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84"/>
  </p:notesMasterIdLst>
  <p:sldIdLst>
    <p:sldId id="256" r:id="rId2"/>
    <p:sldId id="354" r:id="rId3"/>
    <p:sldId id="355" r:id="rId4"/>
    <p:sldId id="257" r:id="rId5"/>
    <p:sldId id="329" r:id="rId6"/>
    <p:sldId id="258" r:id="rId7"/>
    <p:sldId id="330" r:id="rId8"/>
    <p:sldId id="339" r:id="rId9"/>
    <p:sldId id="332" r:id="rId10"/>
    <p:sldId id="260" r:id="rId11"/>
    <p:sldId id="334" r:id="rId12"/>
    <p:sldId id="262" r:id="rId13"/>
    <p:sldId id="335" r:id="rId14"/>
    <p:sldId id="267" r:id="rId15"/>
    <p:sldId id="268" r:id="rId16"/>
    <p:sldId id="269" r:id="rId17"/>
    <p:sldId id="270" r:id="rId18"/>
    <p:sldId id="325" r:id="rId19"/>
    <p:sldId id="342" r:id="rId20"/>
    <p:sldId id="324" r:id="rId21"/>
    <p:sldId id="273" r:id="rId22"/>
    <p:sldId id="326" r:id="rId23"/>
    <p:sldId id="275" r:id="rId24"/>
    <p:sldId id="276" r:id="rId25"/>
    <p:sldId id="277" r:id="rId26"/>
    <p:sldId id="278" r:id="rId27"/>
    <p:sldId id="352" r:id="rId28"/>
    <p:sldId id="279" r:id="rId29"/>
    <p:sldId id="280" r:id="rId30"/>
    <p:sldId id="337" r:id="rId31"/>
    <p:sldId id="282" r:id="rId32"/>
    <p:sldId id="340" r:id="rId33"/>
    <p:sldId id="327" r:id="rId34"/>
    <p:sldId id="357" r:id="rId35"/>
    <p:sldId id="283" r:id="rId36"/>
    <p:sldId id="284" r:id="rId37"/>
    <p:sldId id="285" r:id="rId38"/>
    <p:sldId id="286" r:id="rId39"/>
    <p:sldId id="287" r:id="rId40"/>
    <p:sldId id="346" r:id="rId41"/>
    <p:sldId id="351" r:id="rId42"/>
    <p:sldId id="291" r:id="rId43"/>
    <p:sldId id="292" r:id="rId44"/>
    <p:sldId id="293" r:id="rId45"/>
    <p:sldId id="294" r:id="rId46"/>
    <p:sldId id="295" r:id="rId47"/>
    <p:sldId id="296" r:id="rId48"/>
    <p:sldId id="328" r:id="rId49"/>
    <p:sldId id="358" r:id="rId50"/>
    <p:sldId id="359" r:id="rId51"/>
    <p:sldId id="297" r:id="rId52"/>
    <p:sldId id="300" r:id="rId53"/>
    <p:sldId id="298" r:id="rId54"/>
    <p:sldId id="360" r:id="rId55"/>
    <p:sldId id="361" r:id="rId56"/>
    <p:sldId id="301" r:id="rId57"/>
    <p:sldId id="362" r:id="rId58"/>
    <p:sldId id="363" r:id="rId59"/>
    <p:sldId id="302" r:id="rId60"/>
    <p:sldId id="303" r:id="rId61"/>
    <p:sldId id="338" r:id="rId62"/>
    <p:sldId id="305" r:id="rId63"/>
    <p:sldId id="306" r:id="rId64"/>
    <p:sldId id="308" r:id="rId65"/>
    <p:sldId id="311" r:id="rId66"/>
    <p:sldId id="310" r:id="rId67"/>
    <p:sldId id="356" r:id="rId68"/>
    <p:sldId id="312" r:id="rId69"/>
    <p:sldId id="313" r:id="rId70"/>
    <p:sldId id="314" r:id="rId71"/>
    <p:sldId id="307" r:id="rId72"/>
    <p:sldId id="349" r:id="rId73"/>
    <p:sldId id="316" r:id="rId74"/>
    <p:sldId id="317" r:id="rId75"/>
    <p:sldId id="318" r:id="rId76"/>
    <p:sldId id="321" r:id="rId77"/>
    <p:sldId id="319" r:id="rId78"/>
    <p:sldId id="320" r:id="rId79"/>
    <p:sldId id="336" r:id="rId80"/>
    <p:sldId id="322" r:id="rId81"/>
    <p:sldId id="350" r:id="rId82"/>
    <p:sldId id="341" r:id="rId83"/>
  </p:sldIdLst>
  <p:sldSz cx="12192000" cy="6858000"/>
  <p:notesSz cx="6858000" cy="9144000"/>
  <p:embeddedFontLst>
    <p:embeddedFont>
      <p:font typeface="Geon Soft" panose="020B0604020202020204" charset="0"/>
      <p:regular r:id="rId85"/>
      <p:italic r:id="rId86"/>
    </p:embeddedFont>
    <p:embeddedFont>
      <p:font typeface="Geon Soft ExtraBold" panose="020B0604020202020204" charset="0"/>
      <p:bold r:id="rId87"/>
      <p:italic r:id="rId88"/>
      <p:boldItalic r:id="rId89"/>
    </p:embeddedFont>
    <p:embeddedFont>
      <p:font typeface="Geon Soft Medium" panose="020B0604020202020204" charset="0"/>
      <p:regular r:id="rId90"/>
      <p:italic r:id="rId91"/>
    </p:embeddedFont>
    <p:embeddedFont>
      <p:font typeface="Open Sans" panose="020B0606030504020204" pitchFamily="34" charset="0"/>
      <p:regular r:id="rId92"/>
      <p:bold r:id="rId93"/>
      <p:italic r:id="rId94"/>
      <p:boldItalic r:id="rId95"/>
    </p:embeddedFont>
    <p:embeddedFont>
      <p:font typeface="Raleway" pitchFamily="2" charset="0"/>
      <p:regular r:id="rId96"/>
      <p:bold r:id="rId97"/>
      <p:italic r:id="rId98"/>
      <p:boldItalic r:id="rId99"/>
    </p:embeddedFont>
    <p:embeddedFont>
      <p:font typeface="Roboto" panose="02000000000000000000" pitchFamily="2" charset="0"/>
      <p:regular r:id="rId100"/>
      <p:bold r:id="rId101"/>
      <p:italic r:id="rId102"/>
      <p:boldItalic r:id="rId103"/>
    </p:embeddedFont>
  </p:embeddedFontLst>
  <p:defaultText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409A"/>
    <a:srgbClr val="2044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20"/>
    <p:restoredTop sz="78980" autoAdjust="0"/>
  </p:normalViewPr>
  <p:slideViewPr>
    <p:cSldViewPr snapToGrid="0">
      <p:cViewPr varScale="1">
        <p:scale>
          <a:sx n="78" d="100"/>
          <a:sy n="78" d="100"/>
        </p:scale>
        <p:origin x="32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font" Target="fonts/font5.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3.fntdata"/><Relationship Id="rId102" Type="http://schemas.openxmlformats.org/officeDocument/2006/relationships/font" Target="fonts/font18.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font" Target="fonts/font6.fntdata"/><Relationship Id="rId95" Type="http://schemas.openxmlformats.org/officeDocument/2006/relationships/font" Target="fonts/font1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font" Target="fonts/font16.fntdata"/><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font" Target="fonts/font1.fntdata"/><Relationship Id="rId93" Type="http://schemas.openxmlformats.org/officeDocument/2006/relationships/font" Target="fonts/font9.fntdata"/><Relationship Id="rId98"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1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font" Target="fonts/font4.fntdata"/><Relationship Id="rId91" Type="http://schemas.openxmlformats.org/officeDocument/2006/relationships/font" Target="fonts/font7.fntdata"/><Relationship Id="rId96"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2.fntdata"/><Relationship Id="rId94" Type="http://schemas.openxmlformats.org/officeDocument/2006/relationships/font" Target="fonts/font10.fntdata"/><Relationship Id="rId99" Type="http://schemas.openxmlformats.org/officeDocument/2006/relationships/font" Target="fonts/font15.fntdata"/><Relationship Id="rId10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13.fntdata"/><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FF1016-E3B3-8940-9394-E251D79ED2B6}" type="datetimeFigureOut">
              <a:rPr lang="en-EE" smtClean="0"/>
              <a:t>02/03/2025</a:t>
            </a:fld>
            <a:endParaRPr lang="en-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84DA4C-FE2F-1A48-9698-2072A37F98FB}" type="slidenum">
              <a:rPr lang="en-EE" smtClean="0"/>
              <a:t>‹#›</a:t>
            </a:fld>
            <a:endParaRPr lang="en-EE"/>
          </a:p>
        </p:txBody>
      </p:sp>
    </p:spTree>
    <p:extLst>
      <p:ext uri="{BB962C8B-B14F-4D97-AF65-F5344CB8AC3E}">
        <p14:creationId xmlns:p14="http://schemas.microsoft.com/office/powerpoint/2010/main" val="214147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b="0" i="0" u="none" dirty="0"/>
          </a:p>
        </p:txBody>
      </p:sp>
      <p:sp>
        <p:nvSpPr>
          <p:cNvPr id="4" name="Slide Number Placeholder 3"/>
          <p:cNvSpPr>
            <a:spLocks noGrp="1"/>
          </p:cNvSpPr>
          <p:nvPr>
            <p:ph type="sldNum" sz="quarter" idx="5"/>
          </p:nvPr>
        </p:nvSpPr>
        <p:spPr/>
        <p:txBody>
          <a:bodyPr/>
          <a:lstStyle/>
          <a:p>
            <a:fld id="{CB84DA4C-FE2F-1A48-9698-2072A37F98FB}" type="slidenum">
              <a:rPr lang="en-EE" smtClean="0"/>
              <a:t>2</a:t>
            </a:fld>
            <a:endParaRPr lang="en-EE"/>
          </a:p>
        </p:txBody>
      </p:sp>
    </p:spTree>
    <p:extLst>
      <p:ext uri="{BB962C8B-B14F-4D97-AF65-F5344CB8AC3E}">
        <p14:creationId xmlns:p14="http://schemas.microsoft.com/office/powerpoint/2010/main" val="2433986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6F1C3-C0E7-E762-85CA-BD903F44FF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C60D1B-C2CA-8F09-E2C1-C90646965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92AA37-2CA1-472D-724C-95C98C7479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...üks väga kehvas seisus olev suu!</a:t>
            </a:r>
          </a:p>
        </p:txBody>
      </p:sp>
      <p:sp>
        <p:nvSpPr>
          <p:cNvPr id="4" name="Slide Number Placeholder 3">
            <a:extLst>
              <a:ext uri="{FF2B5EF4-FFF2-40B4-BE49-F238E27FC236}">
                <a16:creationId xmlns:a16="http://schemas.microsoft.com/office/drawing/2014/main" id="{72414559-FD69-D3CA-3F07-B885D7343019}"/>
              </a:ext>
            </a:extLst>
          </p:cNvPr>
          <p:cNvSpPr>
            <a:spLocks noGrp="1"/>
          </p:cNvSpPr>
          <p:nvPr>
            <p:ph type="sldNum" sz="quarter" idx="5"/>
          </p:nvPr>
        </p:nvSpPr>
        <p:spPr/>
        <p:txBody>
          <a:bodyPr/>
          <a:lstStyle/>
          <a:p>
            <a:fld id="{CB84DA4C-FE2F-1A48-9698-2072A37F98FB}" type="slidenum">
              <a:rPr lang="en-EE" smtClean="0"/>
              <a:t>11</a:t>
            </a:fld>
            <a:endParaRPr lang="en-EE"/>
          </a:p>
        </p:txBody>
      </p:sp>
    </p:spTree>
    <p:extLst>
      <p:ext uri="{BB962C8B-B14F-4D97-AF65-F5344CB8AC3E}">
        <p14:creationId xmlns:p14="http://schemas.microsoft.com/office/powerpoint/2010/main" val="1534666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01C1F-FAE2-6C86-FF29-975327AB5F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12D7B6-71C7-35DB-8B52-52C96D1A3C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F1D88E-6A64-9556-2207-B5D588F9FCD8}"/>
              </a:ext>
            </a:extLst>
          </p:cNvPr>
          <p:cNvSpPr>
            <a:spLocks noGrp="1"/>
          </p:cNvSpPr>
          <p:nvPr>
            <p:ph type="body" idx="1"/>
          </p:nvPr>
        </p:nvSpPr>
        <p:spPr/>
        <p:txBody>
          <a:bodyPr/>
          <a:lstStyle/>
          <a:p>
            <a:endParaRPr lang="en-EE" dirty="0"/>
          </a:p>
        </p:txBody>
      </p:sp>
      <p:sp>
        <p:nvSpPr>
          <p:cNvPr id="4" name="Slide Number Placeholder 3">
            <a:extLst>
              <a:ext uri="{FF2B5EF4-FFF2-40B4-BE49-F238E27FC236}">
                <a16:creationId xmlns:a16="http://schemas.microsoft.com/office/drawing/2014/main" id="{BF65CD16-D13A-13D1-19D9-00AB0DD4AA02}"/>
              </a:ext>
            </a:extLst>
          </p:cNvPr>
          <p:cNvSpPr>
            <a:spLocks noGrp="1"/>
          </p:cNvSpPr>
          <p:nvPr>
            <p:ph type="sldNum" sz="quarter" idx="5"/>
          </p:nvPr>
        </p:nvSpPr>
        <p:spPr/>
        <p:txBody>
          <a:bodyPr/>
          <a:lstStyle/>
          <a:p>
            <a:fld id="{CB84DA4C-FE2F-1A48-9698-2072A37F98FB}" type="slidenum">
              <a:rPr lang="en-EE" smtClean="0"/>
              <a:t>12</a:t>
            </a:fld>
            <a:endParaRPr lang="en-EE"/>
          </a:p>
        </p:txBody>
      </p:sp>
    </p:spTree>
    <p:extLst>
      <p:ext uri="{BB962C8B-B14F-4D97-AF65-F5344CB8AC3E}">
        <p14:creationId xmlns:p14="http://schemas.microsoft.com/office/powerpoint/2010/main" val="108961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01C1F-FAE2-6C86-FF29-975327AB5F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12D7B6-71C7-35DB-8B52-52C96D1A3C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F1D88E-6A64-9556-2207-B5D588F9FCD8}"/>
              </a:ext>
            </a:extLst>
          </p:cNvPr>
          <p:cNvSpPr>
            <a:spLocks noGrp="1"/>
          </p:cNvSpPr>
          <p:nvPr>
            <p:ph type="body" idx="1"/>
          </p:nvPr>
        </p:nvSpPr>
        <p:spPr/>
        <p:txBody>
          <a:bodyPr/>
          <a:lstStyle/>
          <a:p>
            <a:pPr rtl="0" fontAlgn="base">
              <a:lnSpc>
                <a:spcPct val="120000"/>
              </a:lnSpc>
              <a:spcBef>
                <a:spcPts val="0"/>
              </a:spcBef>
              <a:spcAft>
                <a:spcPts val="0"/>
              </a:spcAft>
              <a:buFont typeface="Arial" panose="020B0604020202020204" pitchFamily="34" charset="0"/>
              <a:buNone/>
            </a:pPr>
            <a:r>
              <a:rPr lang="en-GB" sz="2800" b="0" u="none" strike="noStrike" dirty="0">
                <a:solidFill>
                  <a:srgbClr val="000000"/>
                </a:solidFill>
                <a:effectLst/>
                <a:latin typeface="Geon Soft ExtraBold" panose="020F0503030302020204" pitchFamily="34" charset="77"/>
              </a:rPr>
              <a:t>HAMBAKATT</a:t>
            </a:r>
            <a:r>
              <a:rPr lang="en-GB" sz="2800" b="0" u="none" strike="noStrike" dirty="0">
                <a:solidFill>
                  <a:srgbClr val="000000"/>
                </a:solidFill>
                <a:effectLst/>
                <a:latin typeface="Geon Soft Medium" panose="020F0503030302020204" pitchFamily="34" charset="77"/>
              </a:rPr>
              <a:t> </a:t>
            </a:r>
            <a:r>
              <a:rPr lang="en-GB" sz="2800" b="0" u="none" strike="noStrike" dirty="0">
                <a:solidFill>
                  <a:srgbClr val="000000"/>
                </a:solidFill>
                <a:effectLst/>
                <a:latin typeface="Geon Soft ExtraBold" panose="020F0503030302020204" pitchFamily="34" charset="77"/>
              </a:rPr>
              <a:t>on </a:t>
            </a:r>
            <a:r>
              <a:rPr lang="en-GB" sz="2800" b="0" u="none" strike="noStrike" dirty="0" err="1">
                <a:solidFill>
                  <a:srgbClr val="000000"/>
                </a:solidFill>
                <a:effectLst/>
                <a:latin typeface="Geon Soft ExtraBold" panose="020F0503030302020204" pitchFamily="34" charset="77"/>
              </a:rPr>
              <a:t>pehme</a:t>
            </a:r>
            <a:r>
              <a:rPr lang="en-GB" sz="2800" b="0" u="none" strike="noStrike" dirty="0">
                <a:solidFill>
                  <a:srgbClr val="000000"/>
                </a:solidFill>
                <a:effectLst/>
                <a:latin typeface="Geon Soft ExtraBold" panose="020F0503030302020204" pitchFamily="34" charset="77"/>
              </a:rPr>
              <a:t> </a:t>
            </a:r>
            <a:r>
              <a:rPr lang="en-GB" sz="2800" b="0" u="none" strike="noStrike" dirty="0" err="1">
                <a:solidFill>
                  <a:srgbClr val="000000"/>
                </a:solidFill>
                <a:effectLst/>
                <a:latin typeface="Geon Soft ExtraBold" panose="020F0503030302020204" pitchFamily="34" charset="77"/>
              </a:rPr>
              <a:t>valkjaskollane</a:t>
            </a:r>
            <a:r>
              <a:rPr lang="en-GB" sz="2800" b="0" u="none" strike="noStrike" dirty="0">
                <a:solidFill>
                  <a:srgbClr val="000000"/>
                </a:solidFill>
                <a:effectLst/>
                <a:latin typeface="Geon Soft ExtraBold" panose="020F0503030302020204" pitchFamily="34" charset="77"/>
              </a:rPr>
              <a:t> mass hamba pinnal</a:t>
            </a:r>
            <a:r>
              <a:rPr lang="et-EE" sz="2800" b="0" u="none" strike="noStrike" dirty="0">
                <a:solidFill>
                  <a:srgbClr val="000000"/>
                </a:solidFill>
                <a:effectLst/>
                <a:latin typeface="Geon Soft ExtraBold" panose="020F0503030302020204" pitchFamily="34" charset="77"/>
              </a:rPr>
              <a:t>.</a:t>
            </a:r>
          </a:p>
          <a:p>
            <a:pPr rtl="0" fontAlgn="base">
              <a:lnSpc>
                <a:spcPct val="120000"/>
              </a:lnSpc>
              <a:spcBef>
                <a:spcPts val="0"/>
              </a:spcBef>
              <a:spcAft>
                <a:spcPts val="0"/>
              </a:spcAft>
              <a:buFont typeface="Arial" panose="020B0604020202020204" pitchFamily="34" charset="0"/>
              <a:buNone/>
            </a:pPr>
            <a:r>
              <a:rPr lang="et-EE" sz="2800" b="0" u="none" strike="noStrike" dirty="0">
                <a:solidFill>
                  <a:srgbClr val="000000"/>
                </a:solidFill>
                <a:effectLst/>
                <a:latin typeface="Geon Soft Medium" panose="020F0503030302020204" pitchFamily="34" charset="77"/>
              </a:rPr>
              <a:t>Kui hambakattu hammastelt ei eemaldada, muutub see tugevaks HAMBAKIVIks, mida saab eemaldada ainult hambaarst.</a:t>
            </a:r>
            <a:endParaRPr lang="en-GB" sz="2400" b="0" u="none" strike="noStrike" dirty="0">
              <a:solidFill>
                <a:srgbClr val="000000"/>
              </a:solidFill>
              <a:effectLst/>
              <a:latin typeface="Geon Soft Medium" panose="020F0503030302020204" pitchFamily="34" charset="77"/>
            </a:endParaRPr>
          </a:p>
        </p:txBody>
      </p:sp>
      <p:sp>
        <p:nvSpPr>
          <p:cNvPr id="4" name="Slide Number Placeholder 3">
            <a:extLst>
              <a:ext uri="{FF2B5EF4-FFF2-40B4-BE49-F238E27FC236}">
                <a16:creationId xmlns:a16="http://schemas.microsoft.com/office/drawing/2014/main" id="{BF65CD16-D13A-13D1-19D9-00AB0DD4AA02}"/>
              </a:ext>
            </a:extLst>
          </p:cNvPr>
          <p:cNvSpPr>
            <a:spLocks noGrp="1"/>
          </p:cNvSpPr>
          <p:nvPr>
            <p:ph type="sldNum" sz="quarter" idx="5"/>
          </p:nvPr>
        </p:nvSpPr>
        <p:spPr/>
        <p:txBody>
          <a:bodyPr/>
          <a:lstStyle/>
          <a:p>
            <a:fld id="{CB84DA4C-FE2F-1A48-9698-2072A37F98FB}" type="slidenum">
              <a:rPr lang="en-EE" smtClean="0"/>
              <a:t>13</a:t>
            </a:fld>
            <a:endParaRPr lang="en-EE"/>
          </a:p>
        </p:txBody>
      </p:sp>
    </p:spTree>
    <p:extLst>
      <p:ext uri="{BB962C8B-B14F-4D97-AF65-F5344CB8AC3E}">
        <p14:creationId xmlns:p14="http://schemas.microsoft.com/office/powerpoint/2010/main" val="983702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62FE5-0174-3577-C9AF-60B52FF340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B16413-7A15-D504-4BF3-891019729C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734C33-40A4-A2F7-3584-C592A993662F}"/>
              </a:ext>
            </a:extLst>
          </p:cNvPr>
          <p:cNvSpPr>
            <a:spLocks noGrp="1"/>
          </p:cNvSpPr>
          <p:nvPr>
            <p:ph type="body" idx="1"/>
          </p:nvPr>
        </p:nvSpPr>
        <p:spPr/>
        <p:txBody>
          <a:bodyPr/>
          <a:lstStyle/>
          <a:p>
            <a:pPr marL="0" indent="0">
              <a:buNone/>
            </a:pPr>
            <a:r>
              <a:rPr lang="et-EE" b="0" dirty="0">
                <a:latin typeface="Geon Soft ExtraBold" panose="020F0503030302020204" pitchFamily="34" charset="77"/>
              </a:rPr>
              <a:t>Kuigi sellel mehel puudub üks kulm, märkame esimesena puuduvat hammast!</a:t>
            </a:r>
          </a:p>
          <a:p>
            <a:pPr marL="0" indent="0">
              <a:buNone/>
            </a:pPr>
            <a:endParaRPr lang="et-EE" b="0" dirty="0">
              <a:latin typeface="Geon Soft ExtraBold" panose="020F05030303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ALLIKAS: </a:t>
            </a:r>
            <a:r>
              <a:rPr lang="en-GB" dirty="0"/>
              <a:t>https://enamel.com.au/cosmetic-dentistry/</a:t>
            </a:r>
          </a:p>
        </p:txBody>
      </p:sp>
      <p:sp>
        <p:nvSpPr>
          <p:cNvPr id="4" name="Slide Number Placeholder 3">
            <a:extLst>
              <a:ext uri="{FF2B5EF4-FFF2-40B4-BE49-F238E27FC236}">
                <a16:creationId xmlns:a16="http://schemas.microsoft.com/office/drawing/2014/main" id="{0BD15076-EE1C-1592-AE43-F9ACCCD103EA}"/>
              </a:ext>
            </a:extLst>
          </p:cNvPr>
          <p:cNvSpPr>
            <a:spLocks noGrp="1"/>
          </p:cNvSpPr>
          <p:nvPr>
            <p:ph type="sldNum" sz="quarter" idx="5"/>
          </p:nvPr>
        </p:nvSpPr>
        <p:spPr/>
        <p:txBody>
          <a:bodyPr/>
          <a:lstStyle/>
          <a:p>
            <a:fld id="{CB84DA4C-FE2F-1A48-9698-2072A37F98FB}" type="slidenum">
              <a:rPr lang="en-EE" smtClean="0"/>
              <a:t>14</a:t>
            </a:fld>
            <a:endParaRPr lang="en-EE"/>
          </a:p>
        </p:txBody>
      </p:sp>
    </p:spTree>
    <p:extLst>
      <p:ext uri="{BB962C8B-B14F-4D97-AF65-F5344CB8AC3E}">
        <p14:creationId xmlns:p14="http://schemas.microsoft.com/office/powerpoint/2010/main" val="1523470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D8E37-13BC-1B27-015C-812D42C093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DADEEF-BD44-54B0-4441-2311A027BF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79926D-730D-71A9-5A29-251CD4668C84}"/>
              </a:ext>
            </a:extLst>
          </p:cNvPr>
          <p:cNvSpPr>
            <a:spLocks noGrp="1"/>
          </p:cNvSpPr>
          <p:nvPr>
            <p:ph type="body" idx="1"/>
          </p:nvPr>
        </p:nvSpPr>
        <p:spPr/>
        <p:txBody>
          <a:bodyPr/>
          <a:lstStyle/>
          <a:p>
            <a:r>
              <a:rPr lang="et-EE" dirty="0"/>
              <a:t>Suus on palju „salajast“ informatsiooni.</a:t>
            </a:r>
          </a:p>
          <a:p>
            <a:endParaRPr lang="et-EE" dirty="0"/>
          </a:p>
          <a:p>
            <a:r>
              <a:rPr lang="et-EE" dirty="0"/>
              <a:t>Näiteks kui sa oled hambapesuga hooletu, kuid enne hambaarsti juurde minekut pesed hambad ilusti puhtaks, saab hambaarst aru, et iga päev sa tegelikult hambapesuga nii hoolas ei ole. Kui suuhügieen on järjepidevalt kehv, muutuvad igemed punetavaks ja „kohevaks“ ning hakkavad juba õrna puudutuse peale kohe veritsema. Hambapinnal võivad olla valged laigud. Ühekordse hoolsa hambapesuga neid „vihjeid“ ei peida.</a:t>
            </a:r>
          </a:p>
          <a:p>
            <a:endParaRPr lang="et-EE" dirty="0"/>
          </a:p>
          <a:p>
            <a:r>
              <a:rPr lang="et-EE" dirty="0"/>
              <a:t>Või kui näiteks õppeaasta alguses võtta kõigilt õpilastelt süljeproovid ja seda tegevust õppeaasta lõpus korrata, saame teada, kes kellega „käib“ </a:t>
            </a:r>
            <a:r>
              <a:rPr lang="et-EE" dirty="0">
                <a:sym typeface="Wingdings" panose="05000000000000000000" pitchFamily="2" charset="2"/>
              </a:rPr>
              <a:t></a:t>
            </a:r>
            <a:endParaRPr lang="en-GB" dirty="0"/>
          </a:p>
        </p:txBody>
      </p:sp>
      <p:sp>
        <p:nvSpPr>
          <p:cNvPr id="4" name="Slide Number Placeholder 3">
            <a:extLst>
              <a:ext uri="{FF2B5EF4-FFF2-40B4-BE49-F238E27FC236}">
                <a16:creationId xmlns:a16="http://schemas.microsoft.com/office/drawing/2014/main" id="{B2D73C9B-07B5-8CB6-DA32-3F76532B0FC3}"/>
              </a:ext>
            </a:extLst>
          </p:cNvPr>
          <p:cNvSpPr>
            <a:spLocks noGrp="1"/>
          </p:cNvSpPr>
          <p:nvPr>
            <p:ph type="sldNum" sz="quarter" idx="5"/>
          </p:nvPr>
        </p:nvSpPr>
        <p:spPr/>
        <p:txBody>
          <a:bodyPr/>
          <a:lstStyle/>
          <a:p>
            <a:fld id="{CB84DA4C-FE2F-1A48-9698-2072A37F98FB}" type="slidenum">
              <a:rPr lang="en-EE" smtClean="0"/>
              <a:t>15</a:t>
            </a:fld>
            <a:endParaRPr lang="en-EE"/>
          </a:p>
        </p:txBody>
      </p:sp>
    </p:spTree>
    <p:extLst>
      <p:ext uri="{BB962C8B-B14F-4D97-AF65-F5344CB8AC3E}">
        <p14:creationId xmlns:p14="http://schemas.microsoft.com/office/powerpoint/2010/main" val="3208300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DFF61-CAB8-AEFF-F003-68174CA26B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A6EAD1-B599-EA90-2202-3BD6EF1693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FE0792-18C9-A2BC-EC11-B18C2794E66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RASVUMINE: Puuduvate hammastega inimene valib toite, mida peab vähem närima ja tihti on need ebatervislikumad – on oht ülekaaluks.</a:t>
            </a:r>
          </a:p>
          <a:p>
            <a:endParaRPr lang="et-EE" dirty="0"/>
          </a:p>
          <a:p>
            <a:r>
              <a:rPr lang="et-EE" dirty="0"/>
              <a:t>SÜDAMEHAIGUSED: Igemehaiguste korral pääsevad bakterid vereringesse ja võivad põhjustada südamehaigusi.</a:t>
            </a:r>
          </a:p>
          <a:p>
            <a:pPr algn="l">
              <a:buFont typeface="Arial" panose="020B0604020202020204" pitchFamily="34" charset="0"/>
              <a:buNone/>
            </a:pPr>
            <a:endParaRPr lang="et-EE" b="0" i="0" dirty="0">
              <a:solidFill>
                <a:srgbClr val="3B3B3B"/>
              </a:solidFill>
              <a:effectLst/>
              <a:latin typeface="Proxima Nova W08"/>
            </a:endParaRPr>
          </a:p>
          <a:p>
            <a:pPr algn="l">
              <a:buFont typeface="Arial" panose="020B0604020202020204" pitchFamily="34" charset="0"/>
              <a:buNone/>
            </a:pPr>
            <a:r>
              <a:rPr lang="et-EE" b="0" i="0" dirty="0">
                <a:solidFill>
                  <a:srgbClr val="3B3B3B"/>
                </a:solidFill>
                <a:effectLst/>
                <a:latin typeface="Proxima Nova W08"/>
              </a:rPr>
              <a:t>SUHKRUHAIGUS: </a:t>
            </a:r>
            <a:r>
              <a:rPr lang="en-GB" b="0" i="0" dirty="0">
                <a:solidFill>
                  <a:srgbClr val="3B3B3B"/>
                </a:solidFill>
                <a:effectLst/>
                <a:latin typeface="Proxima Nova W08"/>
              </a:rPr>
              <a:t>Kui </a:t>
            </a:r>
            <a:r>
              <a:rPr lang="en-GB" b="0" i="0" dirty="0" err="1">
                <a:solidFill>
                  <a:srgbClr val="3B3B3B"/>
                </a:solidFill>
                <a:effectLst/>
                <a:latin typeface="Proxima Nova W08"/>
              </a:rPr>
              <a:t>inimesel</a:t>
            </a:r>
            <a:r>
              <a:rPr lang="en-GB" b="0" i="0" dirty="0">
                <a:solidFill>
                  <a:srgbClr val="3B3B3B"/>
                </a:solidFill>
                <a:effectLst/>
                <a:latin typeface="Proxima Nova W08"/>
              </a:rPr>
              <a:t> on </a:t>
            </a:r>
            <a:r>
              <a:rPr lang="en-GB" b="0" i="0" dirty="0" err="1">
                <a:solidFill>
                  <a:srgbClr val="3B3B3B"/>
                </a:solidFill>
                <a:effectLst/>
                <a:latin typeface="Proxima Nova W08"/>
              </a:rPr>
              <a:t>suhkruhaigus</a:t>
            </a:r>
            <a:r>
              <a:rPr lang="en-GB" b="0" i="0" dirty="0">
                <a:solidFill>
                  <a:srgbClr val="3B3B3B"/>
                </a:solidFill>
                <a:effectLst/>
                <a:latin typeface="Proxima Nova W08"/>
              </a:rPr>
              <a:t>, on </a:t>
            </a:r>
            <a:r>
              <a:rPr lang="en-GB" b="0" i="0" dirty="0" err="1">
                <a:solidFill>
                  <a:srgbClr val="3B3B3B"/>
                </a:solidFill>
                <a:effectLst/>
                <a:latin typeface="Proxima Nova W08"/>
              </a:rPr>
              <a:t>tal</a:t>
            </a:r>
            <a:r>
              <a:rPr lang="en-GB" b="0" i="0" dirty="0">
                <a:solidFill>
                  <a:srgbClr val="3B3B3B"/>
                </a:solidFill>
                <a:effectLst/>
                <a:latin typeface="Proxima Nova W08"/>
              </a:rPr>
              <a:t> </a:t>
            </a:r>
            <a:r>
              <a:rPr lang="en-GB" b="0" i="0" dirty="0" err="1">
                <a:solidFill>
                  <a:srgbClr val="3B3B3B"/>
                </a:solidFill>
                <a:effectLst/>
                <a:latin typeface="Proxima Nova W08"/>
              </a:rPr>
              <a:t>suurenenud</a:t>
            </a:r>
            <a:r>
              <a:rPr lang="en-GB" b="0" i="0" dirty="0">
                <a:solidFill>
                  <a:srgbClr val="3B3B3B"/>
                </a:solidFill>
                <a:effectLst/>
                <a:latin typeface="Proxima Nova W08"/>
              </a:rPr>
              <a:t> risk </a:t>
            </a:r>
            <a:r>
              <a:rPr lang="et-EE" b="0" i="0" dirty="0">
                <a:solidFill>
                  <a:srgbClr val="3B3B3B"/>
                </a:solidFill>
                <a:effectLst/>
                <a:latin typeface="Proxima Nova W08"/>
              </a:rPr>
              <a:t>igemehaiguste</a:t>
            </a:r>
            <a:r>
              <a:rPr lang="en-GB" b="0" i="0" dirty="0">
                <a:solidFill>
                  <a:srgbClr val="3B3B3B"/>
                </a:solidFill>
                <a:effectLst/>
                <a:latin typeface="Proxima Nova W08"/>
              </a:rPr>
              <a:t> </a:t>
            </a:r>
            <a:r>
              <a:rPr lang="en-GB" b="0" i="0" dirty="0" err="1">
                <a:solidFill>
                  <a:srgbClr val="3B3B3B"/>
                </a:solidFill>
                <a:effectLst/>
                <a:latin typeface="Proxima Nova W08"/>
              </a:rPr>
              <a:t>tekkeks</a:t>
            </a:r>
            <a:r>
              <a:rPr lang="et-EE" b="0" i="0" dirty="0">
                <a:solidFill>
                  <a:srgbClr val="3B3B3B"/>
                </a:solidFill>
                <a:effectLst/>
                <a:latin typeface="Proxima Nova W08"/>
              </a:rPr>
              <a:t> ja ig</a:t>
            </a:r>
            <a:r>
              <a:rPr lang="en-GB" b="0" i="0" dirty="0" err="1">
                <a:solidFill>
                  <a:srgbClr val="3B3B3B"/>
                </a:solidFill>
                <a:effectLst/>
                <a:latin typeface="Proxima Nova W08"/>
              </a:rPr>
              <a:t>emehaigus</a:t>
            </a:r>
            <a:r>
              <a:rPr lang="en-GB" b="0" i="0" dirty="0">
                <a:solidFill>
                  <a:srgbClr val="3B3B3B"/>
                </a:solidFill>
                <a:effectLst/>
                <a:latin typeface="Proxima Nova W08"/>
              </a:rPr>
              <a:t> </a:t>
            </a:r>
            <a:r>
              <a:rPr lang="en-GB" b="0" i="0" dirty="0" err="1">
                <a:solidFill>
                  <a:srgbClr val="3B3B3B"/>
                </a:solidFill>
                <a:effectLst/>
                <a:latin typeface="Proxima Nova W08"/>
              </a:rPr>
              <a:t>võib</a:t>
            </a:r>
            <a:r>
              <a:rPr lang="en-GB" b="0" i="0" dirty="0">
                <a:solidFill>
                  <a:srgbClr val="3B3B3B"/>
                </a:solidFill>
                <a:effectLst/>
                <a:latin typeface="Proxima Nova W08"/>
              </a:rPr>
              <a:t> </a:t>
            </a:r>
            <a:r>
              <a:rPr lang="en-GB" b="0" i="0" dirty="0" err="1">
                <a:solidFill>
                  <a:srgbClr val="3B3B3B"/>
                </a:solidFill>
                <a:effectLst/>
                <a:latin typeface="Proxima Nova W08"/>
              </a:rPr>
              <a:t>kaasa</a:t>
            </a:r>
            <a:r>
              <a:rPr lang="en-GB" b="0" i="0" dirty="0">
                <a:solidFill>
                  <a:srgbClr val="3B3B3B"/>
                </a:solidFill>
                <a:effectLst/>
                <a:latin typeface="Proxima Nova W08"/>
              </a:rPr>
              <a:t> </a:t>
            </a:r>
            <a:r>
              <a:rPr lang="en-GB" b="0" i="0" dirty="0" err="1">
                <a:solidFill>
                  <a:srgbClr val="3B3B3B"/>
                </a:solidFill>
                <a:effectLst/>
                <a:latin typeface="Proxima Nova W08"/>
              </a:rPr>
              <a:t>aidata</a:t>
            </a:r>
            <a:r>
              <a:rPr lang="en-GB" b="0" i="0" dirty="0">
                <a:solidFill>
                  <a:srgbClr val="3B3B3B"/>
                </a:solidFill>
                <a:effectLst/>
                <a:latin typeface="Proxima Nova W08"/>
              </a:rPr>
              <a:t> </a:t>
            </a:r>
            <a:r>
              <a:rPr lang="et-EE" b="0" i="0" dirty="0">
                <a:solidFill>
                  <a:srgbClr val="3B3B3B"/>
                </a:solidFill>
                <a:effectLst/>
                <a:latin typeface="Proxima Nova W08"/>
              </a:rPr>
              <a:t>suhkruhaiguse</a:t>
            </a:r>
            <a:r>
              <a:rPr lang="en-GB" b="0" i="0" dirty="0">
                <a:solidFill>
                  <a:srgbClr val="3B3B3B"/>
                </a:solidFill>
                <a:effectLst/>
                <a:latin typeface="Proxima Nova W08"/>
              </a:rPr>
              <a:t> </a:t>
            </a:r>
            <a:r>
              <a:rPr lang="en-GB" b="0" i="0" dirty="0" err="1">
                <a:solidFill>
                  <a:srgbClr val="3B3B3B"/>
                </a:solidFill>
                <a:effectLst/>
                <a:latin typeface="Proxima Nova W08"/>
              </a:rPr>
              <a:t>tekkele</a:t>
            </a:r>
            <a:r>
              <a:rPr lang="en-GB" b="0" i="0" dirty="0">
                <a:solidFill>
                  <a:srgbClr val="3B3B3B"/>
                </a:solidFill>
                <a:effectLst/>
                <a:latin typeface="Proxima Nova W08"/>
              </a:rPr>
              <a:t>.</a:t>
            </a:r>
            <a:endParaRPr lang="et-EE" b="0" i="0" dirty="0">
              <a:solidFill>
                <a:srgbClr val="3B3B3B"/>
              </a:solidFill>
              <a:effectLst/>
              <a:latin typeface="Proxima Nova W08"/>
            </a:endParaRPr>
          </a:p>
          <a:p>
            <a:pPr algn="l">
              <a:buFont typeface="Arial" panose="020B0604020202020204" pitchFamily="34" charset="0"/>
              <a:buNone/>
            </a:pPr>
            <a:endParaRPr lang="et-EE" b="0" i="0" dirty="0">
              <a:solidFill>
                <a:srgbClr val="3B3B3B"/>
              </a:solidFill>
              <a:effectLst/>
              <a:latin typeface="Proxima Nova W08"/>
            </a:endParaRPr>
          </a:p>
          <a:p>
            <a:pPr algn="l">
              <a:buFont typeface="Arial" panose="020B0604020202020204" pitchFamily="34" charset="0"/>
              <a:buNone/>
            </a:pPr>
            <a:r>
              <a:rPr lang="et-EE" b="0" i="0" dirty="0">
                <a:solidFill>
                  <a:srgbClr val="3B3B3B"/>
                </a:solidFill>
                <a:effectLst/>
                <a:latin typeface="Proxima Nova W08"/>
              </a:rPr>
              <a:t>PROBLEEMID RASEDUSEGA: Kehva suutervise tulemusel võib tekkida enneaegne sünnitus või laps ei kasva laps kõhus piisavalt suureks ja on madala sünnikaaluga.</a:t>
            </a:r>
            <a:endParaRPr lang="en-GB" b="0" i="0" dirty="0">
              <a:solidFill>
                <a:srgbClr val="3B3B3B"/>
              </a:solidFill>
              <a:effectLst/>
              <a:latin typeface="Proxima Nova W08"/>
            </a:endParaRPr>
          </a:p>
        </p:txBody>
      </p:sp>
      <p:sp>
        <p:nvSpPr>
          <p:cNvPr id="4" name="Slide Number Placeholder 3">
            <a:extLst>
              <a:ext uri="{FF2B5EF4-FFF2-40B4-BE49-F238E27FC236}">
                <a16:creationId xmlns:a16="http://schemas.microsoft.com/office/drawing/2014/main" id="{3C0F085D-554A-33A4-670C-B14DE415CC76}"/>
              </a:ext>
            </a:extLst>
          </p:cNvPr>
          <p:cNvSpPr>
            <a:spLocks noGrp="1"/>
          </p:cNvSpPr>
          <p:nvPr>
            <p:ph type="sldNum" sz="quarter" idx="5"/>
          </p:nvPr>
        </p:nvSpPr>
        <p:spPr/>
        <p:txBody>
          <a:bodyPr/>
          <a:lstStyle/>
          <a:p>
            <a:fld id="{CB84DA4C-FE2F-1A48-9698-2072A37F98FB}" type="slidenum">
              <a:rPr lang="en-EE" smtClean="0"/>
              <a:t>17</a:t>
            </a:fld>
            <a:endParaRPr lang="en-EE"/>
          </a:p>
        </p:txBody>
      </p:sp>
    </p:spTree>
    <p:extLst>
      <p:ext uri="{BB962C8B-B14F-4D97-AF65-F5344CB8AC3E}">
        <p14:creationId xmlns:p14="http://schemas.microsoft.com/office/powerpoint/2010/main" val="37599644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392EF-5A74-0069-2D0D-8DF2BBA415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D060FD-C4DF-7875-2A02-6ED76C4776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E706CA-67FB-E4ED-B0E0-9158C40849F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dirty="0">
                <a:effectLst/>
                <a:latin typeface="+mn-lt"/>
                <a:ea typeface="+mn-ea"/>
                <a:cs typeface="+mn-cs"/>
                <a:sym typeface="Helvetica Neue"/>
              </a:rPr>
              <a:t>Suus elavad bakterid – selleks, et neid paremini näha, on nad roosaks värvitud. Niimoodi asetsevad nad suus hamba peal. Neid on suus miljoneid ning nad paljunevad väga kiiresti. Kuidas need bakterid ikkagi hambaaugu tekitavad?</a:t>
            </a:r>
            <a:endParaRPr lang="en-GB" sz="1200" dirty="0">
              <a:effectLst/>
              <a:latin typeface="+mn-lt"/>
              <a:ea typeface="+mn-ea"/>
              <a:cs typeface="+mn-cs"/>
              <a:sym typeface="Helvetica Neue"/>
            </a:endParaRPr>
          </a:p>
        </p:txBody>
      </p:sp>
      <p:sp>
        <p:nvSpPr>
          <p:cNvPr id="4" name="Slide Number Placeholder 3">
            <a:extLst>
              <a:ext uri="{FF2B5EF4-FFF2-40B4-BE49-F238E27FC236}">
                <a16:creationId xmlns:a16="http://schemas.microsoft.com/office/drawing/2014/main" id="{E3ED91FC-CBBC-0BA3-BF9F-2E8EFF4E2B6C}"/>
              </a:ext>
            </a:extLst>
          </p:cNvPr>
          <p:cNvSpPr>
            <a:spLocks noGrp="1"/>
          </p:cNvSpPr>
          <p:nvPr>
            <p:ph type="sldNum" sz="quarter" idx="5"/>
          </p:nvPr>
        </p:nvSpPr>
        <p:spPr/>
        <p:txBody>
          <a:bodyPr/>
          <a:lstStyle/>
          <a:p>
            <a:fld id="{CB84DA4C-FE2F-1A48-9698-2072A37F98FB}" type="slidenum">
              <a:rPr lang="en-EE" smtClean="0"/>
              <a:t>19</a:t>
            </a:fld>
            <a:endParaRPr lang="en-EE"/>
          </a:p>
        </p:txBody>
      </p:sp>
    </p:spTree>
    <p:extLst>
      <p:ext uri="{BB962C8B-B14F-4D97-AF65-F5344CB8AC3E}">
        <p14:creationId xmlns:p14="http://schemas.microsoft.com/office/powerpoint/2010/main" val="2486705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A5E86-9A03-722B-5132-D45C2D27ED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A1407A-9FF4-D5B4-D635-8B1507E203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58CA65-671C-20D3-5F2F-D58B695F7A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Suus elavad bakterid. </a:t>
            </a:r>
            <a:r>
              <a:rPr lang="en-GB" b="0" i="0" dirty="0" err="1">
                <a:solidFill>
                  <a:srgbClr val="2A2A58"/>
                </a:solidFill>
                <a:effectLst/>
                <a:latin typeface="Geon Soft"/>
              </a:rPr>
              <a:t>Iga</a:t>
            </a:r>
            <a:r>
              <a:rPr lang="en-GB" b="0" i="0" dirty="0">
                <a:solidFill>
                  <a:srgbClr val="2A2A58"/>
                </a:solidFill>
                <a:effectLst/>
                <a:latin typeface="Geon Soft"/>
              </a:rPr>
              <a:t> </a:t>
            </a:r>
            <a:r>
              <a:rPr lang="en-GB" b="0" i="0" dirty="0" err="1">
                <a:solidFill>
                  <a:srgbClr val="2A2A58"/>
                </a:solidFill>
                <a:effectLst/>
                <a:latin typeface="Geon Soft"/>
              </a:rPr>
              <a:t>kord</a:t>
            </a:r>
            <a:r>
              <a:rPr lang="en-GB" b="0" i="0" dirty="0">
                <a:solidFill>
                  <a:srgbClr val="2A2A58"/>
                </a:solidFill>
                <a:effectLst/>
                <a:latin typeface="Geon Soft"/>
              </a:rPr>
              <a:t>, </a:t>
            </a:r>
            <a:r>
              <a:rPr lang="en-GB" b="0" i="0" dirty="0" err="1">
                <a:solidFill>
                  <a:srgbClr val="2A2A58"/>
                </a:solidFill>
                <a:effectLst/>
                <a:latin typeface="Geon Soft"/>
              </a:rPr>
              <a:t>kui</a:t>
            </a:r>
            <a:r>
              <a:rPr lang="en-GB" b="0" i="0" dirty="0">
                <a:solidFill>
                  <a:srgbClr val="2A2A58"/>
                </a:solidFill>
                <a:effectLst/>
                <a:latin typeface="Geon Soft"/>
              </a:rPr>
              <a:t> </a:t>
            </a:r>
            <a:r>
              <a:rPr lang="et-EE" b="0" i="0" dirty="0">
                <a:solidFill>
                  <a:srgbClr val="2A2A58"/>
                </a:solidFill>
                <a:effectLst/>
                <a:latin typeface="Geon Soft"/>
              </a:rPr>
              <a:t>me midagi </a:t>
            </a:r>
            <a:r>
              <a:rPr lang="en-GB" b="0" i="0" dirty="0" err="1">
                <a:solidFill>
                  <a:srgbClr val="2A2A58"/>
                </a:solidFill>
                <a:effectLst/>
                <a:latin typeface="Geon Soft"/>
              </a:rPr>
              <a:t>sööme</a:t>
            </a:r>
            <a:r>
              <a:rPr lang="en-GB" b="0" i="0" dirty="0">
                <a:solidFill>
                  <a:srgbClr val="2A2A58"/>
                </a:solidFill>
                <a:effectLst/>
                <a:latin typeface="Geon Soft"/>
              </a:rPr>
              <a:t> </a:t>
            </a:r>
            <a:r>
              <a:rPr lang="en-GB" b="0" i="0" dirty="0" err="1">
                <a:solidFill>
                  <a:srgbClr val="2A2A58"/>
                </a:solidFill>
                <a:effectLst/>
                <a:latin typeface="Geon Soft"/>
              </a:rPr>
              <a:t>või</a:t>
            </a:r>
            <a:r>
              <a:rPr lang="en-GB" b="0" i="0" dirty="0">
                <a:solidFill>
                  <a:srgbClr val="2A2A58"/>
                </a:solidFill>
                <a:effectLst/>
                <a:latin typeface="Geon Soft"/>
              </a:rPr>
              <a:t> </a:t>
            </a:r>
            <a:r>
              <a:rPr lang="en-GB" b="0" i="0" dirty="0" err="1">
                <a:solidFill>
                  <a:srgbClr val="2A2A58"/>
                </a:solidFill>
                <a:effectLst/>
                <a:latin typeface="Geon Soft"/>
              </a:rPr>
              <a:t>joome</a:t>
            </a:r>
            <a:r>
              <a:rPr lang="et-EE" b="0" i="0" dirty="0">
                <a:solidFill>
                  <a:srgbClr val="2A2A58"/>
                </a:solidFill>
                <a:effectLst/>
                <a:latin typeface="Geon Soft"/>
              </a:rPr>
              <a:t> (v.a puhas gaseerimata, maitseta vesi)</a:t>
            </a:r>
            <a:r>
              <a:rPr lang="en-GB" b="0" i="0" dirty="0">
                <a:solidFill>
                  <a:srgbClr val="2A2A58"/>
                </a:solidFill>
                <a:effectLst/>
                <a:latin typeface="Geon Soft"/>
              </a:rPr>
              <a:t>, </a:t>
            </a:r>
            <a:r>
              <a:rPr lang="en-GB" b="0" i="0" dirty="0" err="1">
                <a:solidFill>
                  <a:srgbClr val="2A2A58"/>
                </a:solidFill>
                <a:effectLst/>
                <a:latin typeface="Geon Soft"/>
              </a:rPr>
              <a:t>saavad</a:t>
            </a:r>
            <a:r>
              <a:rPr lang="en-GB" b="0" i="0" dirty="0">
                <a:solidFill>
                  <a:srgbClr val="2A2A58"/>
                </a:solidFill>
                <a:effectLst/>
                <a:latin typeface="Geon Soft"/>
              </a:rPr>
              <a:t> </a:t>
            </a:r>
            <a:r>
              <a:rPr lang="et-EE" b="0" i="0" dirty="0">
                <a:solidFill>
                  <a:srgbClr val="2A2A58"/>
                </a:solidFill>
                <a:effectLst/>
                <a:latin typeface="Geon Soft"/>
              </a:rPr>
              <a:t>bakterid sellest</a:t>
            </a:r>
            <a:r>
              <a:rPr lang="en-GB" b="0" i="0" dirty="0">
                <a:solidFill>
                  <a:srgbClr val="2A2A58"/>
                </a:solidFill>
                <a:effectLst/>
                <a:latin typeface="Geon Soft"/>
              </a:rPr>
              <a:t> </a:t>
            </a:r>
            <a:r>
              <a:rPr lang="en-GB" b="0" i="0" dirty="0" err="1">
                <a:solidFill>
                  <a:srgbClr val="2A2A58"/>
                </a:solidFill>
                <a:effectLst/>
                <a:latin typeface="Geon Soft"/>
              </a:rPr>
              <a:t>energiat</a:t>
            </a:r>
            <a:r>
              <a:rPr lang="en-GB" b="0" i="0" dirty="0">
                <a:solidFill>
                  <a:srgbClr val="2A2A58"/>
                </a:solidFill>
                <a:effectLst/>
                <a:latin typeface="Geon Soft"/>
              </a:rPr>
              <a:t> </a:t>
            </a:r>
            <a:r>
              <a:rPr lang="en-GB" b="0" i="0" dirty="0" err="1">
                <a:solidFill>
                  <a:srgbClr val="2A2A58"/>
                </a:solidFill>
                <a:effectLst/>
                <a:latin typeface="Geon Soft"/>
              </a:rPr>
              <a:t>ja</a:t>
            </a:r>
            <a:r>
              <a:rPr lang="en-GB" b="0" i="0" dirty="0">
                <a:solidFill>
                  <a:srgbClr val="2A2A58"/>
                </a:solidFill>
                <a:effectLst/>
                <a:latin typeface="Geon Soft"/>
              </a:rPr>
              <a:t> </a:t>
            </a:r>
            <a:r>
              <a:rPr lang="en-GB" b="0" i="0" dirty="0" err="1">
                <a:solidFill>
                  <a:srgbClr val="2A2A58"/>
                </a:solidFill>
                <a:effectLst/>
                <a:latin typeface="Geon Soft"/>
              </a:rPr>
              <a:t>hakkavad</a:t>
            </a:r>
            <a:r>
              <a:rPr lang="en-GB" b="0" i="0" dirty="0">
                <a:solidFill>
                  <a:srgbClr val="2A2A58"/>
                </a:solidFill>
                <a:effectLst/>
                <a:latin typeface="Geon Soft"/>
              </a:rPr>
              <a:t> </a:t>
            </a:r>
            <a:r>
              <a:rPr lang="et-EE" b="0" i="0" dirty="0">
                <a:solidFill>
                  <a:srgbClr val="2A2A58"/>
                </a:solidFill>
                <a:effectLst/>
                <a:latin typeface="Geon Soft"/>
              </a:rPr>
              <a:t>tootma hapet (tekib happerünnak). Selle tulemusel </a:t>
            </a:r>
            <a:r>
              <a:rPr lang="et-EE" dirty="0"/>
              <a:t>muutub keskkond suus happeliseks. See viib hammastest mineraalid välja ja hammas muutub „pehmeks“/“nõrgaks“. </a:t>
            </a:r>
            <a:r>
              <a:rPr lang="et-EE" b="0" i="0" dirty="0">
                <a:solidFill>
                  <a:srgbClr val="2A2A58"/>
                </a:solidFill>
                <a:effectLst/>
                <a:latin typeface="Geon Soft"/>
              </a:rPr>
              <a:t>Sõltuvalt </a:t>
            </a:r>
            <a:r>
              <a:rPr lang="en-GB" b="0" i="0" dirty="0" err="1">
                <a:solidFill>
                  <a:srgbClr val="2A2A58"/>
                </a:solidFill>
                <a:effectLst/>
                <a:latin typeface="Geon Soft"/>
              </a:rPr>
              <a:t>toidust</a:t>
            </a:r>
            <a:r>
              <a:rPr lang="en-GB" b="0" i="0" dirty="0">
                <a:solidFill>
                  <a:srgbClr val="2A2A58"/>
                </a:solidFill>
                <a:effectLst/>
                <a:latin typeface="Geon Soft"/>
              </a:rPr>
              <a:t> </a:t>
            </a:r>
            <a:r>
              <a:rPr lang="en-GB" b="0" i="0" dirty="0" err="1">
                <a:solidFill>
                  <a:srgbClr val="2A2A58"/>
                </a:solidFill>
                <a:effectLst/>
                <a:latin typeface="Geon Soft"/>
              </a:rPr>
              <a:t>või</a:t>
            </a:r>
            <a:r>
              <a:rPr lang="en-GB" b="0" i="0" dirty="0">
                <a:solidFill>
                  <a:srgbClr val="2A2A58"/>
                </a:solidFill>
                <a:effectLst/>
                <a:latin typeface="Geon Soft"/>
              </a:rPr>
              <a:t> </a:t>
            </a:r>
            <a:r>
              <a:rPr lang="en-GB" b="0" i="0" dirty="0" err="1">
                <a:solidFill>
                  <a:srgbClr val="2A2A58"/>
                </a:solidFill>
                <a:effectLst/>
                <a:latin typeface="Geon Soft"/>
              </a:rPr>
              <a:t>joogist</a:t>
            </a:r>
            <a:r>
              <a:rPr lang="et-EE" b="0" i="0" dirty="0">
                <a:solidFill>
                  <a:srgbClr val="2A2A58"/>
                </a:solidFill>
                <a:effectLst/>
                <a:latin typeface="Geon Soft"/>
              </a:rPr>
              <a:t>,</a:t>
            </a:r>
            <a:r>
              <a:rPr lang="en-GB" b="0" i="0" dirty="0">
                <a:solidFill>
                  <a:srgbClr val="2A2A58"/>
                </a:solidFill>
                <a:effectLst/>
                <a:latin typeface="Geon Soft"/>
              </a:rPr>
              <a:t> </a:t>
            </a:r>
            <a:r>
              <a:rPr lang="en-GB" b="0" i="0" dirty="0" err="1">
                <a:solidFill>
                  <a:srgbClr val="2A2A58"/>
                </a:solidFill>
                <a:effectLst/>
                <a:latin typeface="Geon Soft"/>
              </a:rPr>
              <a:t>kestab</a:t>
            </a:r>
            <a:r>
              <a:rPr lang="en-GB" b="0" i="0" dirty="0">
                <a:solidFill>
                  <a:srgbClr val="2A2A58"/>
                </a:solidFill>
                <a:effectLst/>
                <a:latin typeface="Geon Soft"/>
              </a:rPr>
              <a:t> </a:t>
            </a:r>
            <a:r>
              <a:rPr lang="en-GB" b="0" i="0" dirty="0" err="1">
                <a:solidFill>
                  <a:srgbClr val="2A2A58"/>
                </a:solidFill>
                <a:effectLst/>
                <a:latin typeface="Geon Soft"/>
              </a:rPr>
              <a:t>happerünnak</a:t>
            </a:r>
            <a:r>
              <a:rPr lang="en-GB" b="0" i="0" dirty="0">
                <a:solidFill>
                  <a:srgbClr val="2A2A58"/>
                </a:solidFill>
                <a:effectLst/>
                <a:latin typeface="Geon Soft"/>
              </a:rPr>
              <a:t> </a:t>
            </a:r>
            <a:r>
              <a:rPr lang="en-GB" b="0" i="0" dirty="0" err="1">
                <a:solidFill>
                  <a:srgbClr val="2A2A58"/>
                </a:solidFill>
                <a:effectLst/>
                <a:latin typeface="Geon Soft"/>
              </a:rPr>
              <a:t>minimaalselt</a:t>
            </a:r>
            <a:r>
              <a:rPr lang="en-GB" b="0" i="0" dirty="0">
                <a:solidFill>
                  <a:srgbClr val="2A2A58"/>
                </a:solidFill>
                <a:effectLst/>
                <a:latin typeface="Geon Soft"/>
              </a:rPr>
              <a:t> 20 </a:t>
            </a:r>
            <a:r>
              <a:rPr lang="en-GB" b="0" i="0" dirty="0" err="1">
                <a:solidFill>
                  <a:srgbClr val="2A2A58"/>
                </a:solidFill>
                <a:effectLst/>
                <a:latin typeface="Geon Soft"/>
              </a:rPr>
              <a:t>minutit</a:t>
            </a:r>
            <a:r>
              <a:rPr lang="en-GB" b="0" i="0" dirty="0">
                <a:solidFill>
                  <a:srgbClr val="2A2A58"/>
                </a:solidFill>
                <a:effectLst/>
                <a:latin typeface="Geon Soft"/>
              </a:rPr>
              <a:t>.</a:t>
            </a:r>
            <a:endParaRPr lang="et-EE" b="0" i="0" dirty="0">
              <a:solidFill>
                <a:srgbClr val="2A2A58"/>
              </a:solidFill>
              <a:effectLst/>
              <a:latin typeface="Geon Sof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t-EE" b="0" i="0" dirty="0">
              <a:solidFill>
                <a:srgbClr val="2A2A58"/>
              </a:solidFill>
              <a:effectLst/>
              <a:latin typeface="Geon Sof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err="1">
                <a:solidFill>
                  <a:srgbClr val="2A2A58"/>
                </a:solidFill>
                <a:effectLst/>
                <a:latin typeface="Geon Soft"/>
              </a:rPr>
              <a:t>Söögikordade</a:t>
            </a:r>
            <a:r>
              <a:rPr lang="en-GB" b="0" i="0" dirty="0">
                <a:solidFill>
                  <a:srgbClr val="2A2A58"/>
                </a:solidFill>
                <a:effectLst/>
                <a:latin typeface="Geon Soft"/>
              </a:rPr>
              <a:t> </a:t>
            </a:r>
            <a:r>
              <a:rPr lang="en-GB" b="0" i="0" dirty="0" err="1">
                <a:solidFill>
                  <a:srgbClr val="2A2A58"/>
                </a:solidFill>
                <a:effectLst/>
                <a:latin typeface="Geon Soft"/>
              </a:rPr>
              <a:t>vahel</a:t>
            </a:r>
            <a:r>
              <a:rPr lang="en-GB" b="0" i="0" dirty="0">
                <a:solidFill>
                  <a:srgbClr val="2A2A58"/>
                </a:solidFill>
                <a:effectLst/>
                <a:latin typeface="Geon Soft"/>
              </a:rPr>
              <a:t> </a:t>
            </a:r>
            <a:r>
              <a:rPr lang="et-EE" b="0" i="0" dirty="0">
                <a:solidFill>
                  <a:srgbClr val="2A2A58"/>
                </a:solidFill>
                <a:effectLst/>
                <a:latin typeface="Geon Soft"/>
              </a:rPr>
              <a:t>aitab sülg happelist keskkonda suus n</a:t>
            </a:r>
            <a:r>
              <a:rPr lang="en-GB" b="0" i="0" dirty="0" err="1">
                <a:solidFill>
                  <a:srgbClr val="2A2A58"/>
                </a:solidFill>
                <a:effectLst/>
                <a:latin typeface="Geon Soft"/>
              </a:rPr>
              <a:t>eutraliseerida</a:t>
            </a:r>
            <a:r>
              <a:rPr lang="en-GB" b="0" i="0" dirty="0">
                <a:solidFill>
                  <a:srgbClr val="2A2A58"/>
                </a:solidFill>
                <a:effectLst/>
                <a:latin typeface="Geon Soft"/>
              </a:rPr>
              <a:t> </a:t>
            </a:r>
            <a:r>
              <a:rPr lang="et-EE" b="0" i="0" dirty="0">
                <a:solidFill>
                  <a:srgbClr val="2A2A58"/>
                </a:solidFill>
                <a:effectLst/>
                <a:latin typeface="Geon Soft"/>
              </a:rPr>
              <a:t>ja</a:t>
            </a:r>
            <a:r>
              <a:rPr lang="en-GB" b="0" i="0" dirty="0">
                <a:solidFill>
                  <a:srgbClr val="2A2A58"/>
                </a:solidFill>
                <a:effectLst/>
                <a:latin typeface="Geon Soft"/>
              </a:rPr>
              <a:t> </a:t>
            </a:r>
            <a:r>
              <a:rPr lang="en-GB" b="0" i="0" dirty="0" err="1">
                <a:solidFill>
                  <a:srgbClr val="2A2A58"/>
                </a:solidFill>
                <a:effectLst/>
                <a:latin typeface="Geon Soft"/>
              </a:rPr>
              <a:t>hammastel</a:t>
            </a:r>
            <a:r>
              <a:rPr lang="en-GB" b="0" i="0" dirty="0">
                <a:solidFill>
                  <a:srgbClr val="2A2A58"/>
                </a:solidFill>
                <a:effectLst/>
                <a:latin typeface="Geon Soft"/>
              </a:rPr>
              <a:t> </a:t>
            </a:r>
            <a:r>
              <a:rPr lang="en-GB" b="0" i="0" dirty="0" err="1">
                <a:solidFill>
                  <a:srgbClr val="2A2A58"/>
                </a:solidFill>
                <a:effectLst/>
                <a:latin typeface="Geon Soft"/>
              </a:rPr>
              <a:t>jälle</a:t>
            </a:r>
            <a:r>
              <a:rPr lang="en-GB" b="0" i="0" dirty="0">
                <a:solidFill>
                  <a:srgbClr val="2A2A58"/>
                </a:solidFill>
                <a:effectLst/>
                <a:latin typeface="Geon Soft"/>
              </a:rPr>
              <a:t> </a:t>
            </a:r>
            <a:r>
              <a:rPr lang="en-GB" b="0" i="0" dirty="0" err="1">
                <a:solidFill>
                  <a:srgbClr val="2A2A58"/>
                </a:solidFill>
                <a:effectLst/>
                <a:latin typeface="Geon Soft"/>
              </a:rPr>
              <a:t>tugevaks</a:t>
            </a:r>
            <a:r>
              <a:rPr lang="en-GB" b="0" i="0" dirty="0">
                <a:solidFill>
                  <a:srgbClr val="2A2A58"/>
                </a:solidFill>
                <a:effectLst/>
                <a:latin typeface="Geon Soft"/>
              </a:rPr>
              <a:t> </a:t>
            </a:r>
            <a:r>
              <a:rPr lang="en-GB" b="0" i="0" dirty="0" err="1">
                <a:solidFill>
                  <a:srgbClr val="2A2A58"/>
                </a:solidFill>
                <a:effectLst/>
                <a:latin typeface="Geon Soft"/>
              </a:rPr>
              <a:t>saada</a:t>
            </a:r>
            <a:r>
              <a:rPr lang="en-GB" b="0" i="0" dirty="0">
                <a:solidFill>
                  <a:srgbClr val="2A2A58"/>
                </a:solidFill>
                <a:effectLst/>
                <a:latin typeface="Geon Soft"/>
              </a:rPr>
              <a:t>.</a:t>
            </a:r>
            <a:endParaRPr lang="et-EE" b="0" i="0" dirty="0">
              <a:solidFill>
                <a:srgbClr val="2A2A58"/>
              </a:solidFill>
              <a:effectLst/>
              <a:latin typeface="Geon Soft"/>
            </a:endParaRPr>
          </a:p>
          <a:p>
            <a:endParaRPr lang="et-EE" dirty="0"/>
          </a:p>
          <a:p>
            <a:r>
              <a:rPr lang="et-EE" dirty="0"/>
              <a:t>Kui pärast söögikorda hammastele puhkepausi ei anta (näksitakse pidevalt), saavad bakterid pidevalt energiat juurde, et happeid toota - happerünnak suus muudkui kestab ja kestab ning mineraalid järjest väljuvad hambast – tekibki hambaauk.</a:t>
            </a:r>
          </a:p>
          <a:p>
            <a:endParaRPr lang="et-EE" dirty="0"/>
          </a:p>
          <a:p>
            <a:r>
              <a:rPr lang="et-EE" dirty="0"/>
              <a:t>Kui söögikordade vahel pausi pidada, viiakse süljest mineraalid hambaemaili tagasi ning hambaauku ei teki. Seetõttu on väga oluline toidukordade vahel 3 tundi vahet pidada (selle aja jooksul võib tarbida ainult puhast gaseerimata, maitseta vett).</a:t>
            </a:r>
          </a:p>
        </p:txBody>
      </p:sp>
      <p:sp>
        <p:nvSpPr>
          <p:cNvPr id="4" name="Slide Number Placeholder 3">
            <a:extLst>
              <a:ext uri="{FF2B5EF4-FFF2-40B4-BE49-F238E27FC236}">
                <a16:creationId xmlns:a16="http://schemas.microsoft.com/office/drawing/2014/main" id="{992F25D4-FBE2-3A1C-101F-F1DAC9810757}"/>
              </a:ext>
            </a:extLst>
          </p:cNvPr>
          <p:cNvSpPr>
            <a:spLocks noGrp="1"/>
          </p:cNvSpPr>
          <p:nvPr>
            <p:ph type="sldNum" sz="quarter" idx="5"/>
          </p:nvPr>
        </p:nvSpPr>
        <p:spPr/>
        <p:txBody>
          <a:bodyPr/>
          <a:lstStyle/>
          <a:p>
            <a:fld id="{CB84DA4C-FE2F-1A48-9698-2072A37F98FB}" type="slidenum">
              <a:rPr lang="en-EE" smtClean="0"/>
              <a:t>20</a:t>
            </a:fld>
            <a:endParaRPr lang="en-EE"/>
          </a:p>
        </p:txBody>
      </p:sp>
    </p:spTree>
    <p:extLst>
      <p:ext uri="{BB962C8B-B14F-4D97-AF65-F5344CB8AC3E}">
        <p14:creationId xmlns:p14="http://schemas.microsoft.com/office/powerpoint/2010/main" val="2452810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392EF-5A74-0069-2D0D-8DF2BBA415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D060FD-C4DF-7875-2A02-6ED76C4776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E706CA-67FB-E4ED-B0E0-9158C40849FE}"/>
              </a:ext>
            </a:extLst>
          </p:cNvPr>
          <p:cNvSpPr>
            <a:spLocks noGrp="1"/>
          </p:cNvSpPr>
          <p:nvPr>
            <p:ph type="body" idx="1"/>
          </p:nvPr>
        </p:nvSpPr>
        <p:spPr/>
        <p:txBody>
          <a:bodyPr/>
          <a:lstStyle/>
          <a:p>
            <a:pPr marL="0" indent="0">
              <a:buNone/>
            </a:pPr>
            <a:r>
              <a:rPr lang="et-EE" dirty="0"/>
              <a:t>Hambakaariese areng:</a:t>
            </a:r>
          </a:p>
          <a:p>
            <a:pPr marL="228600" indent="-228600">
              <a:buAutoNum type="arabicParenR"/>
            </a:pPr>
            <a:r>
              <a:rPr lang="et-EE" dirty="0"/>
              <a:t>Kui kaaries arenema hakkab, on ta esialgu hambavaaba ehk hambaemaili piires – see ei vaja ravi</a:t>
            </a:r>
          </a:p>
          <a:p>
            <a:pPr marL="228600" indent="-228600">
              <a:buAutoNum type="arabicParenR"/>
            </a:pPr>
            <a:r>
              <a:rPr lang="et-EE" dirty="0"/>
              <a:t>Kui kaaries jõuab emaili all olevasse kihti, mida kutsutakse hambaluuks ehk dentiiniks, tuleb seda ravida, võib juba ka valu põhjustada</a:t>
            </a:r>
          </a:p>
          <a:p>
            <a:pPr marL="228600" indent="-228600">
              <a:buAutoNum type="arabicParenR"/>
            </a:pPr>
            <a:r>
              <a:rPr lang="et-EE" dirty="0"/>
              <a:t>Kaaries on jõudnud hambanärvini – see põhjustab tugevat valu (ka öösiti) ja ei pruugi alluda valuvaigistile (hammas vajab juureravi)</a:t>
            </a:r>
          </a:p>
          <a:p>
            <a:pPr marL="228600" indent="-228600">
              <a:buAutoNum type="arabicParenR"/>
            </a:pPr>
            <a:r>
              <a:rPr lang="et-EE" dirty="0"/>
              <a:t>Ravimata jätmisel areneb protsess edasi juurealuseks põletikuks</a:t>
            </a:r>
            <a:endParaRPr lang="en-EE" dirty="0"/>
          </a:p>
        </p:txBody>
      </p:sp>
      <p:sp>
        <p:nvSpPr>
          <p:cNvPr id="4" name="Slide Number Placeholder 3">
            <a:extLst>
              <a:ext uri="{FF2B5EF4-FFF2-40B4-BE49-F238E27FC236}">
                <a16:creationId xmlns:a16="http://schemas.microsoft.com/office/drawing/2014/main" id="{E3ED91FC-CBBC-0BA3-BF9F-2E8EFF4E2B6C}"/>
              </a:ext>
            </a:extLst>
          </p:cNvPr>
          <p:cNvSpPr>
            <a:spLocks noGrp="1"/>
          </p:cNvSpPr>
          <p:nvPr>
            <p:ph type="sldNum" sz="quarter" idx="5"/>
          </p:nvPr>
        </p:nvSpPr>
        <p:spPr/>
        <p:txBody>
          <a:bodyPr/>
          <a:lstStyle/>
          <a:p>
            <a:fld id="{CB84DA4C-FE2F-1A48-9698-2072A37F98FB}" type="slidenum">
              <a:rPr lang="en-EE" smtClean="0"/>
              <a:t>21</a:t>
            </a:fld>
            <a:endParaRPr lang="en-EE"/>
          </a:p>
        </p:txBody>
      </p:sp>
    </p:spTree>
    <p:extLst>
      <p:ext uri="{BB962C8B-B14F-4D97-AF65-F5344CB8AC3E}">
        <p14:creationId xmlns:p14="http://schemas.microsoft.com/office/powerpoint/2010/main" val="42483143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2A974-B705-0573-152F-AA9D5146D6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45801C-04C0-9F39-D081-F05EDEA753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5EA08E-8859-45A1-16BC-E3510E3FB511}"/>
              </a:ext>
            </a:extLst>
          </p:cNvPr>
          <p:cNvSpPr>
            <a:spLocks noGrp="1"/>
          </p:cNvSpPr>
          <p:nvPr>
            <p:ph type="body" idx="1"/>
          </p:nvPr>
        </p:nvSpPr>
        <p:spPr/>
        <p:txBody>
          <a:bodyPr/>
          <a:lstStyle/>
          <a:p>
            <a:r>
              <a:rPr lang="et-EE" dirty="0"/>
              <a:t>Hambakatt on pehme valkjaskollane mass hamba pinnal, mida tuleb 2 korda päevas hambaharjaga ja 1 kord päevas hambaniidiga eemaldada. Katt koosneb mikroobidest ja ka toiduosakestest. Kui hambalt kattu ei eemaldata, hakkab hambapind selle all nõrgenema ja tekib hambaauk ehk kaaries.</a:t>
            </a:r>
          </a:p>
          <a:p>
            <a:endParaRPr lang="et-EE" dirty="0"/>
          </a:p>
          <a:p>
            <a:r>
              <a:rPr lang="et-EE" dirty="0"/>
              <a:t>Hambakivi on kõvastunud hambakatt, mida ise kodus eemaldada ei saa. Hambakivi tekib kõige sagedamini alumistele esimestele hammastele (keelepoolsetele pindadele ja hammaste vahele).</a:t>
            </a:r>
          </a:p>
          <a:p>
            <a:endParaRPr lang="et-EE" dirty="0"/>
          </a:p>
          <a:p>
            <a:r>
              <a:rPr lang="en-GB" sz="1200" u="none" strike="noStrike" dirty="0">
                <a:solidFill>
                  <a:srgbClr val="000000"/>
                </a:solidFill>
                <a:effectLst/>
                <a:latin typeface="Geon Soft Medium" panose="020F0503030302020204" pitchFamily="34" charset="77"/>
              </a:rPr>
              <a:t>Kui </a:t>
            </a:r>
            <a:r>
              <a:rPr lang="en-GB" sz="1200" u="none" strike="noStrike" dirty="0" err="1">
                <a:solidFill>
                  <a:srgbClr val="000000"/>
                </a:solidFill>
                <a:effectLst/>
                <a:latin typeface="Geon Soft Medium" panose="020F0503030302020204" pitchFamily="34" charset="77"/>
              </a:rPr>
              <a:t>hambakattu</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ja</a:t>
            </a:r>
            <a:r>
              <a:rPr lang="en-GB" sz="1200" u="none" strike="noStrike" dirty="0">
                <a:solidFill>
                  <a:srgbClr val="000000"/>
                </a:solidFill>
                <a:effectLst/>
                <a:latin typeface="Geon Soft Medium" panose="020F0503030302020204" pitchFamily="34" charset="77"/>
              </a:rPr>
              <a:t>/</a:t>
            </a:r>
            <a:r>
              <a:rPr lang="en-GB" sz="1200" u="none" strike="noStrike" dirty="0" err="1">
                <a:solidFill>
                  <a:srgbClr val="000000"/>
                </a:solidFill>
                <a:effectLst/>
                <a:latin typeface="Geon Soft Medium" panose="020F0503030302020204" pitchFamily="34" charset="77"/>
              </a:rPr>
              <a:t>või</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hambakivi</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ei</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eemaldata</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tekib</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igemepõletik</a:t>
            </a:r>
            <a:r>
              <a:rPr lang="en-GB" sz="1200" u="none" strike="noStrike" dirty="0">
                <a:solidFill>
                  <a:srgbClr val="000000"/>
                </a:solidFill>
                <a:effectLst/>
                <a:latin typeface="Geon Soft Medium" panose="020F0503030302020204" pitchFamily="34" charset="77"/>
              </a:rPr>
              <a:t>, mis </a:t>
            </a:r>
            <a:r>
              <a:rPr lang="en-GB" sz="1200" u="none" strike="noStrike" dirty="0" err="1">
                <a:solidFill>
                  <a:srgbClr val="000000"/>
                </a:solidFill>
                <a:effectLst/>
                <a:latin typeface="Geon Soft Medium" panose="020F0503030302020204" pitchFamily="34" charset="77"/>
              </a:rPr>
              <a:t>areneb</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edasi</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hammaste</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kinnituskudede</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põletikuks</a:t>
            </a:r>
            <a:r>
              <a:rPr lang="et-EE" sz="1200" u="none" strike="noStrike" dirty="0">
                <a:solidFill>
                  <a:srgbClr val="000000"/>
                </a:solidFill>
                <a:effectLst/>
                <a:latin typeface="Geon Soft Medium" panose="020F0503030302020204" pitchFamily="34" charset="77"/>
              </a:rPr>
              <a:t>.</a:t>
            </a:r>
            <a:endParaRPr lang="et-EE" dirty="0"/>
          </a:p>
        </p:txBody>
      </p:sp>
      <p:sp>
        <p:nvSpPr>
          <p:cNvPr id="4" name="Slide Number Placeholder 3">
            <a:extLst>
              <a:ext uri="{FF2B5EF4-FFF2-40B4-BE49-F238E27FC236}">
                <a16:creationId xmlns:a16="http://schemas.microsoft.com/office/drawing/2014/main" id="{3BCE7013-B524-9074-DC9B-BF7AB1D2B7B1}"/>
              </a:ext>
            </a:extLst>
          </p:cNvPr>
          <p:cNvSpPr>
            <a:spLocks noGrp="1"/>
          </p:cNvSpPr>
          <p:nvPr>
            <p:ph type="sldNum" sz="quarter" idx="5"/>
          </p:nvPr>
        </p:nvSpPr>
        <p:spPr/>
        <p:txBody>
          <a:bodyPr/>
          <a:lstStyle/>
          <a:p>
            <a:fld id="{CB84DA4C-FE2F-1A48-9698-2072A37F98FB}" type="slidenum">
              <a:rPr lang="en-EE" smtClean="0"/>
              <a:t>23</a:t>
            </a:fld>
            <a:endParaRPr lang="en-EE"/>
          </a:p>
        </p:txBody>
      </p:sp>
    </p:spTree>
    <p:extLst>
      <p:ext uri="{BB962C8B-B14F-4D97-AF65-F5344CB8AC3E}">
        <p14:creationId xmlns:p14="http://schemas.microsoft.com/office/powerpoint/2010/main" val="2436985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u="none" dirty="0"/>
              <a:t>Fotol on näha hambaaugud – need võivad olla kriitjasvalged, kollakad, pruunid...</a:t>
            </a:r>
            <a:endParaRPr lang="en-EE" b="0" u="none" dirty="0"/>
          </a:p>
        </p:txBody>
      </p:sp>
      <p:sp>
        <p:nvSpPr>
          <p:cNvPr id="4" name="Slide Number Placeholder 3"/>
          <p:cNvSpPr>
            <a:spLocks noGrp="1"/>
          </p:cNvSpPr>
          <p:nvPr>
            <p:ph type="sldNum" sz="quarter" idx="5"/>
          </p:nvPr>
        </p:nvSpPr>
        <p:spPr/>
        <p:txBody>
          <a:bodyPr/>
          <a:lstStyle/>
          <a:p>
            <a:fld id="{CB84DA4C-FE2F-1A48-9698-2072A37F98FB}" type="slidenum">
              <a:rPr lang="en-EE" smtClean="0"/>
              <a:t>3</a:t>
            </a:fld>
            <a:endParaRPr lang="en-EE"/>
          </a:p>
        </p:txBody>
      </p:sp>
    </p:spTree>
    <p:extLst>
      <p:ext uri="{BB962C8B-B14F-4D97-AF65-F5344CB8AC3E}">
        <p14:creationId xmlns:p14="http://schemas.microsoft.com/office/powerpoint/2010/main" val="2705778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196B4-16BE-BAF9-FFBC-57AF19A1B4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D869EF-910D-1F5E-76E1-8A3F59A3DE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124739-14B7-89BA-FF09-B934E38F10F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IGEMEPÕLETIKU esimeseks märgiks on veritsus igemetest. Igemed võivad olla punetavad, paistes ja valusad. Võib kaasneda halb maitse suus ja halb hingeõhk.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Ravimata igemepõletik muutub krooniliseks ning hakkavad hävinema koed, mis hammast suus kinni hoiavad. Selle tulemusel hakkavad hambad liikuma. Seda nimetatakse hamba KINNITUSKUDEDE PÕLETIKUKS ehk PARODONTIIDIKS. Põletik mõjutab kogu organismi tervikuna – hammast ümbritseva koe kaudu võivad pisikud sattuda vereringesse ja põhjustada raskemaid tervisehädasid.</a:t>
            </a:r>
            <a:endParaRPr lang="en-GB" dirty="0"/>
          </a:p>
        </p:txBody>
      </p:sp>
      <p:sp>
        <p:nvSpPr>
          <p:cNvPr id="4" name="Slide Number Placeholder 3">
            <a:extLst>
              <a:ext uri="{FF2B5EF4-FFF2-40B4-BE49-F238E27FC236}">
                <a16:creationId xmlns:a16="http://schemas.microsoft.com/office/drawing/2014/main" id="{13B324BD-E7EC-FFA3-44AA-736B675031BD}"/>
              </a:ext>
            </a:extLst>
          </p:cNvPr>
          <p:cNvSpPr>
            <a:spLocks noGrp="1"/>
          </p:cNvSpPr>
          <p:nvPr>
            <p:ph type="sldNum" sz="quarter" idx="5"/>
          </p:nvPr>
        </p:nvSpPr>
        <p:spPr/>
        <p:txBody>
          <a:bodyPr/>
          <a:lstStyle/>
          <a:p>
            <a:fld id="{CB84DA4C-FE2F-1A48-9698-2072A37F98FB}" type="slidenum">
              <a:rPr lang="en-EE" smtClean="0"/>
              <a:t>24</a:t>
            </a:fld>
            <a:endParaRPr lang="en-EE"/>
          </a:p>
        </p:txBody>
      </p:sp>
    </p:spTree>
    <p:extLst>
      <p:ext uri="{BB962C8B-B14F-4D97-AF65-F5344CB8AC3E}">
        <p14:creationId xmlns:p14="http://schemas.microsoft.com/office/powerpoint/2010/main" val="776247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5 põhireeglit:</a:t>
            </a:r>
          </a:p>
          <a:p>
            <a:r>
              <a:rPr lang="et-EE" dirty="0">
                <a:sym typeface="Wingdings" panose="05000000000000000000" pitchFamily="2" charset="2"/>
              </a:rPr>
              <a:t> </a:t>
            </a:r>
            <a:r>
              <a:rPr lang="et-EE" dirty="0"/>
              <a:t>pese hambad PUHTAKS 2x päevas 2 minutit jooksul</a:t>
            </a:r>
          </a:p>
          <a:p>
            <a:r>
              <a:rPr lang="et-EE" dirty="0">
                <a:sym typeface="Wingdings" panose="05000000000000000000" pitchFamily="2" charset="2"/>
              </a:rPr>
              <a:t> </a:t>
            </a:r>
            <a:r>
              <a:rPr lang="et-EE" dirty="0"/>
              <a:t>toitu tervislikult</a:t>
            </a:r>
          </a:p>
          <a:p>
            <a:r>
              <a:rPr lang="et-EE" dirty="0">
                <a:sym typeface="Wingdings" panose="05000000000000000000" pitchFamily="2" charset="2"/>
              </a:rPr>
              <a:t> </a:t>
            </a:r>
            <a:r>
              <a:rPr lang="et-EE" dirty="0"/>
              <a:t>pea toidukordade vahel 3 tundi pausi</a:t>
            </a:r>
          </a:p>
          <a:p>
            <a:r>
              <a:rPr lang="et-EE" dirty="0">
                <a:sym typeface="Wingdings" panose="05000000000000000000" pitchFamily="2" charset="2"/>
              </a:rPr>
              <a:t> </a:t>
            </a:r>
            <a:r>
              <a:rPr lang="et-EE" dirty="0"/>
              <a:t>janu korral joo vett</a:t>
            </a:r>
          </a:p>
          <a:p>
            <a:r>
              <a:rPr lang="et-EE" dirty="0">
                <a:sym typeface="Wingdings" panose="05000000000000000000" pitchFamily="2" charset="2"/>
              </a:rPr>
              <a:t> </a:t>
            </a:r>
            <a:r>
              <a:rPr lang="et-EE" dirty="0"/>
              <a:t>käi 1-2x aastas hambaarsti juures</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25</a:t>
            </a:fld>
            <a:endParaRPr lang="en-EE"/>
          </a:p>
        </p:txBody>
      </p:sp>
    </p:spTree>
    <p:extLst>
      <p:ext uri="{BB962C8B-B14F-4D97-AF65-F5344CB8AC3E}">
        <p14:creationId xmlns:p14="http://schemas.microsoft.com/office/powerpoint/2010/main" val="4033143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err="1">
                <a:solidFill>
                  <a:srgbClr val="2A2A58"/>
                </a:solidFill>
                <a:effectLst/>
                <a:highlight>
                  <a:srgbClr val="DCE2F3"/>
                </a:highlight>
                <a:latin typeface="Geon Soft"/>
              </a:rPr>
              <a:t>Hambaid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peab</a:t>
            </a:r>
            <a:r>
              <a:rPr lang="en-GB" b="0" i="0" dirty="0">
                <a:solidFill>
                  <a:srgbClr val="2A2A58"/>
                </a:solidFill>
                <a:effectLst/>
                <a:highlight>
                  <a:srgbClr val="DCE2F3"/>
                </a:highlight>
                <a:latin typeface="Geon Soft"/>
              </a:rPr>
              <a:t> </a:t>
            </a:r>
            <a:r>
              <a:rPr lang="et-EE" b="0" i="0" dirty="0">
                <a:solidFill>
                  <a:srgbClr val="2A2A58"/>
                </a:solidFill>
                <a:effectLst/>
                <a:highlight>
                  <a:srgbClr val="DCE2F3"/>
                </a:highlight>
                <a:latin typeface="Geon Soft"/>
              </a:rPr>
              <a:t>PUHTAKS </a:t>
            </a:r>
            <a:r>
              <a:rPr lang="en-GB" b="0" i="0" dirty="0" err="1">
                <a:solidFill>
                  <a:srgbClr val="2A2A58"/>
                </a:solidFill>
                <a:effectLst/>
                <a:highlight>
                  <a:srgbClr val="DCE2F3"/>
                </a:highlight>
                <a:latin typeface="Geon Soft"/>
              </a:rPr>
              <a:t>pesema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kaks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korda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päevas</a:t>
            </a:r>
            <a:r>
              <a:rPr lang="en-GB" b="0" i="0" dirty="0">
                <a:solidFill>
                  <a:srgbClr val="2A2A58"/>
                </a:solidFill>
                <a:effectLst/>
                <a:highlight>
                  <a:srgbClr val="DCE2F3"/>
                </a:highlight>
                <a:latin typeface="Geon Soft"/>
              </a:rPr>
              <a:t> – </a:t>
            </a:r>
            <a:r>
              <a:rPr lang="en-GB" b="0" i="0" dirty="0" err="1">
                <a:solidFill>
                  <a:srgbClr val="2A2A58"/>
                </a:solidFill>
                <a:effectLst/>
                <a:highlight>
                  <a:srgbClr val="DCE2F3"/>
                </a:highlight>
                <a:latin typeface="Geon Soft"/>
              </a:rPr>
              <a:t>hommikul</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ja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õhtul</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Pesta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tuleks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vähemalt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kaks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minutit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järjest</a:t>
            </a:r>
            <a:r>
              <a:rPr lang="en-GB" b="0" i="0" dirty="0">
                <a:solidFill>
                  <a:srgbClr val="2A2A58"/>
                </a:solidFill>
                <a:effectLst/>
                <a:highlight>
                  <a:srgbClr val="DCE2F3"/>
                </a:highlight>
                <a:latin typeface="Geon Soft"/>
              </a:rPr>
              <a:t>, et </a:t>
            </a:r>
            <a:r>
              <a:rPr lang="en-GB" b="0" i="0" dirty="0" err="1">
                <a:solidFill>
                  <a:srgbClr val="2A2A58"/>
                </a:solidFill>
                <a:effectLst/>
                <a:highlight>
                  <a:srgbClr val="DCE2F3"/>
                </a:highlight>
                <a:latin typeface="Geon Soft"/>
              </a:rPr>
              <a:t>kõik</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hambapinnad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saaksid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korralikult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puhtaks</a:t>
            </a:r>
            <a:r>
              <a:rPr lang="en-GB" b="0" i="0" dirty="0">
                <a:solidFill>
                  <a:srgbClr val="2A2A58"/>
                </a:solidFill>
                <a:effectLst/>
                <a:highlight>
                  <a:srgbClr val="DCE2F3"/>
                </a:highlight>
                <a:latin typeface="Geon Soft"/>
              </a:rPr>
              <a:t>.</a:t>
            </a:r>
            <a:r>
              <a:rPr lang="et-EE"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Hambapesu</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aega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võiks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kontrollida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kasutades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nutitelefoni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rakendusi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spetsiaalset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liivakella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või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elektrilist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hambaharja</a:t>
            </a:r>
            <a:r>
              <a:rPr lang="en-GB" b="0" i="0" dirty="0">
                <a:solidFill>
                  <a:srgbClr val="2A2A58"/>
                </a:solidFill>
                <a:effectLst/>
                <a:highlight>
                  <a:srgbClr val="DCE2F3"/>
                </a:highlight>
                <a:latin typeface="Geon Soft"/>
              </a:rPr>
              <a:t>, mis </a:t>
            </a:r>
            <a:r>
              <a:rPr lang="en-GB" b="0" i="0" dirty="0" err="1">
                <a:solidFill>
                  <a:srgbClr val="2A2A58"/>
                </a:solidFill>
                <a:effectLst/>
                <a:highlight>
                  <a:srgbClr val="DCE2F3"/>
                </a:highlight>
                <a:latin typeface="Geon Soft"/>
              </a:rPr>
              <a:t>annab</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märku</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kui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kaks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minutit</a:t>
            </a:r>
            <a:r>
              <a:rPr lang="en-GB" b="0" i="0" dirty="0">
                <a:solidFill>
                  <a:srgbClr val="2A2A58"/>
                </a:solidFill>
                <a:effectLst/>
                <a:highlight>
                  <a:srgbClr val="DCE2F3"/>
                </a:highlight>
                <a:latin typeface="Geon Soft"/>
              </a:rPr>
              <a:t> on </a:t>
            </a:r>
            <a:r>
              <a:rPr lang="en-GB" b="0" i="0" dirty="0" err="1">
                <a:solidFill>
                  <a:srgbClr val="2A2A58"/>
                </a:solidFill>
                <a:effectLst/>
                <a:highlight>
                  <a:srgbClr val="DCE2F3"/>
                </a:highlight>
                <a:latin typeface="Geon Soft"/>
              </a:rPr>
              <a:t>täis</a:t>
            </a:r>
            <a:r>
              <a:rPr lang="en-GB" b="0" i="0" dirty="0">
                <a:solidFill>
                  <a:srgbClr val="2A2A58"/>
                </a:solidFill>
                <a:effectLst/>
                <a:highlight>
                  <a:srgbClr val="DCE2F3"/>
                </a:highlight>
                <a:latin typeface="Geon Soft"/>
              </a:rPr>
              <a:t>.</a:t>
            </a:r>
            <a:endParaRPr lang="et-EE" b="0" i="0" dirty="0">
              <a:solidFill>
                <a:srgbClr val="2A2A58"/>
              </a:solidFill>
              <a:effectLst/>
              <a:highlight>
                <a:srgbClr val="DCE2F3"/>
              </a:highlight>
              <a:latin typeface="Geon Soft"/>
            </a:endParaRPr>
          </a:p>
          <a:p>
            <a:pPr algn="l"/>
            <a:r>
              <a:rPr lang="et-EE" b="0" i="0" dirty="0">
                <a:solidFill>
                  <a:srgbClr val="2A2A58"/>
                </a:solidFill>
                <a:effectLst/>
                <a:highlight>
                  <a:srgbClr val="DCE2F3"/>
                </a:highlight>
                <a:latin typeface="Geon Soft"/>
              </a:rPr>
              <a:t>Vahetult pärast söömist ei tohiks hambaid pesta – oota vähemalt 30 minutit! Vahetult pärast söömist on happerünnaku tõttu hambad „nõrgad“ – kui neid kohe harjama hakata, võime hambaid liialt kulutada.</a:t>
            </a:r>
          </a:p>
          <a:p>
            <a:pPr algn="l"/>
            <a:endParaRPr lang="et-EE" b="0" i="0" dirty="0">
              <a:solidFill>
                <a:srgbClr val="2A2A58"/>
              </a:solidFill>
              <a:effectLst/>
              <a:highlight>
                <a:srgbClr val="DCE2F3"/>
              </a:highlight>
              <a:latin typeface="Geon Soft"/>
            </a:endParaRPr>
          </a:p>
          <a:p>
            <a:pPr algn="l"/>
            <a:r>
              <a:rPr lang="et-EE" b="0" i="0" dirty="0">
                <a:solidFill>
                  <a:srgbClr val="2A2A58"/>
                </a:solidFill>
                <a:effectLst/>
                <a:highlight>
                  <a:srgbClr val="DCE2F3"/>
                </a:highlight>
                <a:latin typeface="Geon Soft"/>
              </a:rPr>
              <a:t>Pärast hambapesu sülita üleliigne pasta suust välja, ära suud veega loputa! </a:t>
            </a:r>
            <a:r>
              <a:rPr lang="en-GB" b="0" i="0" dirty="0" err="1">
                <a:solidFill>
                  <a:srgbClr val="2A2A58"/>
                </a:solidFill>
                <a:effectLst/>
                <a:highlight>
                  <a:srgbClr val="DCE2F3"/>
                </a:highlight>
                <a:latin typeface="Geon Soft"/>
              </a:rPr>
              <a:t>Nii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jääb</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hambapasta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pikemaks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ajaks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suhu</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toimima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ja</a:t>
            </a:r>
            <a:r>
              <a:rPr lang="en-GB" b="0" i="0" dirty="0">
                <a:solidFill>
                  <a:srgbClr val="2A2A58"/>
                </a:solidFill>
                <a:effectLst/>
                <a:highlight>
                  <a:srgbClr val="DCE2F3"/>
                </a:highlight>
                <a:latin typeface="Geon Soft"/>
              </a:rPr>
              <a:t> </a:t>
            </a:r>
            <a:r>
              <a:rPr lang="et-EE" b="0" i="0" dirty="0">
                <a:solidFill>
                  <a:srgbClr val="2A2A58"/>
                </a:solidFill>
                <a:effectLst/>
                <a:highlight>
                  <a:srgbClr val="DCE2F3"/>
                </a:highlight>
                <a:latin typeface="Geon Soft"/>
              </a:rPr>
              <a:t>hambapasta kasulike toimeainete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kasu</a:t>
            </a:r>
            <a:r>
              <a:rPr lang="et-EE" b="0" i="0" dirty="0">
                <a:solidFill>
                  <a:srgbClr val="2A2A58"/>
                </a:solidFill>
                <a:effectLst/>
                <a:highlight>
                  <a:srgbClr val="DCE2F3"/>
                </a:highlight>
                <a:latin typeface="Geon Soft"/>
              </a:rPr>
              <a:t> on suurem</a:t>
            </a:r>
            <a:r>
              <a:rPr lang="en-GB" b="0" i="0" dirty="0">
                <a:solidFill>
                  <a:srgbClr val="2A2A58"/>
                </a:solidFill>
                <a:effectLst/>
                <a:highlight>
                  <a:srgbClr val="DCE2F3"/>
                </a:highlight>
                <a:latin typeface="Geon Soft"/>
              </a:rPr>
              <a:t>.</a:t>
            </a:r>
            <a:endParaRPr lang="et-EE" b="0" i="0" dirty="0">
              <a:solidFill>
                <a:srgbClr val="2A2A58"/>
              </a:solidFill>
              <a:effectLst/>
              <a:highlight>
                <a:srgbClr val="DCE2F3"/>
              </a:highlight>
              <a:latin typeface="Geon Soft"/>
            </a:endParaRPr>
          </a:p>
          <a:p>
            <a:pPr algn="l"/>
            <a:endParaRPr lang="et-EE" b="0" i="0" dirty="0">
              <a:solidFill>
                <a:srgbClr val="2A2A58"/>
              </a:solidFill>
              <a:effectLst/>
              <a:highlight>
                <a:srgbClr val="DCE2F3"/>
              </a:highlight>
              <a:latin typeface="Geon Sof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2A2A58"/>
                </a:solidFill>
                <a:effectLst/>
                <a:highlight>
                  <a:srgbClr val="DCE2F3"/>
                </a:highlight>
                <a:latin typeface="Geon Soft"/>
              </a:rPr>
              <a:t>Kuna </a:t>
            </a:r>
            <a:r>
              <a:rPr lang="en-GB" b="0" i="0" dirty="0" err="1">
                <a:solidFill>
                  <a:srgbClr val="2A2A58"/>
                </a:solidFill>
                <a:effectLst/>
                <a:highlight>
                  <a:srgbClr val="DCE2F3"/>
                </a:highlight>
                <a:latin typeface="Geon Soft"/>
              </a:rPr>
              <a:t>hambahari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hammaste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vahelt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puhastama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ei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ulatu</a:t>
            </a:r>
            <a:r>
              <a:rPr lang="en-GB" b="0" i="0" dirty="0">
                <a:solidFill>
                  <a:srgbClr val="2A2A58"/>
                </a:solidFill>
                <a:effectLst/>
                <a:highlight>
                  <a:srgbClr val="DCE2F3"/>
                </a:highlight>
                <a:latin typeface="Geon Soft"/>
              </a:rPr>
              <a:t>, on </a:t>
            </a:r>
            <a:r>
              <a:rPr lang="en-GB" b="0" i="0" dirty="0" err="1">
                <a:solidFill>
                  <a:srgbClr val="2A2A58"/>
                </a:solidFill>
                <a:effectLst/>
                <a:highlight>
                  <a:srgbClr val="DCE2F3"/>
                </a:highlight>
                <a:latin typeface="Geon Soft"/>
              </a:rPr>
              <a:t>hammaste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kontaktpindade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puhastamiseks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ja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igemete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põletikuvabana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hoidmiseks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vaja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kasutada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vähemalt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kord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päevas</a:t>
            </a:r>
            <a:r>
              <a:rPr lang="en-GB" b="0" i="0" dirty="0">
                <a:solidFill>
                  <a:srgbClr val="2A2A58"/>
                </a:solidFill>
                <a:effectLst/>
                <a:highlight>
                  <a:srgbClr val="DCE2F3"/>
                </a:highlight>
                <a:latin typeface="Geon Soft"/>
              </a:rPr>
              <a:t> </a:t>
            </a:r>
            <a:r>
              <a:rPr lang="en-GB" b="1" i="0" dirty="0" err="1">
                <a:solidFill>
                  <a:srgbClr val="2A2A58"/>
                </a:solidFill>
                <a:effectLst/>
                <a:highlight>
                  <a:srgbClr val="DCE2F3"/>
                </a:highlight>
                <a:latin typeface="Geon Soft"/>
              </a:rPr>
              <a:t>hambaniiti</a:t>
            </a:r>
            <a:r>
              <a:rPr lang="en-GB" b="0" i="0" dirty="0">
                <a:solidFill>
                  <a:srgbClr val="2A2A58"/>
                </a:solidFill>
                <a:effectLst/>
                <a:highlight>
                  <a:srgbClr val="DCE2F3"/>
                </a:highlight>
                <a:latin typeface="Geon Soft"/>
              </a:rPr>
              <a:t>.</a:t>
            </a:r>
            <a:r>
              <a:rPr lang="et-EE" b="0" i="0" dirty="0">
                <a:solidFill>
                  <a:srgbClr val="2A2A58"/>
                </a:solidFill>
                <a:effectLst/>
                <a:highlight>
                  <a:srgbClr val="DCE2F3"/>
                </a:highlight>
                <a:latin typeface="Geon Soft"/>
              </a:rPr>
              <a:t> Kõige parem on seda teha õhtul enne hammaste pesu.</a:t>
            </a:r>
          </a:p>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rgbClr val="2A2A58"/>
                </a:solidFill>
                <a:effectLst/>
                <a:highlight>
                  <a:srgbClr val="DCE2F3"/>
                </a:highlight>
                <a:latin typeface="Geon Soft"/>
              </a:rPr>
              <a:t>Hambavahede puhastamiseks on olemas ka pisikesed </a:t>
            </a:r>
            <a:r>
              <a:rPr lang="et-EE" b="1" i="0" dirty="0">
                <a:solidFill>
                  <a:srgbClr val="2A2A58"/>
                </a:solidFill>
                <a:effectLst/>
                <a:highlight>
                  <a:srgbClr val="DCE2F3"/>
                </a:highlight>
                <a:latin typeface="Geon Soft"/>
              </a:rPr>
              <a:t>korduvkasutatavad harjakesed</a:t>
            </a:r>
            <a:r>
              <a:rPr lang="et-EE" b="0" i="0" dirty="0">
                <a:solidFill>
                  <a:srgbClr val="2A2A58"/>
                </a:solidFill>
                <a:effectLst/>
                <a:highlight>
                  <a:srgbClr val="DCE2F3"/>
                </a:highlight>
                <a:latin typeface="Geon Soft"/>
              </a:rPr>
              <a:t> – neid on hea kasutada siis, kui hammaste vahel on suuremad vahed. Hambaarst saab aidata valida õige harja suuruse! Lisaks on veel tänapäeval olemas </a:t>
            </a:r>
            <a:r>
              <a:rPr lang="et-EE" b="1" i="0" dirty="0">
                <a:solidFill>
                  <a:srgbClr val="2A2A58"/>
                </a:solidFill>
                <a:effectLst/>
                <a:highlight>
                  <a:srgbClr val="DCE2F3"/>
                </a:highlight>
                <a:latin typeface="Geon Soft"/>
              </a:rPr>
              <a:t>irrigaatorid</a:t>
            </a:r>
            <a:r>
              <a:rPr lang="et-EE" b="0" i="0" dirty="0">
                <a:solidFill>
                  <a:srgbClr val="2A2A58"/>
                </a:solidFill>
                <a:effectLst/>
                <a:highlight>
                  <a:srgbClr val="DCE2F3"/>
                </a:highlight>
                <a:latin typeface="Geon Soft"/>
              </a:rPr>
              <a:t> – neile, kes hambaniidi kasutamisega hakkama ei saa. Irrigaator on väike survepesur, mille paak täidetakse veega, otsik suunatakse kahe hamba vahele ja veega pritsitakse hambavahe puhtaks.</a:t>
            </a:r>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26</a:t>
            </a:fld>
            <a:endParaRPr lang="en-EE"/>
          </a:p>
        </p:txBody>
      </p:sp>
    </p:spTree>
    <p:extLst>
      <p:ext uri="{BB962C8B-B14F-4D97-AF65-F5344CB8AC3E}">
        <p14:creationId xmlns:p14="http://schemas.microsoft.com/office/powerpoint/2010/main" val="3726088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Hambaharja (või elektrilise hambaharja otsikut) peaks vahetama</a:t>
            </a:r>
          </a:p>
          <a:p>
            <a:pPr marL="171450" indent="-171450">
              <a:buFont typeface="Arial" panose="020B0604020202020204" pitchFamily="34" charset="0"/>
              <a:buChar char="•"/>
            </a:pPr>
            <a:r>
              <a:rPr lang="et-EE" dirty="0"/>
              <a:t>vähemalt iga kolme kuu tagant</a:t>
            </a:r>
          </a:p>
          <a:p>
            <a:pPr marL="171450" indent="-171450">
              <a:buFont typeface="Arial" panose="020B0604020202020204" pitchFamily="34" charset="0"/>
              <a:buChar char="•"/>
            </a:pPr>
            <a:r>
              <a:rPr lang="et-EE" dirty="0"/>
              <a:t>või varem, kui harjased on silmnähtavalt kulunud/kahjustunud/kuju muutnud</a:t>
            </a:r>
          </a:p>
          <a:p>
            <a:pPr marL="171450" indent="-171450">
              <a:buFont typeface="Arial" panose="020B0604020202020204" pitchFamily="34" charset="0"/>
              <a:buChar char="•"/>
            </a:pPr>
            <a:endParaRPr lang="et-EE" dirty="0"/>
          </a:p>
          <a:p>
            <a:pPr marL="0" indent="0">
              <a:buFont typeface="Arial" panose="020B0604020202020204" pitchFamily="34" charset="0"/>
              <a:buNone/>
            </a:pPr>
            <a:r>
              <a:rPr lang="et-EE" dirty="0"/>
              <a:t>Vana ja väsinud hambahari ei puhasta hambaid piisavalt ning ajaga koguneb harjastele suur hulk baktereid.</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27</a:t>
            </a:fld>
            <a:endParaRPr lang="en-EE"/>
          </a:p>
        </p:txBody>
      </p:sp>
    </p:spTree>
    <p:extLst>
      <p:ext uri="{BB962C8B-B14F-4D97-AF65-F5344CB8AC3E}">
        <p14:creationId xmlns:p14="http://schemas.microsoft.com/office/powerpoint/2010/main" val="1617984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rgbClr val="2A2A58"/>
                </a:solidFill>
                <a:effectLst/>
                <a:highlight>
                  <a:srgbClr val="DCE2F3"/>
                </a:highlight>
                <a:latin typeface="Geon Soft"/>
              </a:rPr>
              <a:t>Hambapasta võiks sisaldada </a:t>
            </a:r>
            <a:r>
              <a:rPr lang="et-EE" b="1" i="0" dirty="0">
                <a:solidFill>
                  <a:srgbClr val="2A2A58"/>
                </a:solidFill>
                <a:effectLst/>
                <a:highlight>
                  <a:srgbClr val="DCE2F3"/>
                </a:highlight>
                <a:latin typeface="Geon Soft"/>
              </a:rPr>
              <a:t>fluoriidi</a:t>
            </a:r>
            <a:r>
              <a:rPr lang="et-EE" b="0" i="0" dirty="0">
                <a:solidFill>
                  <a:srgbClr val="2A2A58"/>
                </a:solidFill>
                <a:effectLst/>
                <a:highlight>
                  <a:srgbClr val="DCE2F3"/>
                </a:highlight>
                <a:latin typeface="Geon Soft"/>
              </a:rPr>
              <a:t> ja </a:t>
            </a:r>
            <a:r>
              <a:rPr lang="et-EE" b="1" i="0" dirty="0">
                <a:solidFill>
                  <a:srgbClr val="2A2A58"/>
                </a:solidFill>
                <a:effectLst/>
                <a:highlight>
                  <a:srgbClr val="DCE2F3"/>
                </a:highlight>
                <a:latin typeface="Geon Soft"/>
              </a:rPr>
              <a:t>ksülitooli</a:t>
            </a:r>
            <a:endParaRPr lang="et-EE" b="0" i="0" dirty="0">
              <a:solidFill>
                <a:srgbClr val="2A2A58"/>
              </a:solidFill>
              <a:effectLst/>
              <a:highlight>
                <a:srgbClr val="DCE2F3"/>
              </a:highlight>
              <a:latin typeface="Geon Sof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t-EE" b="0" i="0" dirty="0">
              <a:solidFill>
                <a:srgbClr val="2A2A58"/>
              </a:solidFill>
              <a:effectLst/>
              <a:highlight>
                <a:srgbClr val="DCE2F3"/>
              </a:highlight>
              <a:latin typeface="Geon Sof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b="1" i="0" dirty="0">
                <a:solidFill>
                  <a:srgbClr val="2A2A58"/>
                </a:solidFill>
                <a:effectLst/>
                <a:highlight>
                  <a:srgbClr val="DCE2F3"/>
                </a:highlight>
                <a:latin typeface="Geon Soft"/>
              </a:rPr>
              <a:t>FLUORIID</a:t>
            </a:r>
            <a:r>
              <a:rPr lang="et-EE"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Hambapasta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valikul</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võiks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eelistada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fluoriide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sisaldavaid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tooteid</a:t>
            </a:r>
            <a:r>
              <a:rPr lang="en-GB" b="0" i="0" dirty="0">
                <a:solidFill>
                  <a:srgbClr val="2A2A58"/>
                </a:solidFill>
                <a:effectLst/>
                <a:highlight>
                  <a:srgbClr val="DCE2F3"/>
                </a:highlight>
                <a:latin typeface="Geon Soft"/>
              </a:rPr>
              <a:t>, mis </a:t>
            </a:r>
            <a:r>
              <a:rPr lang="en-GB" b="0" i="0" dirty="0" err="1">
                <a:solidFill>
                  <a:srgbClr val="2A2A58"/>
                </a:solidFill>
                <a:effectLst/>
                <a:highlight>
                  <a:srgbClr val="DCE2F3"/>
                </a:highlight>
                <a:latin typeface="Geon Soft"/>
              </a:rPr>
              <a:t>aitavad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vältida</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hambaaukude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teket</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Uuringud</a:t>
            </a:r>
            <a:r>
              <a:rPr lang="en-GB" b="0" i="0" dirty="0">
                <a:solidFill>
                  <a:srgbClr val="2A2A58"/>
                </a:solidFill>
                <a:effectLst/>
                <a:highlight>
                  <a:srgbClr val="DCE2F3"/>
                </a:highlight>
                <a:latin typeface="Geon Soft"/>
              </a:rPr>
              <a:t> on </a:t>
            </a:r>
            <a:r>
              <a:rPr lang="en-GB" b="0" i="0" dirty="0" err="1">
                <a:solidFill>
                  <a:srgbClr val="2A2A58"/>
                </a:solidFill>
                <a:effectLst/>
                <a:highlight>
                  <a:srgbClr val="DCE2F3"/>
                </a:highlight>
                <a:latin typeface="Geon Soft"/>
              </a:rPr>
              <a:t>näidanud</a:t>
            </a:r>
            <a:r>
              <a:rPr lang="en-GB" b="0" i="0" dirty="0">
                <a:solidFill>
                  <a:srgbClr val="2A2A58"/>
                </a:solidFill>
                <a:effectLst/>
                <a:highlight>
                  <a:srgbClr val="DCE2F3"/>
                </a:highlight>
                <a:latin typeface="Geon Soft"/>
              </a:rPr>
              <a:t>, et </a:t>
            </a:r>
            <a:r>
              <a:rPr lang="en-GB" b="0" i="0" dirty="0" err="1">
                <a:solidFill>
                  <a:srgbClr val="2A2A58"/>
                </a:solidFill>
                <a:effectLst/>
                <a:highlight>
                  <a:srgbClr val="DCE2F3"/>
                </a:highlight>
                <a:latin typeface="Geon Soft"/>
              </a:rPr>
              <a:t>fluoriidid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tugevdavad</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hambavaapa</a:t>
            </a:r>
            <a:r>
              <a:rPr lang="et-EE" b="0" i="0" dirty="0">
                <a:solidFill>
                  <a:srgbClr val="2A2A58"/>
                </a:solidFill>
                <a:effectLst/>
                <a:highlight>
                  <a:srgbClr val="DCE2F3"/>
                </a:highlight>
                <a:latin typeface="Geon Soft"/>
              </a:rPr>
              <a:t> ehk hambaemaili (hammaste kõige välimist kihti)</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muutes</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selle</a:t>
            </a:r>
            <a:r>
              <a:rPr lang="en-GB" b="0" i="0" dirty="0">
                <a:solidFill>
                  <a:srgbClr val="2A2A58"/>
                </a:solidFill>
                <a:effectLst/>
                <a:highlight>
                  <a:srgbClr val="DCE2F3"/>
                </a:highlight>
                <a:latin typeface="Geon Soft"/>
              </a:rPr>
              <a:t> </a:t>
            </a:r>
            <a:r>
              <a:rPr lang="en-GB" b="0" i="0" dirty="0" err="1">
                <a:solidFill>
                  <a:srgbClr val="2A2A58"/>
                </a:solidFill>
                <a:effectLst/>
                <a:highlight>
                  <a:srgbClr val="DCE2F3"/>
                </a:highlight>
                <a:latin typeface="Geon Soft"/>
              </a:rPr>
              <a:t>happerünnaku</a:t>
            </a:r>
            <a:r>
              <a:rPr lang="et-EE" b="0" i="0" dirty="0">
                <a:solidFill>
                  <a:srgbClr val="2A2A58"/>
                </a:solidFill>
                <a:effectLst/>
                <a:highlight>
                  <a:srgbClr val="DCE2F3"/>
                </a:highlight>
                <a:latin typeface="Geon Soft"/>
              </a:rPr>
              <a:t> suhtes vastupidavamaks.</a:t>
            </a:r>
            <a:endParaRPr lang="et-EE" dirty="0"/>
          </a:p>
          <a:p>
            <a:endParaRPr lang="et-EE" dirty="0"/>
          </a:p>
          <a:p>
            <a:r>
              <a:rPr lang="et-EE" b="1" dirty="0"/>
              <a:t>KSÜLITOOL</a:t>
            </a:r>
            <a:r>
              <a:rPr lang="et-EE" dirty="0"/>
              <a:t>: Ksülitool on looduslik magusaine, millest bakterid energiat ei saa. Ksülitool takistab bakterite paljunemist.</a:t>
            </a:r>
          </a:p>
          <a:p>
            <a:r>
              <a:rPr lang="et-EE" b="0" i="0" dirty="0">
                <a:solidFill>
                  <a:schemeClr val="tx1"/>
                </a:solidFill>
                <a:effectLst/>
                <a:latin typeface="+mn-lt"/>
              </a:rPr>
              <a:t>K</a:t>
            </a:r>
            <a:r>
              <a:rPr lang="en-GB" b="0" i="0" dirty="0" err="1">
                <a:solidFill>
                  <a:srgbClr val="2A2A58"/>
                </a:solidFill>
                <a:effectLst/>
                <a:latin typeface="Geon Soft" panose="020B0604020202020204" charset="0"/>
              </a:rPr>
              <a:t>sülitooli</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tarvitamine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söögikorra</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lõpus</a:t>
            </a:r>
            <a:r>
              <a:rPr lang="et-EE" b="0" i="0" dirty="0">
                <a:solidFill>
                  <a:srgbClr val="2A2A58"/>
                </a:solidFill>
                <a:effectLst/>
                <a:latin typeface="Geon Soft" panose="020B0604020202020204" charset="0"/>
              </a:rPr>
              <a:t> (näts, pastillid)</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pidurdab</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mikroobide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paljunemist</a:t>
            </a:r>
            <a:r>
              <a:rPr lang="et-EE" b="0" i="0" dirty="0">
                <a:solidFill>
                  <a:srgbClr val="2A2A58"/>
                </a:solidFill>
                <a:effectLst/>
                <a:latin typeface="Geon Soft" panose="020B0604020202020204" charset="0"/>
              </a:rPr>
              <a:t> ja vähendab happerünnakut – </a:t>
            </a:r>
            <a:r>
              <a:rPr lang="en-GB" b="0" i="0" dirty="0" err="1">
                <a:solidFill>
                  <a:srgbClr val="2A2A58"/>
                </a:solidFill>
                <a:effectLst/>
                <a:latin typeface="Geon Soft" panose="020B0604020202020204" charset="0"/>
              </a:rPr>
              <a:t>väheneb</a:t>
            </a:r>
            <a:r>
              <a:rPr lang="en-GB" b="0" i="0" dirty="0">
                <a:solidFill>
                  <a:srgbClr val="2A2A58"/>
                </a:solidFill>
                <a:effectLst/>
                <a:latin typeface="Geon Soft" panose="020B0604020202020204" charset="0"/>
              </a:rPr>
              <a:t> ka </a:t>
            </a:r>
            <a:r>
              <a:rPr lang="en-GB" b="0" i="0" dirty="0" err="1">
                <a:solidFill>
                  <a:srgbClr val="2A2A58"/>
                </a:solidFill>
                <a:effectLst/>
                <a:latin typeface="Geon Soft" panose="020B0604020202020204" charset="0"/>
              </a:rPr>
              <a:t>hambakatu</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kogus</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Lisaks</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soodustab</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nende</a:t>
            </a:r>
            <a:r>
              <a:rPr lang="en-GB" b="0" i="0" dirty="0">
                <a:solidFill>
                  <a:srgbClr val="2A2A58"/>
                </a:solidFill>
                <a:effectLst/>
                <a:latin typeface="Geon Soft" panose="020B0604020202020204" charset="0"/>
              </a:rPr>
              <a:t> magus </a:t>
            </a:r>
            <a:r>
              <a:rPr lang="en-GB" b="0" i="0" dirty="0" err="1">
                <a:solidFill>
                  <a:srgbClr val="2A2A58"/>
                </a:solidFill>
                <a:effectLst/>
                <a:latin typeface="Geon Soft" panose="020B0604020202020204" charset="0"/>
              </a:rPr>
              <a:t>maitse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sülje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eritumist</a:t>
            </a:r>
            <a:r>
              <a:rPr lang="en-GB" b="0" i="0" dirty="0">
                <a:solidFill>
                  <a:srgbClr val="2A2A58"/>
                </a:solidFill>
                <a:effectLst/>
                <a:latin typeface="Geon Soft" panose="020B0604020202020204" charset="0"/>
              </a:rPr>
              <a:t>, mis </a:t>
            </a:r>
            <a:r>
              <a:rPr lang="en-GB" b="0" i="0" dirty="0" err="1">
                <a:solidFill>
                  <a:srgbClr val="2A2A58"/>
                </a:solidFill>
                <a:effectLst/>
                <a:latin typeface="Geon Soft" panose="020B0604020202020204" charset="0"/>
              </a:rPr>
              <a:t>omakorda</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täiendavalt</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puhastab</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ja</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kaitseb</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hambaid</a:t>
            </a:r>
            <a:r>
              <a:rPr lang="en-GB" b="0" i="0" dirty="0">
                <a:solidFill>
                  <a:srgbClr val="2A2A58"/>
                </a:solidFill>
                <a:effectLst/>
                <a:latin typeface="Geon Soft" panose="020B0604020202020204" charset="0"/>
              </a:rPr>
              <a:t>.</a:t>
            </a:r>
            <a:endParaRPr lang="et-EE" dirty="0"/>
          </a:p>
        </p:txBody>
      </p:sp>
      <p:sp>
        <p:nvSpPr>
          <p:cNvPr id="4" name="Slide Number Placeholder 3"/>
          <p:cNvSpPr>
            <a:spLocks noGrp="1"/>
          </p:cNvSpPr>
          <p:nvPr>
            <p:ph type="sldNum" sz="quarter" idx="5"/>
          </p:nvPr>
        </p:nvSpPr>
        <p:spPr/>
        <p:txBody>
          <a:bodyPr/>
          <a:lstStyle/>
          <a:p>
            <a:fld id="{CB84DA4C-FE2F-1A48-9698-2072A37F98FB}" type="slidenum">
              <a:rPr lang="en-EE" smtClean="0"/>
              <a:t>28</a:t>
            </a:fld>
            <a:endParaRPr lang="en-EE"/>
          </a:p>
        </p:txBody>
      </p:sp>
    </p:spTree>
    <p:extLst>
      <p:ext uri="{BB962C8B-B14F-4D97-AF65-F5344CB8AC3E}">
        <p14:creationId xmlns:p14="http://schemas.microsoft.com/office/powerpoint/2010/main" val="23279064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Elektriline hambahari teeb palju rohkem liigutusi, kui me käsihambaharjaga teha suudame. Lisaks tekitab see süljest, veest ja hambapastavahust „keerise“, mis aitab paremini puhastada hambavahesid, igemetaskuid (raskesti ligipääsetavaid kohti).</a:t>
            </a:r>
          </a:p>
          <a:p>
            <a:endParaRPr lang="et-EE" dirty="0"/>
          </a:p>
          <a:p>
            <a:pPr marL="0" indent="0" rtl="0">
              <a:spcBef>
                <a:spcPts val="1000"/>
              </a:spcBef>
              <a:spcAft>
                <a:spcPts val="0"/>
              </a:spcAft>
              <a:buNone/>
            </a:pPr>
            <a:r>
              <a:rPr lang="en-GB" sz="1200" u="none" strike="noStrike" dirty="0" err="1">
                <a:solidFill>
                  <a:srgbClr val="000000"/>
                </a:solidFill>
                <a:effectLst/>
                <a:latin typeface="Geon Soft Medium" panose="020F0503030302020204" pitchFamily="34" charset="77"/>
              </a:rPr>
              <a:t>Elektrilisel</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hambaharjal</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võiks</a:t>
            </a:r>
            <a:r>
              <a:rPr lang="en-GB" sz="1200" u="none" strike="noStrike" dirty="0">
                <a:solidFill>
                  <a:srgbClr val="000000"/>
                </a:solidFill>
                <a:effectLst/>
                <a:latin typeface="Geon Soft Medium" panose="020F0503030302020204" pitchFamily="34" charset="77"/>
              </a:rPr>
              <a:t> olla:</a:t>
            </a:r>
            <a:endParaRPr lang="en-GB" sz="1200" dirty="0">
              <a:effectLst/>
              <a:latin typeface="Geon Soft Medium" panose="020F0503030302020204" pitchFamily="34" charset="77"/>
            </a:endParaRPr>
          </a:p>
          <a:p>
            <a:pPr marL="171450" indent="-171450" rtl="0" fontAlgn="base">
              <a:spcBef>
                <a:spcPts val="1000"/>
              </a:spcBef>
              <a:spcAft>
                <a:spcPts val="0"/>
              </a:spcAft>
              <a:buFont typeface="Arial" panose="020B0604020202020204" pitchFamily="34" charset="0"/>
              <a:buChar char="•"/>
            </a:pPr>
            <a:r>
              <a:rPr lang="en-GB" sz="1200" u="none" strike="noStrike" dirty="0">
                <a:solidFill>
                  <a:srgbClr val="000000"/>
                </a:solidFill>
                <a:effectLst/>
                <a:latin typeface="Geon Soft Medium" panose="020F0503030302020204" pitchFamily="34" charset="77"/>
              </a:rPr>
              <a:t>2-minuti </a:t>
            </a:r>
            <a:r>
              <a:rPr lang="en-GB" sz="1200" u="none" strike="noStrike" dirty="0" err="1">
                <a:solidFill>
                  <a:srgbClr val="000000"/>
                </a:solidFill>
                <a:effectLst/>
                <a:latin typeface="Geon Soft Medium" panose="020F0503030302020204" pitchFamily="34" charset="77"/>
              </a:rPr>
              <a:t>taimer</a:t>
            </a:r>
            <a:r>
              <a:rPr lang="et-EE" sz="1200" u="none" strike="noStrike" dirty="0">
                <a:solidFill>
                  <a:srgbClr val="000000"/>
                </a:solidFill>
                <a:effectLst/>
                <a:latin typeface="Geon Soft Medium" panose="020F0503030302020204" pitchFamily="34" charset="77"/>
              </a:rPr>
              <a:t> – hambapesu peab kestma vähemalt 2 minutit</a:t>
            </a:r>
          </a:p>
          <a:p>
            <a:pPr marL="171450" indent="-171450" rtl="0" fontAlgn="base">
              <a:spcBef>
                <a:spcPts val="1000"/>
              </a:spcBef>
              <a:spcAft>
                <a:spcPts val="0"/>
              </a:spcAft>
              <a:buFont typeface="Arial" panose="020B0604020202020204" pitchFamily="34" charset="0"/>
              <a:buChar char="•"/>
            </a:pPr>
            <a:r>
              <a:rPr lang="en-GB" sz="1200" u="none" strike="noStrike" dirty="0" err="1">
                <a:solidFill>
                  <a:srgbClr val="000000"/>
                </a:solidFill>
                <a:effectLst/>
                <a:latin typeface="Geon Soft Medium" panose="020F0503030302020204" pitchFamily="34" charset="77"/>
              </a:rPr>
              <a:t>survesensor</a:t>
            </a:r>
            <a:r>
              <a:rPr lang="en-GB" sz="1200" u="none" strike="noStrike" dirty="0">
                <a:solidFill>
                  <a:srgbClr val="000000"/>
                </a:solidFill>
                <a:effectLst/>
                <a:latin typeface="Geon Soft Medium" panose="020F0503030302020204" pitchFamily="34" charset="77"/>
              </a:rPr>
              <a:t>, et </a:t>
            </a:r>
            <a:r>
              <a:rPr lang="en-GB" sz="1200" u="none" strike="noStrike" dirty="0" err="1">
                <a:solidFill>
                  <a:srgbClr val="000000"/>
                </a:solidFill>
                <a:effectLst/>
                <a:latin typeface="Geon Soft Medium" panose="020F0503030302020204" pitchFamily="34" charset="77"/>
              </a:rPr>
              <a:t>vältida</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liiga</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tugevasti</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harjamist</a:t>
            </a:r>
            <a:r>
              <a:rPr lang="et-EE" sz="1200" u="none" strike="noStrike" dirty="0">
                <a:solidFill>
                  <a:srgbClr val="000000"/>
                </a:solidFill>
                <a:effectLst/>
                <a:latin typeface="Geon Soft Medium" panose="020F0503030302020204" pitchFamily="34" charset="77"/>
              </a:rPr>
              <a:t> (hambahari annab märku, kui harjad liiga kõvasti)</a:t>
            </a:r>
            <a:endParaRPr lang="en-GB" sz="1200" u="none" strike="noStrike" dirty="0">
              <a:solidFill>
                <a:srgbClr val="000000"/>
              </a:solidFill>
              <a:effectLst/>
              <a:latin typeface="Geon Soft Medium" panose="020F0503030302020204" pitchFamily="34" charset="77"/>
            </a:endParaRPr>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29</a:t>
            </a:fld>
            <a:endParaRPr lang="en-EE"/>
          </a:p>
        </p:txBody>
      </p:sp>
    </p:spTree>
    <p:extLst>
      <p:ext uri="{BB962C8B-B14F-4D97-AF65-F5344CB8AC3E}">
        <p14:creationId xmlns:p14="http://schemas.microsoft.com/office/powerpoint/2010/main" val="3749745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t-EE" dirty="0"/>
              <a:t>Toitu mitmekesiselt!</a:t>
            </a:r>
          </a:p>
          <a:p>
            <a:pPr marL="171450" lvl="0" indent="-171450">
              <a:buFont typeface="Arial" panose="020B0604020202020204" pitchFamily="34" charset="0"/>
              <a:buChar char="•"/>
            </a:pPr>
            <a:r>
              <a:rPr lang="et-EE" dirty="0"/>
              <a:t>Söö iga päev midagi viiest toidugrupist</a:t>
            </a:r>
          </a:p>
          <a:p>
            <a:pPr marL="171450" lvl="0" indent="-171450">
              <a:buFont typeface="Arial" panose="020B0604020202020204" pitchFamily="34" charset="0"/>
              <a:buChar char="•"/>
            </a:pPr>
            <a:r>
              <a:rPr lang="et-EE" dirty="0"/>
              <a:t>Varieeri toite toidugruppide sees</a:t>
            </a:r>
          </a:p>
          <a:p>
            <a:pPr lvl="0"/>
            <a:endParaRPr lang="et-EE" dirty="0"/>
          </a:p>
          <a:p>
            <a:pPr lvl="0"/>
            <a:r>
              <a:rPr lang="et-EE" dirty="0"/>
              <a:t>Mida kauem on toit hammastega kontaktis, seda suurem on kahju:</a:t>
            </a:r>
          </a:p>
          <a:p>
            <a:pPr marL="171450" lvl="0" indent="-171450">
              <a:buFont typeface="Arial" panose="020B0604020202020204" pitchFamily="34" charset="0"/>
              <a:buChar char="•"/>
            </a:pPr>
            <a:r>
              <a:rPr lang="et-EE" dirty="0"/>
              <a:t>lutsukommid</a:t>
            </a:r>
          </a:p>
          <a:p>
            <a:pPr marL="171450" lvl="0" indent="-171450">
              <a:buFont typeface="Arial" panose="020B0604020202020204" pitchFamily="34" charset="0"/>
              <a:buChar char="•"/>
            </a:pPr>
            <a:r>
              <a:rPr lang="et-EE" dirty="0"/>
              <a:t>kleepuvad toidud</a:t>
            </a:r>
          </a:p>
          <a:p>
            <a:pPr marL="0" lvl="0" indent="0">
              <a:buFont typeface="Arial" panose="020B0604020202020204" pitchFamily="34" charset="0"/>
              <a:buNone/>
            </a:pPr>
            <a:endParaRPr lang="et-EE" dirty="0"/>
          </a:p>
          <a:p>
            <a:pPr marL="0" lvl="0" indent="0">
              <a:buFont typeface="Arial" panose="020B0604020202020204" pitchFamily="34" charset="0"/>
              <a:buNone/>
            </a:pPr>
            <a:r>
              <a:rPr lang="et-EE" dirty="0"/>
              <a:t>ALLIKAS (toidupüramiid): https://www.tai.ee/et/valjaanded/toidupuramiid</a:t>
            </a:r>
          </a:p>
        </p:txBody>
      </p:sp>
      <p:sp>
        <p:nvSpPr>
          <p:cNvPr id="4" name="Slide Number Placeholder 3"/>
          <p:cNvSpPr>
            <a:spLocks noGrp="1"/>
          </p:cNvSpPr>
          <p:nvPr>
            <p:ph type="sldNum" sz="quarter" idx="5"/>
          </p:nvPr>
        </p:nvSpPr>
        <p:spPr/>
        <p:txBody>
          <a:bodyPr/>
          <a:lstStyle/>
          <a:p>
            <a:fld id="{CB84DA4C-FE2F-1A48-9698-2072A37F98FB}" type="slidenum">
              <a:rPr lang="en-EE" smtClean="0"/>
              <a:t>30</a:t>
            </a:fld>
            <a:endParaRPr lang="en-EE"/>
          </a:p>
        </p:txBody>
      </p:sp>
    </p:spTree>
    <p:extLst>
      <p:ext uri="{BB962C8B-B14F-4D97-AF65-F5344CB8AC3E}">
        <p14:creationId xmlns:p14="http://schemas.microsoft.com/office/powerpoint/2010/main" val="23704073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Selleks, et mineraalid, mis happerünnakuga hammastest välja viiakse, saaksid hammastesse tagasi liikuda, peab söögikordade vahel vähemalt 3-tunniseid pause pidama. Sel ajal võib tarbida ainult tavalist puhast gaasita, maitseta vett.</a:t>
            </a:r>
          </a:p>
          <a:p>
            <a:endParaRPr lang="et-EE" dirty="0"/>
          </a:p>
          <a:p>
            <a:r>
              <a:rPr lang="et-EE" dirty="0"/>
              <a:t>Pärast söömist on hea suud veega loputada, et eemaldada suust toidujäägid ja vähendada sülje happelisust.</a:t>
            </a:r>
          </a:p>
          <a:p>
            <a:endParaRPr lang="et-EE" dirty="0"/>
          </a:p>
          <a:p>
            <a:r>
              <a:rPr lang="et-EE" dirty="0"/>
              <a:t>Pärast söömist võiks närida </a:t>
            </a:r>
            <a:r>
              <a:rPr lang="et-EE" b="1" dirty="0"/>
              <a:t>ksülitooliga</a:t>
            </a:r>
            <a:r>
              <a:rPr lang="et-EE" dirty="0"/>
              <a:t> nätsu või pastille – see soodustab sülje eritumist ja happerünnak möödub kiiremini.</a:t>
            </a:r>
          </a:p>
          <a:p>
            <a:r>
              <a:rPr lang="et-EE" dirty="0"/>
              <a:t>Ksülitool on looduslik magusaine, millest bakterid energiat ei saa. Ksülitool takistab bakterite paljunemist.</a:t>
            </a:r>
          </a:p>
          <a:p>
            <a:r>
              <a:rPr lang="et-EE" b="0" i="0" dirty="0">
                <a:solidFill>
                  <a:schemeClr val="tx1"/>
                </a:solidFill>
                <a:effectLst/>
                <a:latin typeface="+mn-lt"/>
              </a:rPr>
              <a:t>K</a:t>
            </a:r>
            <a:r>
              <a:rPr lang="en-GB" b="0" i="0" dirty="0" err="1">
                <a:solidFill>
                  <a:srgbClr val="2A2A58"/>
                </a:solidFill>
                <a:effectLst/>
                <a:latin typeface="Geon Soft" panose="020B0604020202020204" charset="0"/>
              </a:rPr>
              <a:t>sülitooli</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tarvitamine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söögikorra</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lõpus</a:t>
            </a:r>
            <a:r>
              <a:rPr lang="et-EE" b="0" i="0" dirty="0">
                <a:solidFill>
                  <a:srgbClr val="2A2A58"/>
                </a:solidFill>
                <a:effectLst/>
                <a:latin typeface="Geon Soft" panose="020B0604020202020204" charset="0"/>
              </a:rPr>
              <a:t> (näts, pastillid)</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pidurdab</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mikroobide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paljunemist</a:t>
            </a:r>
            <a:r>
              <a:rPr lang="et-EE" b="0" i="0" dirty="0">
                <a:solidFill>
                  <a:srgbClr val="2A2A58"/>
                </a:solidFill>
                <a:effectLst/>
                <a:latin typeface="Geon Soft" panose="020B0604020202020204" charset="0"/>
              </a:rPr>
              <a:t> ja vähendab happerünnakut – </a:t>
            </a:r>
            <a:r>
              <a:rPr lang="en-GB" b="0" i="0" dirty="0" err="1">
                <a:solidFill>
                  <a:srgbClr val="2A2A58"/>
                </a:solidFill>
                <a:effectLst/>
                <a:latin typeface="Geon Soft" panose="020B0604020202020204" charset="0"/>
              </a:rPr>
              <a:t>väheneb</a:t>
            </a:r>
            <a:r>
              <a:rPr lang="en-GB" b="0" i="0" dirty="0">
                <a:solidFill>
                  <a:srgbClr val="2A2A58"/>
                </a:solidFill>
                <a:effectLst/>
                <a:latin typeface="Geon Soft" panose="020B0604020202020204" charset="0"/>
              </a:rPr>
              <a:t> ka </a:t>
            </a:r>
            <a:r>
              <a:rPr lang="en-GB" b="0" i="0" dirty="0" err="1">
                <a:solidFill>
                  <a:srgbClr val="2A2A58"/>
                </a:solidFill>
                <a:effectLst/>
                <a:latin typeface="Geon Soft" panose="020B0604020202020204" charset="0"/>
              </a:rPr>
              <a:t>hambakatu</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kogus</a:t>
            </a:r>
            <a:r>
              <a:rPr lang="en-GB" b="0" i="0" dirty="0">
                <a:solidFill>
                  <a:srgbClr val="2A2A58"/>
                </a:solidFill>
                <a:effectLst/>
                <a:latin typeface="Geon Soft" panose="020B0604020202020204" charset="0"/>
              </a:rPr>
              <a:t>.</a:t>
            </a:r>
            <a:endParaRPr lang="et-EE" dirty="0"/>
          </a:p>
          <a:p>
            <a:r>
              <a:rPr lang="et-EE" dirty="0"/>
              <a:t>Nätsu pole vaja kauem närida kui 10 minutit. Liigne nätsu närimine koormab alalõualiigest.</a:t>
            </a:r>
          </a:p>
          <a:p>
            <a:endParaRPr lang="et-EE" dirty="0"/>
          </a:p>
          <a:p>
            <a:r>
              <a:rPr lang="en-GB" b="0" i="0" dirty="0" err="1">
                <a:solidFill>
                  <a:srgbClr val="2A2A58"/>
                </a:solidFill>
                <a:effectLst/>
                <a:latin typeface="Geon Soft" panose="020B0604020202020204" charset="0"/>
              </a:rPr>
              <a:t>Uuringud</a:t>
            </a:r>
            <a:r>
              <a:rPr lang="en-GB" b="0" i="0" dirty="0">
                <a:solidFill>
                  <a:srgbClr val="2A2A58"/>
                </a:solidFill>
                <a:effectLst/>
                <a:latin typeface="Geon Soft" panose="020B0604020202020204" charset="0"/>
              </a:rPr>
              <a:t> (ka </a:t>
            </a:r>
            <a:r>
              <a:rPr lang="en-GB" b="0" i="0" dirty="0" err="1">
                <a:solidFill>
                  <a:srgbClr val="2A2A58"/>
                </a:solidFill>
                <a:effectLst/>
                <a:latin typeface="Geon Soft" panose="020B0604020202020204" charset="0"/>
              </a:rPr>
              <a:t>Eestis</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tehtud</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näitavad</a:t>
            </a:r>
            <a:r>
              <a:rPr lang="en-GB" b="0" i="0" dirty="0">
                <a:solidFill>
                  <a:srgbClr val="2A2A58"/>
                </a:solidFill>
                <a:effectLst/>
                <a:latin typeface="Geon Soft" panose="020B0604020202020204" charset="0"/>
              </a:rPr>
              <a:t>, et </a:t>
            </a:r>
            <a:r>
              <a:rPr lang="en-GB" b="0" i="0" dirty="0" err="1">
                <a:solidFill>
                  <a:srgbClr val="2A2A58"/>
                </a:solidFill>
                <a:effectLst/>
                <a:latin typeface="Geon Soft" panose="020B0604020202020204" charset="0"/>
              </a:rPr>
              <a:t>vajaliku</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efekti</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saavutamiseks</a:t>
            </a:r>
            <a:r>
              <a:rPr lang="en-GB" b="0" i="0" dirty="0">
                <a:solidFill>
                  <a:srgbClr val="2A2A58"/>
                </a:solidFill>
                <a:effectLst/>
                <a:latin typeface="Geon Soft" panose="020B0604020202020204" charset="0"/>
              </a:rPr>
              <a:t> on </a:t>
            </a:r>
            <a:r>
              <a:rPr lang="en-GB" b="0" i="0" dirty="0" err="1">
                <a:solidFill>
                  <a:srgbClr val="2A2A58"/>
                </a:solidFill>
                <a:effectLst/>
                <a:latin typeface="Geon Soft" panose="020B0604020202020204" charset="0"/>
              </a:rPr>
              <a:t>iga</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päev</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vaja</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tarbida</a:t>
            </a:r>
            <a:r>
              <a:rPr lang="en-GB" b="0" i="0" dirty="0">
                <a:solidFill>
                  <a:srgbClr val="2A2A58"/>
                </a:solidFill>
                <a:effectLst/>
                <a:latin typeface="Geon Soft" panose="020B0604020202020204" charset="0"/>
              </a:rPr>
              <a:t> 10–25 </a:t>
            </a:r>
            <a:r>
              <a:rPr lang="en-GB" b="0" i="0" dirty="0" err="1">
                <a:solidFill>
                  <a:srgbClr val="2A2A58"/>
                </a:solidFill>
                <a:effectLst/>
                <a:latin typeface="Geon Soft" panose="020B0604020202020204" charset="0"/>
              </a:rPr>
              <a:t>grammi</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ksülitooli</a:t>
            </a:r>
            <a:r>
              <a:rPr lang="et-EE"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vähemalt</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kuue</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kuu</a:t>
            </a:r>
            <a:r>
              <a:rPr lang="en-GB" b="0" i="0" dirty="0">
                <a:solidFill>
                  <a:srgbClr val="2A2A58"/>
                </a:solidFill>
                <a:effectLst/>
                <a:latin typeface="Geon Soft" panose="020B0604020202020204" charset="0"/>
              </a:rPr>
              <a:t> </a:t>
            </a:r>
            <a:r>
              <a:rPr lang="en-GB" b="0" i="0" dirty="0" err="1">
                <a:solidFill>
                  <a:srgbClr val="2A2A58"/>
                </a:solidFill>
                <a:effectLst/>
                <a:latin typeface="Geon Soft" panose="020B0604020202020204" charset="0"/>
              </a:rPr>
              <a:t>jooksul</a:t>
            </a:r>
            <a:r>
              <a:rPr lang="et-EE" b="0" i="0" dirty="0">
                <a:solidFill>
                  <a:srgbClr val="2A2A58"/>
                </a:solidFill>
                <a:effectLst/>
                <a:latin typeface="Geon Soft" panose="020B0604020202020204" charset="0"/>
              </a:rPr>
              <a:t>.</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31</a:t>
            </a:fld>
            <a:endParaRPr lang="en-EE"/>
          </a:p>
        </p:txBody>
      </p:sp>
    </p:spTree>
    <p:extLst>
      <p:ext uri="{BB962C8B-B14F-4D97-AF65-F5344CB8AC3E}">
        <p14:creationId xmlns:p14="http://schemas.microsoft.com/office/powerpoint/2010/main" val="6107093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32</a:t>
            </a:fld>
            <a:endParaRPr lang="en-EE"/>
          </a:p>
        </p:txBody>
      </p:sp>
    </p:spTree>
    <p:extLst>
      <p:ext uri="{BB962C8B-B14F-4D97-AF65-F5344CB8AC3E}">
        <p14:creationId xmlns:p14="http://schemas.microsoft.com/office/powerpoint/2010/main" val="845292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dirty="0">
                <a:solidFill>
                  <a:srgbClr val="FF0000"/>
                </a:solidFill>
              </a:rPr>
              <a:t>Tavaline vesi</a:t>
            </a:r>
          </a:p>
          <a:p>
            <a:r>
              <a:rPr lang="et-EE" b="0" dirty="0">
                <a:solidFill>
                  <a:srgbClr val="FF0000"/>
                </a:solidFill>
              </a:rPr>
              <a:t>Gaseeritud vesi</a:t>
            </a:r>
          </a:p>
          <a:p>
            <a:r>
              <a:rPr lang="et-EE" b="0" dirty="0">
                <a:solidFill>
                  <a:srgbClr val="FF0000"/>
                </a:solidFill>
              </a:rPr>
              <a:t>Maitsevesi</a:t>
            </a:r>
            <a:endParaRPr lang="en-GB" b="0" dirty="0">
              <a:solidFill>
                <a:srgbClr val="FF0000"/>
              </a:solidFill>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33</a:t>
            </a:fld>
            <a:endParaRPr lang="en-EE"/>
          </a:p>
        </p:txBody>
      </p:sp>
    </p:spTree>
    <p:extLst>
      <p:ext uri="{BB962C8B-B14F-4D97-AF65-F5344CB8AC3E}">
        <p14:creationId xmlns:p14="http://schemas.microsoft.com/office/powerpoint/2010/main" val="3087465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dirty="0"/>
          </a:p>
        </p:txBody>
      </p:sp>
      <p:sp>
        <p:nvSpPr>
          <p:cNvPr id="4" name="Slide Number Placeholder 3"/>
          <p:cNvSpPr>
            <a:spLocks noGrp="1"/>
          </p:cNvSpPr>
          <p:nvPr>
            <p:ph type="sldNum" sz="quarter" idx="5"/>
          </p:nvPr>
        </p:nvSpPr>
        <p:spPr/>
        <p:txBody>
          <a:bodyPr/>
          <a:lstStyle/>
          <a:p>
            <a:fld id="{CB84DA4C-FE2F-1A48-9698-2072A37F98FB}" type="slidenum">
              <a:rPr lang="en-EE" smtClean="0"/>
              <a:t>4</a:t>
            </a:fld>
            <a:endParaRPr lang="en-EE"/>
          </a:p>
        </p:txBody>
      </p:sp>
    </p:spTree>
    <p:extLst>
      <p:ext uri="{BB962C8B-B14F-4D97-AF65-F5344CB8AC3E}">
        <p14:creationId xmlns:p14="http://schemas.microsoft.com/office/powerpoint/2010/main" val="17266625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70F9B-2F54-EA61-9502-15C3B510B2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5D4537-5D06-6476-57A8-21D8D003F9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029CDA-4644-5A39-D291-F88E0D02ADDF}"/>
              </a:ext>
            </a:extLst>
          </p:cNvPr>
          <p:cNvSpPr>
            <a:spLocks noGrp="1"/>
          </p:cNvSpPr>
          <p:nvPr>
            <p:ph type="body" idx="1"/>
          </p:nvPr>
        </p:nvSpPr>
        <p:spPr/>
        <p:txBody>
          <a:bodyPr/>
          <a:lstStyle/>
          <a:p>
            <a:r>
              <a:rPr lang="et-EE" b="0" dirty="0">
                <a:solidFill>
                  <a:srgbClr val="FF0000"/>
                </a:solidFill>
              </a:rPr>
              <a:t>Joogijanu korral on ainuõige jook tavaline puhas gaseerimata, maitseta vesi!</a:t>
            </a:r>
          </a:p>
          <a:p>
            <a:r>
              <a:rPr lang="et-EE" b="0" dirty="0">
                <a:solidFill>
                  <a:srgbClr val="FF0000"/>
                </a:solidFill>
              </a:rPr>
              <a:t>Kõiki muid jooke tuleb tarbida toidukorra ajal.</a:t>
            </a:r>
            <a:endParaRPr lang="en-GB" b="0" dirty="0">
              <a:solidFill>
                <a:srgbClr val="FF0000"/>
              </a:solidFill>
            </a:endParaRPr>
          </a:p>
        </p:txBody>
      </p:sp>
      <p:sp>
        <p:nvSpPr>
          <p:cNvPr id="4" name="Slide Number Placeholder 3">
            <a:extLst>
              <a:ext uri="{FF2B5EF4-FFF2-40B4-BE49-F238E27FC236}">
                <a16:creationId xmlns:a16="http://schemas.microsoft.com/office/drawing/2014/main" id="{276F0C6B-5283-FBD4-9E9C-B1E8CBAAA296}"/>
              </a:ext>
            </a:extLst>
          </p:cNvPr>
          <p:cNvSpPr>
            <a:spLocks noGrp="1"/>
          </p:cNvSpPr>
          <p:nvPr>
            <p:ph type="sldNum" sz="quarter" idx="5"/>
          </p:nvPr>
        </p:nvSpPr>
        <p:spPr/>
        <p:txBody>
          <a:bodyPr/>
          <a:lstStyle/>
          <a:p>
            <a:fld id="{CB84DA4C-FE2F-1A48-9698-2072A37F98FB}" type="slidenum">
              <a:rPr lang="en-EE" smtClean="0"/>
              <a:t>34</a:t>
            </a:fld>
            <a:endParaRPr lang="en-EE"/>
          </a:p>
        </p:txBody>
      </p:sp>
    </p:spTree>
    <p:extLst>
      <p:ext uri="{BB962C8B-B14F-4D97-AF65-F5344CB8AC3E}">
        <p14:creationId xmlns:p14="http://schemas.microsoft.com/office/powerpoint/2010/main" val="22260494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b="0" dirty="0"/>
              <a:t>Hambaarsti juures peaks kontrollis käima 1-2x aastas – ka siis, kui mingeid muresid kurta ei ole!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b="1" dirty="0"/>
              <a:t>Hammas ei parane iseenesest!</a:t>
            </a:r>
            <a:r>
              <a:rPr lang="et-EE" dirty="0"/>
              <a:t> Kui tunned mõne hamba tundlikkust või valu, tuleb pöörduda hambaarsti poole. Kui hambaauk on tekkima hakkanud, ei parane see iseenesest, vaid muutub ajaga ainult suuremaks. Mida suurem on hambaauk, seda rohkem peab oma hammast ära puurima ja seda suurem plomm tuleb hambasse panna.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Tervisekassa lepingupartnerite juures on alla 19-aastastele hambaravi tasuta. Tuleb tasuda vaid visiiditasu. </a:t>
            </a:r>
            <a:r>
              <a:rPr lang="et-EE" b="1" dirty="0"/>
              <a:t>Mine kindlasti ENNE oma 19. sünnipäeva hambaarsti juurde!</a:t>
            </a:r>
            <a:endParaRPr lang="en-GB" b="1" dirty="0"/>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35</a:t>
            </a:fld>
            <a:endParaRPr lang="en-EE"/>
          </a:p>
        </p:txBody>
      </p:sp>
    </p:spTree>
    <p:extLst>
      <p:ext uri="{BB962C8B-B14F-4D97-AF65-F5344CB8AC3E}">
        <p14:creationId xmlns:p14="http://schemas.microsoft.com/office/powerpoint/2010/main" val="29398543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sym typeface="Wingdings" panose="05000000000000000000" pitchFamily="2" charset="2"/>
              </a:rPr>
              <a:t> </a:t>
            </a:r>
            <a:r>
              <a:rPr lang="et-EE" dirty="0"/>
              <a:t>Karastusjoogid ja energiajoogid</a:t>
            </a:r>
          </a:p>
          <a:p>
            <a:r>
              <a:rPr lang="et-EE" dirty="0">
                <a:sym typeface="Wingdings" panose="05000000000000000000" pitchFamily="2" charset="2"/>
              </a:rPr>
              <a:t> Keeleneet</a:t>
            </a:r>
            <a:endParaRPr lang="et-EE" dirty="0"/>
          </a:p>
          <a:p>
            <a:r>
              <a:rPr lang="et-EE" dirty="0">
                <a:sym typeface="Wingdings" panose="05000000000000000000" pitchFamily="2" charset="2"/>
              </a:rPr>
              <a:t> </a:t>
            </a:r>
            <a:r>
              <a:rPr lang="et-EE" dirty="0"/>
              <a:t>Tubakatooted (sigaretid, </a:t>
            </a:r>
            <a:r>
              <a:rPr lang="et-EE" i="1" dirty="0"/>
              <a:t>snus</a:t>
            </a:r>
            <a:r>
              <a:rPr lang="et-EE" i="0" dirty="0"/>
              <a:t>, veipimine)</a:t>
            </a:r>
            <a:endParaRPr lang="et-EE" dirty="0"/>
          </a:p>
        </p:txBody>
      </p:sp>
      <p:sp>
        <p:nvSpPr>
          <p:cNvPr id="4" name="Slide Number Placeholder 3"/>
          <p:cNvSpPr>
            <a:spLocks noGrp="1"/>
          </p:cNvSpPr>
          <p:nvPr>
            <p:ph type="sldNum" sz="quarter" idx="5"/>
          </p:nvPr>
        </p:nvSpPr>
        <p:spPr/>
        <p:txBody>
          <a:bodyPr/>
          <a:lstStyle/>
          <a:p>
            <a:fld id="{CB84DA4C-FE2F-1A48-9698-2072A37F98FB}" type="slidenum">
              <a:rPr lang="en-EE" smtClean="0"/>
              <a:t>36</a:t>
            </a:fld>
            <a:endParaRPr lang="en-EE"/>
          </a:p>
        </p:txBody>
      </p:sp>
    </p:spTree>
    <p:extLst>
      <p:ext uri="{BB962C8B-B14F-4D97-AF65-F5344CB8AC3E}">
        <p14:creationId xmlns:p14="http://schemas.microsoft.com/office/powerpoint/2010/main" val="8412324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Karastusjookide ja muude magusate jookide valik poes on väga suur – seetõttu tarbitakse neid ka väga palju!</a:t>
            </a:r>
          </a:p>
          <a:p>
            <a:endParaRPr lang="et-EE" dirty="0"/>
          </a:p>
          <a:p>
            <a:r>
              <a:rPr lang="et-EE" dirty="0"/>
              <a:t>Põhjuseid, miks karastusjoogid ja energiajoogid on hammastele kahjulikud, on peamiselt kaks:</a:t>
            </a:r>
          </a:p>
          <a:p>
            <a:endParaRPr lang="et-EE" dirty="0"/>
          </a:p>
          <a:p>
            <a:r>
              <a:rPr lang="et-EE" dirty="0"/>
              <a:t>1) SISALDAVAD SUHKRUID. Neis sisaldub suurel hulgal suhkrut, mis on toiduks suus elavatele bakteritele. Tekib happerünnak - bakterid toodavad happeid, mis lõhuvad hambaemaili ja tekitavad hambaaugu.</a:t>
            </a:r>
          </a:p>
          <a:p>
            <a:endParaRPr lang="et-EE" dirty="0"/>
          </a:p>
          <a:p>
            <a:r>
              <a:rPr lang="et-EE" dirty="0"/>
              <a:t>2) JOOGID ON HAPPELISED. Hape söövitab hambapinda, muudab selle pehmeks ja hammas kulub seetõttu liialt. Tihti tekivad </a:t>
            </a:r>
            <a:r>
              <a:rPr lang="en-GB" b="0" i="0" dirty="0" err="1">
                <a:solidFill>
                  <a:srgbClr val="666666"/>
                </a:solidFill>
                <a:effectLst/>
                <a:latin typeface="Open Sans" panose="020B0606030504020204" pitchFamily="34" charset="0"/>
              </a:rPr>
              <a:t>hammaste</a:t>
            </a:r>
            <a:r>
              <a:rPr lang="en-GB" b="0" i="0" dirty="0">
                <a:solidFill>
                  <a:srgbClr val="666666"/>
                </a:solidFill>
                <a:effectLst/>
                <a:latin typeface="Open Sans" panose="020B0606030504020204" pitchFamily="34" charset="0"/>
              </a:rPr>
              <a:t> </a:t>
            </a:r>
            <a:r>
              <a:rPr lang="en-GB" b="0" i="0" dirty="0" err="1">
                <a:solidFill>
                  <a:srgbClr val="666666"/>
                </a:solidFill>
                <a:effectLst/>
                <a:latin typeface="Open Sans" panose="020B0606030504020204" pitchFamily="34" charset="0"/>
              </a:rPr>
              <a:t>igeme</a:t>
            </a:r>
            <a:r>
              <a:rPr lang="et-EE" b="0" i="0" dirty="0">
                <a:solidFill>
                  <a:srgbClr val="666666"/>
                </a:solidFill>
                <a:effectLst/>
                <a:latin typeface="Open Sans" panose="020B0606030504020204" pitchFamily="34" charset="0"/>
              </a:rPr>
              <a:t>äärsesse piirkonda </a:t>
            </a:r>
            <a:r>
              <a:rPr lang="en-GB" b="0" i="0" dirty="0" err="1">
                <a:solidFill>
                  <a:srgbClr val="666666"/>
                </a:solidFill>
                <a:effectLst/>
                <a:latin typeface="Open Sans" panose="020B0606030504020204" pitchFamily="34" charset="0"/>
              </a:rPr>
              <a:t>siledapinnalised</a:t>
            </a:r>
            <a:r>
              <a:rPr lang="en-GB" b="0" i="0" dirty="0">
                <a:solidFill>
                  <a:srgbClr val="666666"/>
                </a:solidFill>
                <a:effectLst/>
                <a:latin typeface="Open Sans" panose="020B0606030504020204" pitchFamily="34" charset="0"/>
              </a:rPr>
              <a:t> </a:t>
            </a:r>
            <a:r>
              <a:rPr lang="en-GB" b="0" i="0" dirty="0" err="1">
                <a:solidFill>
                  <a:srgbClr val="666666"/>
                </a:solidFill>
                <a:effectLst/>
                <a:latin typeface="Open Sans" panose="020B0606030504020204" pitchFamily="34" charset="0"/>
              </a:rPr>
              <a:t>läikivad</a:t>
            </a:r>
            <a:r>
              <a:rPr lang="en-GB" b="0" i="0" dirty="0">
                <a:solidFill>
                  <a:srgbClr val="666666"/>
                </a:solidFill>
                <a:effectLst/>
                <a:latin typeface="Open Sans" panose="020B0606030504020204" pitchFamily="34" charset="0"/>
              </a:rPr>
              <a:t> </a:t>
            </a:r>
            <a:r>
              <a:rPr lang="en-GB" b="0" i="0" dirty="0" err="1">
                <a:solidFill>
                  <a:srgbClr val="666666"/>
                </a:solidFill>
                <a:effectLst/>
                <a:latin typeface="Open Sans" panose="020B0606030504020204" pitchFamily="34" charset="0"/>
              </a:rPr>
              <a:t>lohud</a:t>
            </a:r>
            <a:r>
              <a:rPr lang="en-GB" b="0" i="0" dirty="0">
                <a:solidFill>
                  <a:srgbClr val="666666"/>
                </a:solidFill>
                <a:effectLst/>
                <a:latin typeface="Open Sans" panose="020B0606030504020204" pitchFamily="34" charset="0"/>
              </a:rPr>
              <a:t>. </a:t>
            </a:r>
            <a:r>
              <a:rPr lang="et-EE" b="0" i="0" dirty="0">
                <a:solidFill>
                  <a:srgbClr val="666666"/>
                </a:solidFill>
                <a:effectLst/>
                <a:latin typeface="Open Sans" panose="020B0606030504020204" pitchFamily="34" charset="0"/>
              </a:rPr>
              <a:t>H</a:t>
            </a:r>
            <a:r>
              <a:rPr lang="et-EE" dirty="0"/>
              <a:t>ambad muutuvad tundlikuks.</a:t>
            </a:r>
            <a:endParaRPr lang="en-GB" dirty="0"/>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37</a:t>
            </a:fld>
            <a:endParaRPr lang="en-EE"/>
          </a:p>
        </p:txBody>
      </p:sp>
    </p:spTree>
    <p:extLst>
      <p:ext uri="{BB962C8B-B14F-4D97-AF65-F5344CB8AC3E}">
        <p14:creationId xmlns:p14="http://schemas.microsoft.com/office/powerpoint/2010/main" val="28419335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0" dirty="0">
                <a:solidFill>
                  <a:srgbClr val="2A2A2A"/>
                </a:solidFill>
                <a:effectLst/>
                <a:highlight>
                  <a:srgbClr val="FFFFFF"/>
                </a:highlight>
                <a:latin typeface="Arial" panose="020B0604020202020204" pitchFamily="34" charset="0"/>
              </a:rPr>
              <a:t>V</a:t>
            </a:r>
            <a:r>
              <a:rPr lang="en-GB" b="0" i="0" dirty="0" err="1">
                <a:solidFill>
                  <a:srgbClr val="2A2A2A"/>
                </a:solidFill>
                <a:effectLst/>
                <a:highlight>
                  <a:srgbClr val="FFFFFF"/>
                </a:highlight>
                <a:latin typeface="Arial" panose="020B0604020202020204" pitchFamily="34" charset="0"/>
              </a:rPr>
              <a:t>innie</a:t>
            </a:r>
            <a:r>
              <a:rPr lang="en-GB" b="0" i="0" dirty="0">
                <a:solidFill>
                  <a:srgbClr val="2A2A2A"/>
                </a:solidFill>
                <a:effectLst/>
                <a:highlight>
                  <a:srgbClr val="FFFFFF"/>
                </a:highlight>
                <a:latin typeface="Arial" panose="020B0604020202020204" pitchFamily="34" charset="0"/>
              </a:rPr>
              <a:t> </a:t>
            </a:r>
            <a:r>
              <a:rPr lang="en-GB" b="0" i="0" dirty="0" err="1">
                <a:solidFill>
                  <a:srgbClr val="2A2A2A"/>
                </a:solidFill>
                <a:effectLst/>
                <a:highlight>
                  <a:srgbClr val="FFFFFF"/>
                </a:highlight>
                <a:latin typeface="Arial" panose="020B0604020202020204" pitchFamily="34" charset="0"/>
              </a:rPr>
              <a:t>Pyner</a:t>
            </a:r>
            <a:r>
              <a:rPr lang="et-EE" b="0" i="0" dirty="0">
                <a:solidFill>
                  <a:srgbClr val="2A2A2A"/>
                </a:solidFill>
                <a:effectLst/>
                <a:highlight>
                  <a:srgbClr val="FFFFFF"/>
                </a:highlight>
                <a:latin typeface="Arial" panose="020B0604020202020204" pitchFamily="34" charset="0"/>
              </a:rPr>
              <a:t>, </a:t>
            </a:r>
            <a:r>
              <a:rPr lang="et-EE" dirty="0"/>
              <a:t>21-aastane mees jõi oma kolledžiõpingute ajal 7 kuu jooksul IGA PÄEV kuus purki Monster Energy energiajooki.</a:t>
            </a:r>
          </a:p>
          <a:p>
            <a:r>
              <a:rPr lang="et-EE" dirty="0"/>
              <a:t>Ühel päeval õuna hammustades murdis ta 4 esihammast. Tal oli oma hammaste pärast nii häbi, et jättis ülikooli pooleli.</a:t>
            </a:r>
          </a:p>
          <a:p>
            <a:endParaRPr lang="et-EE" dirty="0"/>
          </a:p>
          <a:p>
            <a:r>
              <a:rPr lang="et-EE" dirty="0"/>
              <a:t>ALLIKAS: https://nypost.com/2019/02/13/energy-drinks-completely-ruined-my-life/</a:t>
            </a:r>
          </a:p>
          <a:p>
            <a:r>
              <a:rPr lang="et-EE" dirty="0"/>
              <a:t>https://www.mirror.co.uk/news/uk-news/student-snaps-four-front-teeth-13994888</a:t>
            </a:r>
          </a:p>
          <a:p>
            <a:endParaRPr lang="en-GB" dirty="0"/>
          </a:p>
          <a:p>
            <a:pPr marL="0" indent="0" rtl="0">
              <a:lnSpc>
                <a:spcPct val="100000"/>
              </a:lnSpc>
              <a:spcBef>
                <a:spcPts val="0"/>
              </a:spcBef>
              <a:spcAft>
                <a:spcPts val="0"/>
              </a:spcAft>
              <a:buNone/>
            </a:pPr>
            <a:endParaRPr lang="en-EE" sz="1200" dirty="0">
              <a:latin typeface="Geon Soft Medium" panose="020F0503030302020204" pitchFamily="34" charset="77"/>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38</a:t>
            </a:fld>
            <a:endParaRPr lang="en-EE"/>
          </a:p>
        </p:txBody>
      </p:sp>
    </p:spTree>
    <p:extLst>
      <p:ext uri="{BB962C8B-B14F-4D97-AF65-F5344CB8AC3E}">
        <p14:creationId xmlns:p14="http://schemas.microsoft.com/office/powerpoint/2010/main" val="10304456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ALLIKAS: </a:t>
            </a:r>
            <a:r>
              <a:rPr lang="en-GB" dirty="0"/>
              <a:t>https://www.sylvainchamberland.com/en/energy-drink-and-dental-erosion/</a:t>
            </a:r>
          </a:p>
        </p:txBody>
      </p:sp>
      <p:sp>
        <p:nvSpPr>
          <p:cNvPr id="4" name="Slide Number Placeholder 3"/>
          <p:cNvSpPr>
            <a:spLocks noGrp="1"/>
          </p:cNvSpPr>
          <p:nvPr>
            <p:ph type="sldNum" sz="quarter" idx="5"/>
          </p:nvPr>
        </p:nvSpPr>
        <p:spPr/>
        <p:txBody>
          <a:bodyPr/>
          <a:lstStyle/>
          <a:p>
            <a:fld id="{CB84DA4C-FE2F-1A48-9698-2072A37F98FB}" type="slidenum">
              <a:rPr lang="en-EE" smtClean="0"/>
              <a:t>39</a:t>
            </a:fld>
            <a:endParaRPr lang="en-EE"/>
          </a:p>
        </p:txBody>
      </p:sp>
    </p:spTree>
    <p:extLst>
      <p:ext uri="{BB962C8B-B14F-4D97-AF65-F5344CB8AC3E}">
        <p14:creationId xmlns:p14="http://schemas.microsoft.com/office/powerpoint/2010/main" val="18666537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b="0" dirty="0"/>
              <a:t>Puhtas vees 0 g suhkrut!</a:t>
            </a:r>
          </a:p>
        </p:txBody>
      </p:sp>
      <p:sp>
        <p:nvSpPr>
          <p:cNvPr id="4" name="Slide Number Placeholder 3"/>
          <p:cNvSpPr>
            <a:spLocks noGrp="1"/>
          </p:cNvSpPr>
          <p:nvPr>
            <p:ph type="sldNum" sz="quarter" idx="5"/>
          </p:nvPr>
        </p:nvSpPr>
        <p:spPr/>
        <p:txBody>
          <a:bodyPr/>
          <a:lstStyle/>
          <a:p>
            <a:fld id="{CB84DA4C-FE2F-1A48-9698-2072A37F98FB}" type="slidenum">
              <a:rPr lang="en-EE" smtClean="0"/>
              <a:t>40</a:t>
            </a:fld>
            <a:endParaRPr lang="en-EE"/>
          </a:p>
        </p:txBody>
      </p:sp>
    </p:spTree>
    <p:extLst>
      <p:ext uri="{BB962C8B-B14F-4D97-AF65-F5344CB8AC3E}">
        <p14:creationId xmlns:p14="http://schemas.microsoft.com/office/powerpoint/2010/main" val="4762158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Suhkruid sisaldavaid jooke pole mõistlik asendada </a:t>
            </a:r>
            <a:r>
              <a:rPr lang="et-EE" i="1" dirty="0"/>
              <a:t>zero</a:t>
            </a:r>
            <a:r>
              <a:rPr lang="et-EE" i="0" dirty="0"/>
              <a:t>-jookidega, sest</a:t>
            </a:r>
          </a:p>
          <a:p>
            <a:pPr marL="171450" indent="-171450">
              <a:buFont typeface="Arial" panose="020B0604020202020204" pitchFamily="34" charset="0"/>
              <a:buChar char="•"/>
            </a:pPr>
            <a:r>
              <a:rPr lang="et-EE" i="0" dirty="0"/>
              <a:t>nende happelisus on hammastele kahjulik (enamasti on joogid ka gaseeritud)</a:t>
            </a:r>
          </a:p>
          <a:p>
            <a:pPr marL="171450" indent="-171450">
              <a:buFont typeface="Arial" panose="020B0604020202020204" pitchFamily="34" charset="0"/>
              <a:buChar char="•"/>
            </a:pPr>
            <a:r>
              <a:rPr lang="et-EE" i="0" dirty="0"/>
              <a:t>suhkruasendajate pikaajaline mõju ei ole teada</a:t>
            </a:r>
          </a:p>
          <a:p>
            <a:pPr marL="171450" indent="-171450">
              <a:buFont typeface="Arial" panose="020B0604020202020204" pitchFamily="34" charset="0"/>
              <a:buChar char="•"/>
            </a:pPr>
            <a:r>
              <a:rPr lang="et-EE" i="0" dirty="0"/>
              <a:t>need sisaldavad ka muid organismile kahjulikke aineid</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41</a:t>
            </a:fld>
            <a:endParaRPr lang="en-EE"/>
          </a:p>
        </p:txBody>
      </p:sp>
    </p:spTree>
    <p:extLst>
      <p:ext uri="{BB962C8B-B14F-4D97-AF65-F5344CB8AC3E}">
        <p14:creationId xmlns:p14="http://schemas.microsoft.com/office/powerpoint/2010/main" val="2514460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lnSpc>
                <a:spcPct val="110000"/>
              </a:lnSpc>
              <a:spcBef>
                <a:spcPts val="1000"/>
              </a:spcBef>
              <a:spcAft>
                <a:spcPts val="0"/>
              </a:spcAft>
              <a:buFont typeface="Arial" panose="020B0604020202020204" pitchFamily="34" charset="0"/>
              <a:buNone/>
            </a:pPr>
            <a:r>
              <a:rPr lang="et-EE" sz="2800" b="0" u="none" strike="noStrike" dirty="0">
                <a:solidFill>
                  <a:srgbClr val="000000"/>
                </a:solidFill>
                <a:effectLst/>
                <a:latin typeface="Geon Soft ExtraBold" panose="020F0503030302020204" pitchFamily="34" charset="77"/>
              </a:rPr>
              <a:t>Ära palun üldse tee endale keele-/huuleneeti!</a:t>
            </a:r>
          </a:p>
          <a:p>
            <a:pPr rtl="0" fontAlgn="base">
              <a:lnSpc>
                <a:spcPct val="110000"/>
              </a:lnSpc>
              <a:spcBef>
                <a:spcPts val="1000"/>
              </a:spcBef>
              <a:spcAft>
                <a:spcPts val="0"/>
              </a:spcAft>
              <a:buFont typeface="Arial" panose="020B0604020202020204" pitchFamily="34" charset="0"/>
              <a:buNone/>
            </a:pPr>
            <a:endParaRPr lang="et-EE" sz="2800" b="0" u="none" strike="noStrike" dirty="0">
              <a:solidFill>
                <a:srgbClr val="000000"/>
              </a:solidFill>
              <a:effectLst/>
              <a:latin typeface="Geon Soft ExtraBold" panose="020F0503030302020204" pitchFamily="34" charset="77"/>
            </a:endParaRPr>
          </a:p>
          <a:p>
            <a:pPr rtl="0" fontAlgn="base">
              <a:lnSpc>
                <a:spcPct val="110000"/>
              </a:lnSpc>
              <a:spcBef>
                <a:spcPts val="1000"/>
              </a:spcBef>
              <a:spcAft>
                <a:spcPts val="0"/>
              </a:spcAft>
              <a:buFont typeface="Arial" panose="020B0604020202020204" pitchFamily="34" charset="0"/>
              <a:buNone/>
            </a:pPr>
            <a:r>
              <a:rPr lang="en-GB" sz="2800" b="0" u="none" strike="noStrike" dirty="0">
                <a:solidFill>
                  <a:srgbClr val="000000"/>
                </a:solidFill>
                <a:effectLst/>
                <a:latin typeface="Geon Soft ExtraBold" panose="020F0503030302020204" pitchFamily="34" charset="77"/>
              </a:rPr>
              <a:t>Kui </a:t>
            </a:r>
            <a:r>
              <a:rPr lang="en-GB" sz="2800" b="0" u="none" strike="noStrike" dirty="0" err="1">
                <a:solidFill>
                  <a:srgbClr val="000000"/>
                </a:solidFill>
                <a:effectLst/>
                <a:latin typeface="Geon Soft ExtraBold" panose="020F0503030302020204" pitchFamily="34" charset="77"/>
              </a:rPr>
              <a:t>neet</a:t>
            </a:r>
            <a:r>
              <a:rPr lang="en-GB" sz="2800" b="0" u="none" strike="noStrike" dirty="0">
                <a:solidFill>
                  <a:srgbClr val="000000"/>
                </a:solidFill>
                <a:effectLst/>
                <a:latin typeface="Geon Soft ExtraBold" panose="020F0503030302020204" pitchFamily="34" charset="77"/>
              </a:rPr>
              <a:t> on</a:t>
            </a:r>
            <a:endParaRPr lang="et-EE" sz="2800" b="0" u="none" strike="noStrike" dirty="0">
              <a:solidFill>
                <a:srgbClr val="000000"/>
              </a:solidFill>
              <a:effectLst/>
              <a:latin typeface="Geon Soft ExtraBold" panose="020F0503030302020204" pitchFamily="34" charset="77"/>
            </a:endParaRPr>
          </a:p>
          <a:p>
            <a:pPr marL="342900" indent="-342900" rtl="0" fontAlgn="base">
              <a:lnSpc>
                <a:spcPct val="110000"/>
              </a:lnSpc>
              <a:spcBef>
                <a:spcPts val="1000"/>
              </a:spcBef>
              <a:spcAft>
                <a:spcPts val="0"/>
              </a:spcAft>
              <a:buFont typeface="Arial" panose="020B0604020202020204" pitchFamily="34" charset="0"/>
              <a:buChar char="•"/>
            </a:pPr>
            <a:r>
              <a:rPr lang="en-GB" sz="2400" b="0" u="none" strike="noStrike" dirty="0" err="1">
                <a:solidFill>
                  <a:srgbClr val="000000"/>
                </a:solidFill>
                <a:effectLst/>
                <a:latin typeface="Geon Soft Medium" panose="020F0503030302020204" pitchFamily="34" charset="77"/>
              </a:rPr>
              <a:t>ära</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klõbista</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neediga</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vastu</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hambaid</a:t>
            </a:r>
            <a:r>
              <a:rPr lang="en-GB" sz="2400" b="0" u="none" strike="noStrike" dirty="0">
                <a:solidFill>
                  <a:srgbClr val="000000"/>
                </a:solidFill>
                <a:effectLst/>
                <a:latin typeface="Geon Soft Medium" panose="020F0503030302020204" pitchFamily="34" charset="77"/>
              </a:rPr>
              <a:t> </a:t>
            </a:r>
            <a:r>
              <a:rPr lang="et-EE" sz="2400" b="0" u="none" strike="noStrike" dirty="0">
                <a:solidFill>
                  <a:srgbClr val="000000"/>
                </a:solidFill>
                <a:effectLst/>
                <a:latin typeface="Geon Soft Medium" panose="020F0503030302020204" pitchFamily="34" charset="77"/>
              </a:rPr>
              <a:t>– on </a:t>
            </a:r>
            <a:r>
              <a:rPr lang="en-GB" sz="2400" b="0" u="none" strike="noStrike" dirty="0" err="1">
                <a:solidFill>
                  <a:srgbClr val="000000"/>
                </a:solidFill>
                <a:effectLst/>
                <a:latin typeface="Geon Soft Medium" panose="020F0503030302020204" pitchFamily="34" charset="77"/>
              </a:rPr>
              <a:t>oht</a:t>
            </a:r>
            <a:r>
              <a:rPr lang="et-EE" sz="2400" b="0" u="none" strike="noStrike" dirty="0">
                <a:solidFill>
                  <a:srgbClr val="000000"/>
                </a:solidFill>
                <a:effectLst/>
                <a:latin typeface="Geon Soft Medium" panose="020F0503030302020204" pitchFamily="34" charset="77"/>
              </a:rPr>
              <a:t> </a:t>
            </a:r>
            <a:r>
              <a:rPr lang="en-GB" sz="2400" b="0" u="none" strike="noStrike" dirty="0">
                <a:solidFill>
                  <a:srgbClr val="000000"/>
                </a:solidFill>
                <a:effectLst/>
                <a:latin typeface="Geon Soft Medium" panose="020F0503030302020204" pitchFamily="34" charset="77"/>
              </a:rPr>
              <a:t>ham</a:t>
            </a:r>
            <a:r>
              <a:rPr lang="et-EE" sz="2400" b="0" u="none" strike="noStrike" dirty="0">
                <a:solidFill>
                  <a:srgbClr val="000000"/>
                </a:solidFill>
                <a:effectLst/>
                <a:latin typeface="Geon Soft Medium" panose="020F0503030302020204" pitchFamily="34" charset="77"/>
              </a:rPr>
              <a:t>mastest</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kilde</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välja</a:t>
            </a:r>
            <a:r>
              <a:rPr lang="et-EE" sz="2400" b="0" u="none" strike="noStrike" dirty="0">
                <a:solidFill>
                  <a:srgbClr val="000000"/>
                </a:solidFill>
                <a:effectLst/>
                <a:latin typeface="Geon Soft Medium" panose="020F0503030302020204" pitchFamily="34" charset="77"/>
              </a:rPr>
              <a:t> murda</a:t>
            </a:r>
          </a:p>
          <a:p>
            <a:pPr marL="342900" indent="-342900" rtl="0" fontAlgn="base">
              <a:lnSpc>
                <a:spcPct val="110000"/>
              </a:lnSpc>
              <a:spcBef>
                <a:spcPts val="1000"/>
              </a:spcBef>
              <a:spcAft>
                <a:spcPts val="0"/>
              </a:spcAft>
              <a:buFont typeface="Arial" panose="020B0604020202020204" pitchFamily="34" charset="0"/>
              <a:buChar char="•"/>
            </a:pPr>
            <a:r>
              <a:rPr lang="en-GB" sz="2400" b="0" u="none" strike="noStrike" dirty="0" err="1">
                <a:solidFill>
                  <a:srgbClr val="000000"/>
                </a:solidFill>
                <a:effectLst/>
                <a:latin typeface="Geon Soft Medium" panose="020F0503030302020204" pitchFamily="34" charset="77"/>
              </a:rPr>
              <a:t>ära</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suru</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neeti</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vastu</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esihambaid</a:t>
            </a:r>
            <a:r>
              <a:rPr lang="en-GB" sz="2400" b="0" u="none" strike="noStrike" dirty="0">
                <a:solidFill>
                  <a:srgbClr val="000000"/>
                </a:solidFill>
                <a:effectLst/>
                <a:latin typeface="Geon Soft Medium" panose="020F0503030302020204" pitchFamily="34" charset="77"/>
              </a:rPr>
              <a:t> </a:t>
            </a:r>
            <a:r>
              <a:rPr lang="et-EE"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esihammaste</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vahele</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võib</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tekkida</a:t>
            </a:r>
            <a:r>
              <a:rPr lang="en-GB" sz="2400" b="0" u="none" strike="noStrike" dirty="0">
                <a:solidFill>
                  <a:srgbClr val="000000"/>
                </a:solidFill>
                <a:effectLst/>
                <a:latin typeface="Geon Soft Medium" panose="020F0503030302020204" pitchFamily="34" charset="77"/>
              </a:rPr>
              <a:t> </a:t>
            </a:r>
            <a:r>
              <a:rPr lang="en-GB" sz="2400" b="0" u="none" strike="noStrike" dirty="0" err="1">
                <a:solidFill>
                  <a:srgbClr val="000000"/>
                </a:solidFill>
                <a:effectLst/>
                <a:latin typeface="Geon Soft Medium" panose="020F0503030302020204" pitchFamily="34" charset="77"/>
              </a:rPr>
              <a:t>vahe</a:t>
            </a:r>
            <a:endParaRPr lang="en-GB" sz="2400" b="0" u="none" strike="noStrike" dirty="0">
              <a:solidFill>
                <a:srgbClr val="000000"/>
              </a:solidFill>
              <a:effectLst/>
              <a:latin typeface="Geon Soft Medium" panose="020F0503030302020204" pitchFamily="34" charset="77"/>
            </a:endParaRPr>
          </a:p>
          <a:p>
            <a:endParaRPr lang="en-GB" b="0" dirty="0"/>
          </a:p>
        </p:txBody>
      </p:sp>
      <p:sp>
        <p:nvSpPr>
          <p:cNvPr id="4" name="Slide Number Placeholder 3"/>
          <p:cNvSpPr>
            <a:spLocks noGrp="1"/>
          </p:cNvSpPr>
          <p:nvPr>
            <p:ph type="sldNum" sz="quarter" idx="5"/>
          </p:nvPr>
        </p:nvSpPr>
        <p:spPr/>
        <p:txBody>
          <a:bodyPr/>
          <a:lstStyle/>
          <a:p>
            <a:fld id="{CB84DA4C-FE2F-1A48-9698-2072A37F98FB}" type="slidenum">
              <a:rPr lang="en-EE" smtClean="0"/>
              <a:t>42</a:t>
            </a:fld>
            <a:endParaRPr lang="en-EE"/>
          </a:p>
        </p:txBody>
      </p:sp>
    </p:spTree>
    <p:extLst>
      <p:ext uri="{BB962C8B-B14F-4D97-AF65-F5344CB8AC3E}">
        <p14:creationId xmlns:p14="http://schemas.microsoft.com/office/powerpoint/2010/main" val="13328808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dirty="0"/>
          </a:p>
        </p:txBody>
      </p:sp>
      <p:sp>
        <p:nvSpPr>
          <p:cNvPr id="4" name="Slide Number Placeholder 3"/>
          <p:cNvSpPr>
            <a:spLocks noGrp="1"/>
          </p:cNvSpPr>
          <p:nvPr>
            <p:ph type="sldNum" sz="quarter" idx="5"/>
          </p:nvPr>
        </p:nvSpPr>
        <p:spPr/>
        <p:txBody>
          <a:bodyPr/>
          <a:lstStyle/>
          <a:p>
            <a:fld id="{CB84DA4C-FE2F-1A48-9698-2072A37F98FB}" type="slidenum">
              <a:rPr lang="en-EE" smtClean="0"/>
              <a:t>43</a:t>
            </a:fld>
            <a:endParaRPr lang="en-EE"/>
          </a:p>
        </p:txBody>
      </p:sp>
    </p:spTree>
    <p:extLst>
      <p:ext uri="{BB962C8B-B14F-4D97-AF65-F5344CB8AC3E}">
        <p14:creationId xmlns:p14="http://schemas.microsoft.com/office/powerpoint/2010/main" val="4018823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t-EE" dirty="0"/>
              <a:t>Mokatubaka kasutaja (1 karp päevas) limaskestakahjustus</a:t>
            </a:r>
          </a:p>
          <a:p>
            <a:pPr marL="0" indent="0">
              <a:buFont typeface="Arial" panose="020B0604020202020204" pitchFamily="34" charset="0"/>
              <a:buNone/>
            </a:pPr>
            <a:endParaRPr lang="et-E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t-EE" dirty="0"/>
              <a:t>Foto: Marek Vink</a:t>
            </a:r>
          </a:p>
        </p:txBody>
      </p:sp>
      <p:sp>
        <p:nvSpPr>
          <p:cNvPr id="4" name="Slide Number Placeholder 3"/>
          <p:cNvSpPr>
            <a:spLocks noGrp="1"/>
          </p:cNvSpPr>
          <p:nvPr>
            <p:ph type="sldNum" sz="quarter" idx="5"/>
          </p:nvPr>
        </p:nvSpPr>
        <p:spPr/>
        <p:txBody>
          <a:bodyPr/>
          <a:lstStyle/>
          <a:p>
            <a:fld id="{CB84DA4C-FE2F-1A48-9698-2072A37F98FB}" type="slidenum">
              <a:rPr lang="en-EE" smtClean="0"/>
              <a:t>5</a:t>
            </a:fld>
            <a:endParaRPr lang="en-EE"/>
          </a:p>
        </p:txBody>
      </p:sp>
    </p:spTree>
    <p:extLst>
      <p:ext uri="{BB962C8B-B14F-4D97-AF65-F5344CB8AC3E}">
        <p14:creationId xmlns:p14="http://schemas.microsoft.com/office/powerpoint/2010/main" val="36873554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0" dirty="0">
                <a:solidFill>
                  <a:srgbClr val="333333"/>
                </a:solidFill>
                <a:effectLst/>
                <a:highlight>
                  <a:srgbClr val="FFFFFF"/>
                </a:highlight>
                <a:latin typeface="Helvetica Neue"/>
              </a:rPr>
              <a:t>Suitsetaja hambad muutuvad kollaseks või koguni pruuniks, sest erinevad ained ladestuvad hammastele.</a:t>
            </a:r>
          </a:p>
          <a:p>
            <a:endParaRPr lang="et-EE" b="0" i="0" dirty="0">
              <a:solidFill>
                <a:srgbClr val="333333"/>
              </a:solidFill>
              <a:effectLst/>
              <a:highlight>
                <a:srgbClr val="FFFFFF"/>
              </a:highlight>
              <a:latin typeface="Helvetica Neue"/>
            </a:endParaRPr>
          </a:p>
          <a:p>
            <a:r>
              <a:rPr lang="et-EE" b="0" i="0" dirty="0">
                <a:solidFill>
                  <a:srgbClr val="333333"/>
                </a:solidFill>
                <a:effectLst/>
                <a:highlight>
                  <a:srgbClr val="FFFFFF"/>
                </a:highlight>
                <a:latin typeface="Helvetica Neue"/>
              </a:rPr>
              <a:t>Suitsetamine põhjustab suukuivust, mis omakorda soodustab mustuse (hambakatu) kogunemist hammastele ja suureneb bakterite hulk suus. Sülg aitab hambaid iseeneslikult puhastada – mida vähem on sülge, seda halvemini „isepuhastumine“ toimub. Kui hammastel on rohkelt hambakattu, põhjustab see halba hingeõhku ja soodustab hambaaukude teket. Kui kattu hammastelt ei eemaldata, muutub see hambakiviks. Hambakatt ja hambakivi kahjustavad ka igemeid – tekib igemepõletik ja hakkavad hävinema hammast suus kinni hoidvad koed. Suitsetajate puhul on igemete ravimine probleemne – ei allu ravile. Nikotiin muudab veresooned kitsamaks ning suitsetajatel ei teki tavapäraseid igemehaiguse sümptomeid – veritsus, valu – on oht, et haigus avastatakse liiga hilja.</a:t>
            </a:r>
          </a:p>
          <a:p>
            <a:endParaRPr lang="et-EE" b="0" i="0" dirty="0">
              <a:solidFill>
                <a:srgbClr val="333333"/>
              </a:solidFill>
              <a:effectLst/>
              <a:highlight>
                <a:srgbClr val="FFFFFF"/>
              </a:highlight>
              <a:latin typeface="Helvetica Neue"/>
            </a:endParaRPr>
          </a:p>
          <a:p>
            <a:r>
              <a:rPr lang="et-EE" b="0" i="0" dirty="0">
                <a:solidFill>
                  <a:srgbClr val="212529"/>
                </a:solidFill>
                <a:effectLst/>
                <a:highlight>
                  <a:srgbClr val="FFFFFF"/>
                </a:highlight>
                <a:latin typeface="Roboto" panose="02000000000000000000" pitchFamily="2" charset="0"/>
              </a:rPr>
              <a:t>Maitsetundlikkuse muutused: </a:t>
            </a:r>
            <a:r>
              <a:rPr lang="en-GB" b="0" i="0" dirty="0" err="1">
                <a:solidFill>
                  <a:srgbClr val="212529"/>
                </a:solidFill>
                <a:effectLst/>
                <a:highlight>
                  <a:srgbClr val="FFFFFF"/>
                </a:highlight>
                <a:latin typeface="Roboto" panose="02000000000000000000" pitchFamily="2" charset="0"/>
              </a:rPr>
              <a:t>sigarettides</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sisalduvad</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toksilised</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ained</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kahjustavad</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keelenäsasid</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nende</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verevarustus</a:t>
            </a:r>
            <a:r>
              <a:rPr lang="en-GB" b="0" i="0" dirty="0">
                <a:solidFill>
                  <a:srgbClr val="212529"/>
                </a:solidFill>
                <a:effectLst/>
                <a:highlight>
                  <a:srgbClr val="FFFFFF"/>
                </a:highlight>
                <a:latin typeface="Roboto" panose="02000000000000000000" pitchFamily="2" charset="0"/>
              </a:rPr>
              <a:t> on </a:t>
            </a:r>
            <a:r>
              <a:rPr lang="en-GB" b="0" i="0" dirty="0" err="1">
                <a:solidFill>
                  <a:srgbClr val="212529"/>
                </a:solidFill>
                <a:effectLst/>
                <a:highlight>
                  <a:srgbClr val="FFFFFF"/>
                </a:highlight>
                <a:latin typeface="Roboto" panose="02000000000000000000" pitchFamily="2" charset="0"/>
              </a:rPr>
              <a:t>häiritud</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ja</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tundlikkus</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erinevatele</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maitsele</a:t>
            </a:r>
            <a:r>
              <a:rPr lang="en-GB" b="0" i="0" dirty="0">
                <a:solidFill>
                  <a:srgbClr val="212529"/>
                </a:solidFill>
                <a:effectLst/>
                <a:highlight>
                  <a:srgbClr val="FFFFFF"/>
                </a:highlight>
                <a:latin typeface="Roboto" panose="02000000000000000000" pitchFamily="2" charset="0"/>
              </a:rPr>
              <a:t> </a:t>
            </a:r>
            <a:r>
              <a:rPr lang="en-GB" b="0" i="0" dirty="0" err="1">
                <a:solidFill>
                  <a:srgbClr val="212529"/>
                </a:solidFill>
                <a:effectLst/>
                <a:highlight>
                  <a:srgbClr val="FFFFFF"/>
                </a:highlight>
                <a:latin typeface="Roboto" panose="02000000000000000000" pitchFamily="2" charset="0"/>
              </a:rPr>
              <a:t>väheneb</a:t>
            </a:r>
            <a:r>
              <a:rPr lang="en-GB" b="0" i="0" dirty="0">
                <a:solidFill>
                  <a:srgbClr val="212529"/>
                </a:solidFill>
                <a:effectLst/>
                <a:highlight>
                  <a:srgbClr val="FFFFFF"/>
                </a:highlight>
                <a:latin typeface="Roboto" panose="02000000000000000000" pitchFamily="2" charset="0"/>
              </a:rPr>
              <a:t>.</a:t>
            </a:r>
            <a:r>
              <a:rPr lang="et-EE" b="0" i="0" dirty="0">
                <a:solidFill>
                  <a:srgbClr val="212529"/>
                </a:solidFill>
                <a:effectLst/>
                <a:highlight>
                  <a:srgbClr val="FFFFFF"/>
                </a:highlight>
                <a:latin typeface="Roboto" panose="02000000000000000000" pitchFamily="2" charset="0"/>
              </a:rPr>
              <a:t> On oht süüa liiga soolaseid või liiga magusaid toite ning see võib põhjustada teisi tervisehädasid.</a:t>
            </a:r>
          </a:p>
          <a:p>
            <a:endParaRPr lang="et-EE" b="0" i="0" dirty="0">
              <a:solidFill>
                <a:srgbClr val="212529"/>
              </a:solidFill>
              <a:effectLst/>
              <a:highlight>
                <a:srgbClr val="FFFFFF"/>
              </a:highlight>
              <a:latin typeface="Roboto" panose="02000000000000000000" pitchFamily="2" charset="0"/>
            </a:endParaRPr>
          </a:p>
          <a:p>
            <a:r>
              <a:rPr lang="et-EE" b="0" i="0" dirty="0">
                <a:solidFill>
                  <a:srgbClr val="212529"/>
                </a:solidFill>
                <a:effectLst/>
                <a:highlight>
                  <a:srgbClr val="FFFFFF"/>
                </a:highlight>
                <a:latin typeface="Roboto" panose="02000000000000000000" pitchFamily="2" charset="0"/>
              </a:rPr>
              <a:t>Sigaretid sisaldavad väga palju kahjulikke aineid ning on risk suuvähi tekkeks: </a:t>
            </a:r>
            <a:r>
              <a:rPr lang="fi-FI" b="0" i="0" dirty="0">
                <a:solidFill>
                  <a:srgbClr val="212529"/>
                </a:solidFill>
                <a:effectLst/>
                <a:highlight>
                  <a:srgbClr val="FFFFFF"/>
                </a:highlight>
                <a:latin typeface="Roboto" panose="02000000000000000000" pitchFamily="2" charset="0"/>
              </a:rPr>
              <a:t>huule-, keele-, põse-, kõri- ja neeluväh</a:t>
            </a:r>
            <a:r>
              <a:rPr lang="et-EE" b="0" i="0" dirty="0">
                <a:solidFill>
                  <a:srgbClr val="212529"/>
                </a:solidFill>
                <a:effectLst/>
                <a:highlight>
                  <a:srgbClr val="FFFFFF"/>
                </a:highlight>
                <a:latin typeface="Roboto" panose="02000000000000000000" pitchFamily="2" charset="0"/>
              </a:rPr>
              <a:t>k. Suuvähid arenevad enamasti väga kiiresti.</a:t>
            </a:r>
            <a:endParaRPr lang="et-EE" b="0" i="0" dirty="0">
              <a:solidFill>
                <a:srgbClr val="333333"/>
              </a:solidFill>
              <a:effectLst/>
              <a:highlight>
                <a:srgbClr val="FFFFFF"/>
              </a:highlight>
              <a:latin typeface="Helvetica Neue"/>
            </a:endParaRPr>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44</a:t>
            </a:fld>
            <a:endParaRPr lang="en-EE"/>
          </a:p>
        </p:txBody>
      </p:sp>
    </p:spTree>
    <p:extLst>
      <p:ext uri="{BB962C8B-B14F-4D97-AF65-F5344CB8AC3E}">
        <p14:creationId xmlns:p14="http://schemas.microsoft.com/office/powerpoint/2010/main" val="27813139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1" dirty="0">
                <a:solidFill>
                  <a:srgbClr val="212529"/>
                </a:solidFill>
                <a:effectLst/>
                <a:highlight>
                  <a:srgbClr val="FFFFFF"/>
                </a:highlight>
                <a:latin typeface="Roboto" panose="02000000000000000000" pitchFamily="2" charset="0"/>
              </a:rPr>
              <a:t>S</a:t>
            </a:r>
            <a:r>
              <a:rPr lang="fi-FI" b="0" i="1" dirty="0">
                <a:solidFill>
                  <a:srgbClr val="212529"/>
                </a:solidFill>
                <a:effectLst/>
                <a:highlight>
                  <a:srgbClr val="FFFFFF"/>
                </a:highlight>
                <a:latin typeface="Roboto" panose="02000000000000000000" pitchFamily="2" charset="0"/>
              </a:rPr>
              <a:t>nus</a:t>
            </a:r>
            <a:r>
              <a:rPr lang="fi-FI" b="0" i="0" dirty="0">
                <a:solidFill>
                  <a:srgbClr val="212529"/>
                </a:solidFill>
                <a:effectLst/>
                <a:highlight>
                  <a:srgbClr val="FFFFFF"/>
                </a:highlight>
                <a:latin typeface="Roboto" panose="02000000000000000000" pitchFamily="2" charset="0"/>
              </a:rPr>
              <a:t>i tarvitamisest saadav nikotiinitase on organismis kestvam ja ühtlasem, tekitab tugevamat sõltuvust kui suitsetamine.</a:t>
            </a:r>
            <a:endParaRPr lang="et-EE" dirty="0"/>
          </a:p>
          <a:p>
            <a:endParaRPr lang="et-EE" dirty="0"/>
          </a:p>
          <a:p>
            <a:r>
              <a:rPr lang="et-EE" dirty="0"/>
              <a:t>Foto: Marek Vink (mokatubaka kasutaja, 1 karp päevas)</a:t>
            </a:r>
          </a:p>
          <a:p>
            <a:endParaRPr lang="et-EE" dirty="0"/>
          </a:p>
        </p:txBody>
      </p:sp>
      <p:sp>
        <p:nvSpPr>
          <p:cNvPr id="4" name="Slide Number Placeholder 3"/>
          <p:cNvSpPr>
            <a:spLocks noGrp="1"/>
          </p:cNvSpPr>
          <p:nvPr>
            <p:ph type="sldNum" sz="quarter" idx="5"/>
          </p:nvPr>
        </p:nvSpPr>
        <p:spPr/>
        <p:txBody>
          <a:bodyPr/>
          <a:lstStyle/>
          <a:p>
            <a:fld id="{CB84DA4C-FE2F-1A48-9698-2072A37F98FB}" type="slidenum">
              <a:rPr lang="en-EE" smtClean="0"/>
              <a:t>45</a:t>
            </a:fld>
            <a:endParaRPr lang="en-EE"/>
          </a:p>
        </p:txBody>
      </p:sp>
    </p:spTree>
    <p:extLst>
      <p:ext uri="{BB962C8B-B14F-4D97-AF65-F5344CB8AC3E}">
        <p14:creationId xmlns:p14="http://schemas.microsoft.com/office/powerpoint/2010/main" val="40849459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1" i="0" dirty="0">
                <a:solidFill>
                  <a:srgbClr val="404040"/>
                </a:solidFill>
                <a:effectLst/>
                <a:highlight>
                  <a:srgbClr val="FFFFFF"/>
                </a:highlight>
                <a:latin typeface="+mn-lt"/>
              </a:rPr>
              <a:t>VEIPIMINE ON SAMAMOODI TERVIST KAHJUSTAV TOODE NAGU TUBAKAS!</a:t>
            </a:r>
          </a:p>
          <a:p>
            <a:r>
              <a:rPr lang="en-GB" b="0" i="0" dirty="0">
                <a:solidFill>
                  <a:srgbClr val="404040"/>
                </a:solidFill>
                <a:effectLst/>
                <a:highlight>
                  <a:srgbClr val="FFFFFF"/>
                </a:highlight>
                <a:latin typeface="+mn-lt"/>
              </a:rPr>
              <a:t>E-</a:t>
            </a:r>
            <a:r>
              <a:rPr lang="en-GB" b="0" i="0" dirty="0" err="1">
                <a:solidFill>
                  <a:srgbClr val="404040"/>
                </a:solidFill>
                <a:effectLst/>
                <a:highlight>
                  <a:srgbClr val="FFFFFF"/>
                </a:highlight>
                <a:latin typeface="+mn-lt"/>
              </a:rPr>
              <a:t>sigareti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kasutamist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hakati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nimetama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veipimiseks</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ingl</a:t>
            </a:r>
            <a:r>
              <a:rPr lang="en-GB" b="0" i="0" dirty="0">
                <a:solidFill>
                  <a:srgbClr val="404040"/>
                </a:solidFill>
                <a:effectLst/>
                <a:highlight>
                  <a:srgbClr val="FFFFFF"/>
                </a:highlight>
                <a:latin typeface="+mn-lt"/>
              </a:rPr>
              <a:t> k </a:t>
            </a:r>
            <a:r>
              <a:rPr lang="en-GB" b="0" i="1" dirty="0">
                <a:solidFill>
                  <a:srgbClr val="404040"/>
                </a:solidFill>
                <a:effectLst/>
                <a:highlight>
                  <a:srgbClr val="FFFFFF"/>
                </a:highlight>
                <a:latin typeface="+mn-lt"/>
              </a:rPr>
              <a:t>vape</a:t>
            </a:r>
            <a:r>
              <a:rPr lang="en-GB" b="0" i="0" dirty="0">
                <a:solidFill>
                  <a:srgbClr val="404040"/>
                </a:solidFill>
                <a:effectLst/>
                <a:highlight>
                  <a:srgbClr val="FFFFFF"/>
                </a:highlight>
                <a:latin typeface="+mn-lt"/>
              </a:rPr>
              <a:t>), et </a:t>
            </a:r>
            <a:r>
              <a:rPr lang="en-GB" b="0" i="0" dirty="0" err="1">
                <a:solidFill>
                  <a:srgbClr val="404040"/>
                </a:solidFill>
                <a:effectLst/>
                <a:highlight>
                  <a:srgbClr val="FFFFFF"/>
                </a:highlight>
                <a:latin typeface="+mn-lt"/>
              </a:rPr>
              <a:t>tekitada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tarvitajas</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tunne</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nagu</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polekski</a:t>
            </a:r>
            <a:r>
              <a:rPr lang="en-GB" b="0" i="0" dirty="0">
                <a:solidFill>
                  <a:srgbClr val="404040"/>
                </a:solidFill>
                <a:effectLst/>
                <a:highlight>
                  <a:srgbClr val="FFFFFF"/>
                </a:highlight>
                <a:latin typeface="+mn-lt"/>
              </a:rPr>
              <a:t> tegu </a:t>
            </a:r>
            <a:r>
              <a:rPr lang="en-GB" b="0" i="0" dirty="0" err="1">
                <a:solidFill>
                  <a:srgbClr val="404040"/>
                </a:solidFill>
                <a:effectLst/>
                <a:highlight>
                  <a:srgbClr val="FFFFFF"/>
                </a:highlight>
                <a:latin typeface="+mn-lt"/>
              </a:rPr>
              <a:t>suitsetamisega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Tegelikult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reageerib</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inimese</a:t>
            </a:r>
            <a:r>
              <a:rPr lang="en-GB" b="0" i="0" dirty="0">
                <a:solidFill>
                  <a:srgbClr val="404040"/>
                </a:solidFill>
                <a:effectLst/>
                <a:highlight>
                  <a:srgbClr val="FFFFFF"/>
                </a:highlight>
                <a:latin typeface="+mn-lt"/>
              </a:rPr>
              <a:t> organism e-</a:t>
            </a:r>
            <a:r>
              <a:rPr lang="en-GB" b="0" i="0" dirty="0" err="1">
                <a:solidFill>
                  <a:srgbClr val="404040"/>
                </a:solidFill>
                <a:effectLst/>
                <a:highlight>
                  <a:srgbClr val="FFFFFF"/>
                </a:highlight>
                <a:latin typeface="+mn-lt"/>
              </a:rPr>
              <a:t>sigaretile</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üsna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samamoodi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kui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tavalisele</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sigaretile</a:t>
            </a:r>
            <a:r>
              <a:rPr lang="en-GB" b="0" i="0" dirty="0">
                <a:solidFill>
                  <a:srgbClr val="404040"/>
                </a:solidFill>
                <a:effectLst/>
                <a:highlight>
                  <a:srgbClr val="FFFFFF"/>
                </a:highlight>
                <a:latin typeface="+mn-lt"/>
              </a:rPr>
              <a:t>. </a:t>
            </a:r>
            <a:r>
              <a:rPr lang="et-EE" b="0" i="0" dirty="0">
                <a:solidFill>
                  <a:srgbClr val="404040"/>
                </a:solidFill>
                <a:effectLst/>
                <a:highlight>
                  <a:srgbClr val="FFFFFF"/>
                </a:highlight>
                <a:latin typeface="+mn-lt"/>
              </a:rPr>
              <a:t>V</a:t>
            </a:r>
            <a:r>
              <a:rPr lang="en-GB" b="0" i="0" dirty="0" err="1">
                <a:solidFill>
                  <a:srgbClr val="404040"/>
                </a:solidFill>
                <a:effectLst/>
                <a:highlight>
                  <a:srgbClr val="FFFFFF"/>
                </a:highlight>
                <a:latin typeface="+mn-lt"/>
              </a:rPr>
              <a:t>eipijad</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tarbivad</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enesele</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märkamatult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märksa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enam</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nikotiini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sest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kui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sigaret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saab</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otsa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mõne</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minutiga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siis</a:t>
            </a:r>
            <a:r>
              <a:rPr lang="en-GB" b="0" i="0" dirty="0">
                <a:solidFill>
                  <a:srgbClr val="404040"/>
                </a:solidFill>
                <a:effectLst/>
                <a:highlight>
                  <a:srgbClr val="FFFFFF"/>
                </a:highlight>
                <a:latin typeface="+mn-lt"/>
              </a:rPr>
              <a:t> e-</a:t>
            </a:r>
            <a:r>
              <a:rPr lang="en-GB" b="0" i="0" dirty="0" err="1">
                <a:solidFill>
                  <a:srgbClr val="404040"/>
                </a:solidFill>
                <a:effectLst/>
                <a:highlight>
                  <a:srgbClr val="FFFFFF"/>
                </a:highlight>
                <a:latin typeface="+mn-lt"/>
              </a:rPr>
              <a:t>sigaret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kestab</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kaua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ja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tekib</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oht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tarvitada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endalegi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märkamatult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järjest</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väga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suuri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koguseid</a:t>
            </a:r>
            <a:r>
              <a:rPr lang="en-GB" b="0" i="0" dirty="0">
                <a:solidFill>
                  <a:srgbClr val="404040"/>
                </a:solidFill>
                <a:effectLst/>
                <a:highlight>
                  <a:srgbClr val="FFFFFF"/>
                </a:highlight>
                <a:latin typeface="+mn-lt"/>
              </a:rPr>
              <a:t>.</a:t>
            </a:r>
            <a:endParaRPr lang="et-EE" b="0" i="0" dirty="0">
              <a:solidFill>
                <a:srgbClr val="404040"/>
              </a:solidFill>
              <a:effectLst/>
              <a:highlight>
                <a:srgbClr val="FFFFFF"/>
              </a:highlight>
              <a:latin typeface="+mn-lt"/>
            </a:endParaRPr>
          </a:p>
          <a:p>
            <a:endParaRPr lang="et-EE" b="0" i="0" dirty="0">
              <a:solidFill>
                <a:srgbClr val="404040"/>
              </a:solidFill>
              <a:effectLst/>
              <a:highlight>
                <a:srgbClr val="FFFFFF"/>
              </a:highlight>
              <a:latin typeface="+mn-lt"/>
            </a:endParaRPr>
          </a:p>
          <a:p>
            <a:r>
              <a:rPr lang="et-EE" b="0" i="0" dirty="0">
                <a:solidFill>
                  <a:srgbClr val="404040"/>
                </a:solidFill>
                <a:effectLst/>
                <a:highlight>
                  <a:srgbClr val="FFFFFF"/>
                </a:highlight>
                <a:latin typeface="+mn-lt"/>
              </a:rPr>
              <a:t>Ü</a:t>
            </a:r>
            <a:r>
              <a:rPr lang="en-GB" b="0" i="0" dirty="0" err="1">
                <a:solidFill>
                  <a:srgbClr val="404040"/>
                </a:solidFill>
                <a:effectLst/>
                <a:highlight>
                  <a:srgbClr val="FFFFFF"/>
                </a:highlight>
                <a:latin typeface="+mn-lt"/>
              </a:rPr>
              <a:t>hes</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sigaretis</a:t>
            </a:r>
            <a:r>
              <a:rPr lang="en-GB" b="0" i="0" dirty="0">
                <a:solidFill>
                  <a:srgbClr val="404040"/>
                </a:solidFill>
                <a:effectLst/>
                <a:highlight>
                  <a:srgbClr val="FFFFFF"/>
                </a:highlight>
                <a:latin typeface="+mn-lt"/>
              </a:rPr>
              <a:t> on max 1 mg </a:t>
            </a:r>
            <a:r>
              <a:rPr lang="en-GB" b="0" i="0" dirty="0" err="1">
                <a:solidFill>
                  <a:srgbClr val="404040"/>
                </a:solidFill>
                <a:effectLst/>
                <a:highlight>
                  <a:srgbClr val="FFFFFF"/>
                </a:highlight>
                <a:latin typeface="+mn-lt"/>
              </a:rPr>
              <a:t>nikotiini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ja</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ühes</a:t>
            </a:r>
            <a:r>
              <a:rPr lang="en-GB" b="0" i="0" dirty="0">
                <a:solidFill>
                  <a:srgbClr val="404040"/>
                </a:solidFill>
                <a:effectLst/>
                <a:highlight>
                  <a:srgbClr val="FFFFFF"/>
                </a:highlight>
                <a:latin typeface="+mn-lt"/>
              </a:rPr>
              <a:t> ml e-</a:t>
            </a:r>
            <a:r>
              <a:rPr lang="en-GB" b="0" i="0" dirty="0" err="1">
                <a:solidFill>
                  <a:srgbClr val="404040"/>
                </a:solidFill>
                <a:effectLst/>
                <a:highlight>
                  <a:srgbClr val="FFFFFF"/>
                </a:highlight>
                <a:latin typeface="+mn-lt"/>
              </a:rPr>
              <a:t>sigareti</a:t>
            </a:r>
            <a:r>
              <a:rPr lang="en-GB" b="0" i="0" dirty="0">
                <a:solidFill>
                  <a:srgbClr val="404040"/>
                </a:solidFill>
                <a:effectLst/>
                <a:highlight>
                  <a:srgbClr val="FFFFFF"/>
                </a:highlight>
                <a:latin typeface="+mn-lt"/>
              </a:rPr>
              <a:t> </a:t>
            </a:r>
            <a:r>
              <a:rPr lang="en-GB" b="0" i="0" dirty="0" err="1">
                <a:solidFill>
                  <a:srgbClr val="404040"/>
                </a:solidFill>
                <a:effectLst/>
                <a:highlight>
                  <a:srgbClr val="FFFFFF"/>
                </a:highlight>
                <a:latin typeface="+mn-lt"/>
              </a:rPr>
              <a:t>vedelikus</a:t>
            </a:r>
            <a:r>
              <a:rPr lang="en-GB" b="0" i="0" dirty="0">
                <a:solidFill>
                  <a:srgbClr val="404040"/>
                </a:solidFill>
                <a:effectLst/>
                <a:highlight>
                  <a:srgbClr val="FFFFFF"/>
                </a:highlight>
                <a:latin typeface="+mn-lt"/>
              </a:rPr>
              <a:t> on max 20 mg </a:t>
            </a:r>
            <a:r>
              <a:rPr lang="en-GB" b="0" i="0" dirty="0" err="1">
                <a:solidFill>
                  <a:srgbClr val="404040"/>
                </a:solidFill>
                <a:effectLst/>
                <a:highlight>
                  <a:srgbClr val="FFFFFF"/>
                </a:highlight>
                <a:latin typeface="+mn-lt"/>
              </a:rPr>
              <a:t>nikotiini</a:t>
            </a:r>
            <a:r>
              <a:rPr lang="en-GB" b="0" i="0" dirty="0">
                <a:solidFill>
                  <a:srgbClr val="404040"/>
                </a:solidFill>
                <a:effectLst/>
                <a:highlight>
                  <a:srgbClr val="FFFFFF"/>
                </a:highlight>
                <a:latin typeface="+mn-lt"/>
              </a:rPr>
              <a:t>.</a:t>
            </a:r>
            <a:endParaRPr lang="et-EE" b="0" i="0" dirty="0">
              <a:solidFill>
                <a:srgbClr val="404040"/>
              </a:solidFill>
              <a:effectLst/>
              <a:highlight>
                <a:srgbClr val="FFFFFF"/>
              </a:highlight>
              <a:latin typeface="+mn-lt"/>
            </a:endParaRPr>
          </a:p>
          <a:p>
            <a:r>
              <a:rPr lang="en-GB" b="0" i="0" dirty="0" err="1">
                <a:solidFill>
                  <a:srgbClr val="404040"/>
                </a:solidFill>
                <a:effectLst/>
                <a:highlight>
                  <a:srgbClr val="E2EDEF"/>
                </a:highlight>
                <a:latin typeface="+mn-lt"/>
              </a:rPr>
              <a:t>Ühe</a:t>
            </a:r>
            <a:r>
              <a:rPr lang="en-GB" b="0" i="0" dirty="0">
                <a:solidFill>
                  <a:srgbClr val="404040"/>
                </a:solidFill>
                <a:effectLst/>
                <a:highlight>
                  <a:srgbClr val="E2EDEF"/>
                </a:highlight>
                <a:latin typeface="+mn-lt"/>
              </a:rPr>
              <a:t> 2</a:t>
            </a:r>
            <a:r>
              <a:rPr lang="et-EE" b="0" i="0" dirty="0">
                <a:solidFill>
                  <a:srgbClr val="404040"/>
                </a:solidFill>
                <a:effectLst/>
                <a:highlight>
                  <a:srgbClr val="E2EDEF"/>
                </a:highlight>
                <a:latin typeface="+mn-lt"/>
              </a:rPr>
              <a:t> </a:t>
            </a:r>
            <a:r>
              <a:rPr lang="en-GB" b="0" i="0" dirty="0">
                <a:solidFill>
                  <a:srgbClr val="404040"/>
                </a:solidFill>
                <a:effectLst/>
                <a:highlight>
                  <a:srgbClr val="E2EDEF"/>
                </a:highlight>
                <a:latin typeface="+mn-lt"/>
              </a:rPr>
              <a:t>ml e-</a:t>
            </a:r>
            <a:r>
              <a:rPr lang="en-GB" b="0" i="0" dirty="0" err="1">
                <a:solidFill>
                  <a:srgbClr val="404040"/>
                </a:solidFill>
                <a:effectLst/>
                <a:highlight>
                  <a:srgbClr val="E2EDEF"/>
                </a:highlight>
                <a:latin typeface="+mn-lt"/>
              </a:rPr>
              <a:t>sigareti</a:t>
            </a:r>
            <a:r>
              <a:rPr lang="en-GB" b="0" i="0" dirty="0">
                <a:solidFill>
                  <a:srgbClr val="404040"/>
                </a:solidFill>
                <a:effectLst/>
                <a:highlight>
                  <a:srgbClr val="E2EDEF"/>
                </a:highlight>
                <a:latin typeface="+mn-lt"/>
              </a:rPr>
              <a:t> </a:t>
            </a:r>
            <a:r>
              <a:rPr lang="en-GB" b="0" i="0" dirty="0" err="1">
                <a:solidFill>
                  <a:srgbClr val="404040"/>
                </a:solidFill>
                <a:effectLst/>
                <a:highlight>
                  <a:srgbClr val="E2EDEF"/>
                </a:highlight>
                <a:latin typeface="+mn-lt"/>
              </a:rPr>
              <a:t>vedeliku</a:t>
            </a:r>
            <a:r>
              <a:rPr lang="en-GB" b="0" i="0" dirty="0">
                <a:solidFill>
                  <a:srgbClr val="404040"/>
                </a:solidFill>
                <a:effectLst/>
                <a:highlight>
                  <a:srgbClr val="E2EDEF"/>
                </a:highlight>
                <a:latin typeface="+mn-lt"/>
              </a:rPr>
              <a:t> </a:t>
            </a:r>
            <a:r>
              <a:rPr lang="en-GB" b="0" i="0" dirty="0" err="1">
                <a:solidFill>
                  <a:srgbClr val="404040"/>
                </a:solidFill>
                <a:effectLst/>
                <a:highlight>
                  <a:srgbClr val="E2EDEF"/>
                </a:highlight>
                <a:latin typeface="+mn-lt"/>
              </a:rPr>
              <a:t>tarvitamine</a:t>
            </a:r>
            <a:r>
              <a:rPr lang="en-GB" b="0" i="0" dirty="0">
                <a:solidFill>
                  <a:srgbClr val="404040"/>
                </a:solidFill>
                <a:effectLst/>
                <a:highlight>
                  <a:srgbClr val="E2EDEF"/>
                </a:highlight>
                <a:latin typeface="+mn-lt"/>
              </a:rPr>
              <a:t> </a:t>
            </a:r>
            <a:r>
              <a:rPr lang="en-GB" b="0" i="0" dirty="0" err="1">
                <a:solidFill>
                  <a:srgbClr val="404040"/>
                </a:solidFill>
                <a:effectLst/>
                <a:highlight>
                  <a:srgbClr val="E2EDEF"/>
                </a:highlight>
                <a:latin typeface="+mn-lt"/>
              </a:rPr>
              <a:t>võrdub</a:t>
            </a:r>
            <a:r>
              <a:rPr lang="en-GB" b="0" i="0" dirty="0">
                <a:solidFill>
                  <a:srgbClr val="404040"/>
                </a:solidFill>
                <a:effectLst/>
                <a:highlight>
                  <a:srgbClr val="E2EDEF"/>
                </a:highlight>
                <a:latin typeface="+mn-lt"/>
              </a:rPr>
              <a:t> 2 </a:t>
            </a:r>
            <a:r>
              <a:rPr lang="en-GB" b="0" i="0" dirty="0" err="1">
                <a:solidFill>
                  <a:srgbClr val="404040"/>
                </a:solidFill>
                <a:effectLst/>
                <a:highlight>
                  <a:srgbClr val="E2EDEF"/>
                </a:highlight>
                <a:latin typeface="+mn-lt"/>
              </a:rPr>
              <a:t>paki</a:t>
            </a:r>
            <a:r>
              <a:rPr lang="en-GB" b="0" i="0" dirty="0">
                <a:solidFill>
                  <a:srgbClr val="404040"/>
                </a:solidFill>
                <a:effectLst/>
                <a:highlight>
                  <a:srgbClr val="E2EDEF"/>
                </a:highlight>
                <a:latin typeface="+mn-lt"/>
              </a:rPr>
              <a:t> </a:t>
            </a:r>
            <a:r>
              <a:rPr lang="en-GB" b="0" i="0" dirty="0" err="1">
                <a:solidFill>
                  <a:srgbClr val="404040"/>
                </a:solidFill>
                <a:effectLst/>
                <a:highlight>
                  <a:srgbClr val="E2EDEF"/>
                </a:highlight>
                <a:latin typeface="+mn-lt"/>
              </a:rPr>
              <a:t>ehk</a:t>
            </a:r>
            <a:r>
              <a:rPr lang="en-GB" b="0" i="0" dirty="0">
                <a:solidFill>
                  <a:srgbClr val="404040"/>
                </a:solidFill>
                <a:effectLst/>
                <a:highlight>
                  <a:srgbClr val="E2EDEF"/>
                </a:highlight>
                <a:latin typeface="+mn-lt"/>
              </a:rPr>
              <a:t> 40 </a:t>
            </a:r>
            <a:r>
              <a:rPr lang="en-GB" b="0" i="0" dirty="0" err="1">
                <a:solidFill>
                  <a:srgbClr val="404040"/>
                </a:solidFill>
                <a:effectLst/>
                <a:highlight>
                  <a:srgbClr val="E2EDEF"/>
                </a:highlight>
                <a:latin typeface="+mn-lt"/>
              </a:rPr>
              <a:t>tavasigareti</a:t>
            </a:r>
            <a:r>
              <a:rPr lang="en-GB" b="0" i="0" dirty="0">
                <a:solidFill>
                  <a:srgbClr val="404040"/>
                </a:solidFill>
                <a:effectLst/>
                <a:highlight>
                  <a:srgbClr val="E2EDEF"/>
                </a:highlight>
                <a:latin typeface="+mn-lt"/>
              </a:rPr>
              <a:t> </a:t>
            </a:r>
            <a:r>
              <a:rPr lang="en-GB" b="0" i="0" dirty="0" err="1">
                <a:solidFill>
                  <a:srgbClr val="404040"/>
                </a:solidFill>
                <a:effectLst/>
                <a:highlight>
                  <a:srgbClr val="E2EDEF"/>
                </a:highlight>
                <a:latin typeface="+mn-lt"/>
              </a:rPr>
              <a:t>suitsetamisega</a:t>
            </a:r>
            <a:r>
              <a:rPr lang="en-GB" b="0" i="0" dirty="0">
                <a:solidFill>
                  <a:srgbClr val="404040"/>
                </a:solidFill>
                <a:effectLst/>
                <a:highlight>
                  <a:srgbClr val="E2EDEF"/>
                </a:highlight>
                <a:latin typeface="+mn-lt"/>
              </a:rPr>
              <a:t>.</a:t>
            </a:r>
            <a:endParaRPr lang="et-EE" b="0" i="0" dirty="0">
              <a:solidFill>
                <a:srgbClr val="404040"/>
              </a:solidFill>
              <a:effectLst/>
              <a:highlight>
                <a:srgbClr val="E2EDEF"/>
              </a:highlight>
              <a:latin typeface="+mn-lt"/>
            </a:endParaRPr>
          </a:p>
          <a:p>
            <a:endParaRPr lang="et-EE" b="0" i="0" dirty="0">
              <a:solidFill>
                <a:srgbClr val="404040"/>
              </a:solidFill>
              <a:effectLst/>
              <a:highlight>
                <a:srgbClr val="E2EDEF"/>
              </a:highlight>
              <a:latin typeface="+mn-lt"/>
            </a:endParaRPr>
          </a:p>
          <a:p>
            <a:r>
              <a:rPr lang="en-GB" b="0" i="0" dirty="0" err="1">
                <a:solidFill>
                  <a:srgbClr val="404040"/>
                </a:solidFill>
                <a:effectLst/>
                <a:highlight>
                  <a:srgbClr val="FFFFFF"/>
                </a:highlight>
                <a:latin typeface="Roboto" panose="02000000000000000000" pitchFamily="2" charset="0"/>
              </a:rPr>
              <a:t>Tubakatootjad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ja</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müüjad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kasutavad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oma</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seisukohtade</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kaitsmiseks</a:t>
            </a:r>
            <a:r>
              <a:rPr lang="en-GB" b="0" i="0" dirty="0">
                <a:solidFill>
                  <a:srgbClr val="404040"/>
                </a:solidFill>
                <a:effectLst/>
                <a:highlight>
                  <a:srgbClr val="FFFFFF"/>
                </a:highlight>
                <a:latin typeface="Roboto" panose="02000000000000000000" pitchFamily="2" charset="0"/>
              </a:rPr>
              <a:t> </a:t>
            </a:r>
            <a:r>
              <a:rPr lang="et-EE" b="0" i="0" dirty="0">
                <a:solidFill>
                  <a:srgbClr val="404040"/>
                </a:solidFill>
                <a:effectLst/>
                <a:highlight>
                  <a:srgbClr val="FFFFFF"/>
                </a:highlight>
                <a:latin typeface="Roboto" panose="02000000000000000000" pitchFamily="2" charset="0"/>
              </a:rPr>
              <a:t>lihtsalt hämamist</a:t>
            </a:r>
            <a:r>
              <a:rPr lang="en-GB" b="0" i="0" dirty="0">
                <a:solidFill>
                  <a:srgbClr val="404040"/>
                </a:solidFill>
                <a:effectLst/>
                <a:highlight>
                  <a:srgbClr val="FFFFFF"/>
                </a:highlight>
                <a:latin typeface="Roboto" panose="02000000000000000000" pitchFamily="2" charset="0"/>
              </a:rPr>
              <a:t> </a:t>
            </a:r>
            <a:r>
              <a:rPr lang="et-EE" b="0" i="0" dirty="0">
                <a:solidFill>
                  <a:srgbClr val="404040"/>
                </a:solidFill>
                <a:effectLst/>
                <a:highlight>
                  <a:srgbClr val="FFFFFF"/>
                </a:highlight>
                <a:latin typeface="Roboto" panose="02000000000000000000" pitchFamily="2" charset="0"/>
              </a:rPr>
              <a:t>ja</a:t>
            </a:r>
            <a:r>
              <a:rPr lang="en-GB" b="0" i="0" dirty="0">
                <a:solidFill>
                  <a:srgbClr val="404040"/>
                </a:solidFill>
                <a:effectLst/>
                <a:highlight>
                  <a:srgbClr val="FFFFFF"/>
                </a:highlight>
                <a:latin typeface="Roboto" panose="02000000000000000000" pitchFamily="2" charset="0"/>
              </a:rPr>
              <a:t> ka </a:t>
            </a:r>
            <a:r>
              <a:rPr lang="en-GB" b="0" i="0" dirty="0" err="1">
                <a:solidFill>
                  <a:srgbClr val="404040"/>
                </a:solidFill>
                <a:effectLst/>
                <a:highlight>
                  <a:srgbClr val="FFFFFF"/>
                </a:highlight>
                <a:latin typeface="Roboto" panose="02000000000000000000" pitchFamily="2" charset="0"/>
              </a:rPr>
              <a:t>puudulikult</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korraldatud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uuringuid</a:t>
            </a:r>
            <a:r>
              <a:rPr lang="en-GB" b="0" i="0" dirty="0">
                <a:solidFill>
                  <a:srgbClr val="404040"/>
                </a:solidFill>
                <a:effectLst/>
                <a:highlight>
                  <a:srgbClr val="FFFFFF"/>
                </a:highlight>
                <a:latin typeface="Roboto" panose="02000000000000000000" pitchFamily="2" charset="0"/>
              </a:rPr>
              <a:t>.</a:t>
            </a:r>
            <a:r>
              <a:rPr lang="et-EE"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Sarnaselt</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tavasigaretiga</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sisaldab</a:t>
            </a:r>
            <a:r>
              <a:rPr lang="en-GB" b="0" i="0" dirty="0">
                <a:solidFill>
                  <a:srgbClr val="404040"/>
                </a:solidFill>
                <a:effectLst/>
                <a:highlight>
                  <a:srgbClr val="FFFFFF"/>
                </a:highlight>
                <a:latin typeface="Roboto" panose="02000000000000000000" pitchFamily="2" charset="0"/>
              </a:rPr>
              <a:t> e-</a:t>
            </a:r>
            <a:r>
              <a:rPr lang="en-GB" b="0" i="0" dirty="0" err="1">
                <a:solidFill>
                  <a:srgbClr val="404040"/>
                </a:solidFill>
                <a:effectLst/>
                <a:highlight>
                  <a:srgbClr val="FFFFFF"/>
                </a:highlight>
                <a:latin typeface="Roboto" panose="02000000000000000000" pitchFamily="2" charset="0"/>
              </a:rPr>
              <a:t>sigaret</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tervisele</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ohtlikke</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aineid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ja</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selle</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tarvitamine</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võib</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samuti</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erinevaid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haigusi</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põhjustada</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Nikotiini</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sisaldavad</a:t>
            </a:r>
            <a:r>
              <a:rPr lang="en-GB" b="0" i="0" dirty="0">
                <a:solidFill>
                  <a:srgbClr val="404040"/>
                </a:solidFill>
                <a:effectLst/>
                <a:highlight>
                  <a:srgbClr val="FFFFFF"/>
                </a:highlight>
                <a:latin typeface="Roboto" panose="02000000000000000000" pitchFamily="2" charset="0"/>
              </a:rPr>
              <a:t> e-</a:t>
            </a:r>
            <a:r>
              <a:rPr lang="en-GB" b="0" i="0" dirty="0" err="1">
                <a:solidFill>
                  <a:srgbClr val="404040"/>
                </a:solidFill>
                <a:effectLst/>
                <a:highlight>
                  <a:srgbClr val="FFFFFF"/>
                </a:highlight>
                <a:latin typeface="Roboto" panose="02000000000000000000" pitchFamily="2" charset="0"/>
              </a:rPr>
              <a:t>sigareti</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vedelikud</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ei</a:t>
            </a:r>
            <a:r>
              <a:rPr lang="en-GB" b="0" i="0" dirty="0">
                <a:solidFill>
                  <a:srgbClr val="404040"/>
                </a:solidFill>
                <a:effectLst/>
                <a:highlight>
                  <a:srgbClr val="FFFFFF"/>
                </a:highlight>
                <a:latin typeface="Roboto" panose="02000000000000000000" pitchFamily="2" charset="0"/>
              </a:rPr>
              <a:t> ole </a:t>
            </a:r>
            <a:r>
              <a:rPr lang="en-GB" b="0" i="0" dirty="0" err="1">
                <a:solidFill>
                  <a:srgbClr val="404040"/>
                </a:solidFill>
                <a:effectLst/>
                <a:highlight>
                  <a:srgbClr val="FFFFFF"/>
                </a:highlight>
                <a:latin typeface="Roboto" panose="02000000000000000000" pitchFamily="2" charset="0"/>
              </a:rPr>
              <a:t>kindlasti</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tervisele</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ohutud</a:t>
            </a:r>
            <a:r>
              <a:rPr lang="en-GB" b="0" i="0" dirty="0">
                <a:solidFill>
                  <a:srgbClr val="404040"/>
                </a:solidFill>
                <a:effectLst/>
                <a:highlight>
                  <a:srgbClr val="FFFFFF"/>
                </a:highlight>
                <a:latin typeface="Roboto" panose="02000000000000000000" pitchFamily="2" charset="0"/>
              </a:rPr>
              <a:t>, kuna </a:t>
            </a:r>
            <a:r>
              <a:rPr lang="en-GB" b="0" i="0" dirty="0" err="1">
                <a:solidFill>
                  <a:srgbClr val="404040"/>
                </a:solidFill>
                <a:effectLst/>
                <a:highlight>
                  <a:srgbClr val="FFFFFF"/>
                </a:highlight>
                <a:latin typeface="Roboto" panose="02000000000000000000" pitchFamily="2" charset="0"/>
              </a:rPr>
              <a:t>nikotiin</a:t>
            </a:r>
            <a:r>
              <a:rPr lang="en-GB" b="0" i="0" dirty="0">
                <a:solidFill>
                  <a:srgbClr val="404040"/>
                </a:solidFill>
                <a:effectLst/>
                <a:highlight>
                  <a:srgbClr val="FFFFFF"/>
                </a:highlight>
                <a:latin typeface="Roboto" panose="02000000000000000000" pitchFamily="2" charset="0"/>
              </a:rPr>
              <a:t> on </a:t>
            </a:r>
            <a:r>
              <a:rPr lang="en-GB" b="0" i="0" dirty="0" err="1">
                <a:solidFill>
                  <a:srgbClr val="404040"/>
                </a:solidFill>
                <a:effectLst/>
                <a:highlight>
                  <a:srgbClr val="FFFFFF"/>
                </a:highlight>
                <a:latin typeface="Roboto" panose="02000000000000000000" pitchFamily="2" charset="0"/>
              </a:rPr>
              <a:t>ohtlik</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närvimürk</a:t>
            </a:r>
            <a:r>
              <a:rPr lang="en-GB" b="0" i="0" dirty="0">
                <a:solidFill>
                  <a:srgbClr val="404040"/>
                </a:solidFill>
                <a:effectLst/>
                <a:highlight>
                  <a:srgbClr val="FFFFFF"/>
                </a:highlight>
                <a:latin typeface="Roboto" panose="02000000000000000000" pitchFamily="2" charset="0"/>
              </a:rPr>
              <a:t>, mis </a:t>
            </a:r>
            <a:r>
              <a:rPr lang="en-GB" b="0" i="0" dirty="0" err="1">
                <a:solidFill>
                  <a:srgbClr val="404040"/>
                </a:solidFill>
                <a:effectLst/>
                <a:highlight>
                  <a:srgbClr val="FFFFFF"/>
                </a:highlight>
                <a:latin typeface="Roboto" panose="02000000000000000000" pitchFamily="2" charset="0"/>
              </a:rPr>
              <a:t>tekitab</a:t>
            </a:r>
            <a:r>
              <a:rPr lang="en-GB" b="0" i="0" dirty="0">
                <a:solidFill>
                  <a:srgbClr val="404040"/>
                </a:solidFill>
                <a:effectLst/>
                <a:highlight>
                  <a:srgbClr val="FFFFFF"/>
                </a:highlight>
                <a:latin typeface="Roboto" panose="02000000000000000000" pitchFamily="2" charset="0"/>
              </a:rPr>
              <a:t> </a:t>
            </a:r>
            <a:r>
              <a:rPr lang="en-GB" b="0" i="0" dirty="0" err="1">
                <a:solidFill>
                  <a:srgbClr val="404040"/>
                </a:solidFill>
                <a:effectLst/>
                <a:highlight>
                  <a:srgbClr val="FFFFFF"/>
                </a:highlight>
                <a:latin typeface="Roboto" panose="02000000000000000000" pitchFamily="2" charset="0"/>
              </a:rPr>
              <a:t>sõltuvust</a:t>
            </a:r>
            <a:r>
              <a:rPr lang="en-GB" b="0" i="0" dirty="0">
                <a:solidFill>
                  <a:srgbClr val="404040"/>
                </a:solidFill>
                <a:effectLst/>
                <a:highlight>
                  <a:srgbClr val="FFFFFF"/>
                </a:highlight>
                <a:latin typeface="Roboto" panose="02000000000000000000" pitchFamily="2" charset="0"/>
              </a:rPr>
              <a:t>.</a:t>
            </a:r>
            <a:endParaRPr lang="et-EE" b="0" i="0" dirty="0">
              <a:solidFill>
                <a:srgbClr val="404040"/>
              </a:solidFill>
              <a:effectLst/>
              <a:highlight>
                <a:srgbClr val="FFFFFF"/>
              </a:highlight>
              <a:latin typeface="Roboto" panose="02000000000000000000" pitchFamily="2" charset="0"/>
            </a:endParaRPr>
          </a:p>
          <a:p>
            <a:endParaRPr lang="et-EE" b="0" i="0" dirty="0">
              <a:solidFill>
                <a:srgbClr val="404040"/>
              </a:solidFill>
              <a:effectLst/>
              <a:highlight>
                <a:srgbClr val="FFFFFF"/>
              </a:highlight>
              <a:latin typeface="Roboto" panose="02000000000000000000" pitchFamily="2" charset="0"/>
            </a:endParaRPr>
          </a:p>
          <a:p>
            <a:r>
              <a:rPr lang="et-EE" sz="1200" u="none" strike="noStrike" dirty="0">
                <a:solidFill>
                  <a:srgbClr val="333333"/>
                </a:solidFill>
                <a:effectLst/>
                <a:latin typeface="Geon Soft Medium" panose="020F0503030302020204" pitchFamily="34" charset="77"/>
              </a:rPr>
              <a:t>M</a:t>
            </a:r>
            <a:r>
              <a:rPr lang="en-GB" sz="1200" u="none" strike="noStrike" dirty="0" err="1">
                <a:solidFill>
                  <a:srgbClr val="333333"/>
                </a:solidFill>
                <a:effectLst/>
                <a:latin typeface="Geon Soft Medium" panose="020F0503030302020204" pitchFamily="34" charset="77"/>
              </a:rPr>
              <a:t>agusamaitselised</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vedelikud</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sisaldavad</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tõenäoliselt</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suhkruid</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mille</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tõttu</a:t>
            </a:r>
            <a:r>
              <a:rPr lang="en-GB" sz="1200" u="none" strike="noStrike" dirty="0">
                <a:solidFill>
                  <a:srgbClr val="333333"/>
                </a:solidFill>
                <a:effectLst/>
                <a:latin typeface="Geon Soft Medium" panose="020F0503030302020204" pitchFamily="34" charset="77"/>
              </a:rPr>
              <a:t> on </a:t>
            </a:r>
            <a:r>
              <a:rPr lang="en-GB" sz="1200" u="none" strike="noStrike" dirty="0" err="1">
                <a:solidFill>
                  <a:srgbClr val="333333"/>
                </a:solidFill>
                <a:effectLst/>
                <a:latin typeface="Geon Soft Medium" panose="020F0503030302020204" pitchFamily="34" charset="77"/>
              </a:rPr>
              <a:t>suus</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pidev</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happerünnak</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ja</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tekivad</a:t>
            </a:r>
            <a:r>
              <a:rPr lang="en-GB" sz="1200" u="none" strike="noStrike" dirty="0">
                <a:solidFill>
                  <a:srgbClr val="333333"/>
                </a:solidFill>
                <a:effectLst/>
                <a:latin typeface="Geon Soft Medium" panose="020F0503030302020204" pitchFamily="34" charset="77"/>
              </a:rPr>
              <a:t> </a:t>
            </a:r>
            <a:r>
              <a:rPr lang="en-GB" sz="1200" u="none" strike="noStrike" dirty="0" err="1">
                <a:solidFill>
                  <a:srgbClr val="333333"/>
                </a:solidFill>
                <a:effectLst/>
                <a:latin typeface="Geon Soft Medium" panose="020F0503030302020204" pitchFamily="34" charset="77"/>
              </a:rPr>
              <a:t>hambaaugud</a:t>
            </a:r>
            <a:endParaRPr lang="et-EE" b="0" i="0" dirty="0">
              <a:solidFill>
                <a:srgbClr val="404040"/>
              </a:solidFill>
              <a:effectLst/>
              <a:highlight>
                <a:srgbClr val="FFFFFF"/>
              </a:highlight>
              <a:latin typeface="Roboto" panose="02000000000000000000" pitchFamily="2" charset="0"/>
            </a:endParaRPr>
          </a:p>
          <a:p>
            <a:endParaRPr lang="et-EE" b="0" i="0" dirty="0">
              <a:solidFill>
                <a:srgbClr val="404040"/>
              </a:solidFill>
              <a:effectLst/>
              <a:highlight>
                <a:srgbClr val="FFFFFF"/>
              </a:highlight>
              <a:latin typeface="Roboto" panose="02000000000000000000" pitchFamily="2" charset="0"/>
            </a:endParaRPr>
          </a:p>
          <a:p>
            <a:r>
              <a:rPr lang="et-EE" b="0" i="0" dirty="0">
                <a:solidFill>
                  <a:srgbClr val="404040"/>
                </a:solidFill>
                <a:effectLst/>
                <a:highlight>
                  <a:srgbClr val="FFFFFF"/>
                </a:highlight>
                <a:latin typeface="Roboto" panose="02000000000000000000" pitchFamily="2" charset="0"/>
              </a:rPr>
              <a:t>ALLIKAS: www.tubakainfo.ee</a:t>
            </a:r>
            <a:endParaRPr lang="en-GB" b="0" dirty="0">
              <a:latin typeface="+mn-lt"/>
            </a:endParaRPr>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46</a:t>
            </a:fld>
            <a:endParaRPr lang="en-EE"/>
          </a:p>
        </p:txBody>
      </p:sp>
    </p:spTree>
    <p:extLst>
      <p:ext uri="{BB962C8B-B14F-4D97-AF65-F5344CB8AC3E}">
        <p14:creationId xmlns:p14="http://schemas.microsoft.com/office/powerpoint/2010/main" val="28514884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t-EE" sz="1200" b="0" u="none" strike="noStrike" dirty="0">
                <a:solidFill>
                  <a:srgbClr val="000000"/>
                </a:solidFill>
                <a:effectLst/>
                <a:sym typeface="Wingdings" panose="05000000000000000000" pitchFamily="2" charset="2"/>
              </a:rPr>
              <a:t>H</a:t>
            </a:r>
            <a:r>
              <a:rPr lang="en-GB" sz="1200" b="0" u="none" strike="noStrike" dirty="0" err="1">
                <a:solidFill>
                  <a:srgbClr val="000000"/>
                </a:solidFill>
                <a:effectLst/>
                <a:latin typeface="Geon Soft ExtraBold" panose="020F0503030302020204" pitchFamily="34" charset="77"/>
              </a:rPr>
              <a:t>ambast</a:t>
            </a:r>
            <a:r>
              <a:rPr lang="en-GB" sz="1200" b="0" u="none" strike="noStrike" dirty="0">
                <a:solidFill>
                  <a:srgbClr val="000000"/>
                </a:solidFill>
                <a:effectLst/>
                <a:latin typeface="Geon Soft ExtraBold" panose="020F0503030302020204" pitchFamily="34" charset="77"/>
              </a:rPr>
              <a:t> </a:t>
            </a:r>
            <a:r>
              <a:rPr lang="en-GB" sz="1200" b="0" u="none" strike="noStrike" dirty="0" err="1">
                <a:solidFill>
                  <a:srgbClr val="000000"/>
                </a:solidFill>
                <a:effectLst/>
                <a:latin typeface="Geon Soft ExtraBold" panose="020F0503030302020204" pitchFamily="34" charset="77"/>
              </a:rPr>
              <a:t>murdus</a:t>
            </a:r>
            <a:r>
              <a:rPr lang="en-GB" sz="1200" b="0" u="none" strike="noStrike" dirty="0">
                <a:solidFill>
                  <a:srgbClr val="000000"/>
                </a:solidFill>
                <a:effectLst/>
                <a:latin typeface="Geon Soft ExtraBold" panose="020F0503030302020204" pitchFamily="34" charset="77"/>
              </a:rPr>
              <a:t> </a:t>
            </a:r>
            <a:r>
              <a:rPr lang="en-GB" sz="1200" b="0" u="none" strike="noStrike" dirty="0" err="1">
                <a:solidFill>
                  <a:srgbClr val="000000"/>
                </a:solidFill>
                <a:effectLst/>
                <a:latin typeface="Geon Soft ExtraBold" panose="020F0503030302020204" pitchFamily="34" charset="77"/>
              </a:rPr>
              <a:t>tükk</a:t>
            </a:r>
            <a:endParaRPr lang="et-EE" sz="1200" b="0" u="none" strike="noStrike" dirty="0">
              <a:solidFill>
                <a:srgbClr val="000000"/>
              </a:solidFill>
              <a:effectLst/>
              <a:latin typeface="Geon Soft ExtraBold" panose="020F0503030302020204" pitchFamily="34" charset="77"/>
            </a:endParaRPr>
          </a:p>
          <a:p>
            <a:pPr marL="0" indent="0">
              <a:buFont typeface="Wingdings" panose="05000000000000000000" pitchFamily="2" charset="2"/>
              <a:buNone/>
            </a:pPr>
            <a:r>
              <a:rPr lang="et-EE" dirty="0">
                <a:sym typeface="Wingdings" panose="05000000000000000000" pitchFamily="2" charset="2"/>
              </a:rPr>
              <a:t> Hammas on vales asendis</a:t>
            </a:r>
            <a:endParaRPr lang="et-EE" dirty="0"/>
          </a:p>
          <a:p>
            <a:r>
              <a:rPr lang="et-EE" dirty="0">
                <a:sym typeface="Wingdings" panose="05000000000000000000" pitchFamily="2" charset="2"/>
              </a:rPr>
              <a:t> </a:t>
            </a:r>
            <a:r>
              <a:rPr lang="et-EE" dirty="0"/>
              <a:t>Hammas tuli suust välja</a:t>
            </a:r>
          </a:p>
        </p:txBody>
      </p:sp>
      <p:sp>
        <p:nvSpPr>
          <p:cNvPr id="4" name="Slide Number Placeholder 3"/>
          <p:cNvSpPr>
            <a:spLocks noGrp="1"/>
          </p:cNvSpPr>
          <p:nvPr>
            <p:ph type="sldNum" sz="quarter" idx="5"/>
          </p:nvPr>
        </p:nvSpPr>
        <p:spPr/>
        <p:txBody>
          <a:bodyPr/>
          <a:lstStyle/>
          <a:p>
            <a:fld id="{CB84DA4C-FE2F-1A48-9698-2072A37F98FB}" type="slidenum">
              <a:rPr lang="en-EE" smtClean="0"/>
              <a:t>47</a:t>
            </a:fld>
            <a:endParaRPr lang="en-EE"/>
          </a:p>
        </p:txBody>
      </p:sp>
    </p:spTree>
    <p:extLst>
      <p:ext uri="{BB962C8B-B14F-4D97-AF65-F5344CB8AC3E}">
        <p14:creationId xmlns:p14="http://schemas.microsoft.com/office/powerpoint/2010/main" val="10886487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Kui hambast on murdunud suurem tükk, tuleks see panna puhta vee sisse ja hambaarsti juurde kaasa võtta – vahel on võimalik seda hamba taastamiseks kasutada.</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48</a:t>
            </a:fld>
            <a:endParaRPr lang="en-EE"/>
          </a:p>
        </p:txBody>
      </p:sp>
    </p:spTree>
    <p:extLst>
      <p:ext uri="{BB962C8B-B14F-4D97-AF65-F5344CB8AC3E}">
        <p14:creationId xmlns:p14="http://schemas.microsoft.com/office/powerpoint/2010/main" val="2303015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63D74-FC4E-5766-D917-F4665BB141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9D1314-57EA-BFA4-2473-9F90D2978F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3BEC6A-0F77-D37D-035D-84A2DFB03F3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Jäävhambast suur tükk murdunud.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Fotod: Anna Firsova</a:t>
            </a:r>
            <a:endParaRPr lang="en-GB" dirty="0"/>
          </a:p>
        </p:txBody>
      </p:sp>
      <p:sp>
        <p:nvSpPr>
          <p:cNvPr id="4" name="Slide Number Placeholder 3">
            <a:extLst>
              <a:ext uri="{FF2B5EF4-FFF2-40B4-BE49-F238E27FC236}">
                <a16:creationId xmlns:a16="http://schemas.microsoft.com/office/drawing/2014/main" id="{5B9EED0F-13ED-4BEE-5726-D263ED89B66F}"/>
              </a:ext>
            </a:extLst>
          </p:cNvPr>
          <p:cNvSpPr>
            <a:spLocks noGrp="1"/>
          </p:cNvSpPr>
          <p:nvPr>
            <p:ph type="sldNum" sz="quarter" idx="5"/>
          </p:nvPr>
        </p:nvSpPr>
        <p:spPr/>
        <p:txBody>
          <a:bodyPr/>
          <a:lstStyle/>
          <a:p>
            <a:fld id="{CB84DA4C-FE2F-1A48-9698-2072A37F98FB}" type="slidenum">
              <a:rPr lang="en-EE" smtClean="0"/>
              <a:t>49</a:t>
            </a:fld>
            <a:endParaRPr lang="en-EE"/>
          </a:p>
        </p:txBody>
      </p:sp>
    </p:spTree>
    <p:extLst>
      <p:ext uri="{BB962C8B-B14F-4D97-AF65-F5344CB8AC3E}">
        <p14:creationId xmlns:p14="http://schemas.microsoft.com/office/powerpoint/2010/main" val="22077055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4269BB-B385-1FE2-9064-1A0FF26C6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5E61E0-87C8-D169-13F6-FF2E1FD220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7019FB-0431-4519-8769-50D2E3B693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Murdunud tükk hambast tagasi asetatud.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Foto: Anna Firsova</a:t>
            </a:r>
            <a:endParaRPr lang="en-GB" dirty="0"/>
          </a:p>
        </p:txBody>
      </p:sp>
      <p:sp>
        <p:nvSpPr>
          <p:cNvPr id="4" name="Slide Number Placeholder 3">
            <a:extLst>
              <a:ext uri="{FF2B5EF4-FFF2-40B4-BE49-F238E27FC236}">
                <a16:creationId xmlns:a16="http://schemas.microsoft.com/office/drawing/2014/main" id="{5B0DDA48-0E80-2574-237A-E446F50D5484}"/>
              </a:ext>
            </a:extLst>
          </p:cNvPr>
          <p:cNvSpPr>
            <a:spLocks noGrp="1"/>
          </p:cNvSpPr>
          <p:nvPr>
            <p:ph type="sldNum" sz="quarter" idx="5"/>
          </p:nvPr>
        </p:nvSpPr>
        <p:spPr/>
        <p:txBody>
          <a:bodyPr/>
          <a:lstStyle/>
          <a:p>
            <a:fld id="{CB84DA4C-FE2F-1A48-9698-2072A37F98FB}" type="slidenum">
              <a:rPr lang="en-EE" smtClean="0"/>
              <a:t>50</a:t>
            </a:fld>
            <a:endParaRPr lang="en-EE"/>
          </a:p>
        </p:txBody>
      </p:sp>
    </p:spTree>
    <p:extLst>
      <p:ext uri="{BB962C8B-B14F-4D97-AF65-F5344CB8AC3E}">
        <p14:creationId xmlns:p14="http://schemas.microsoft.com/office/powerpoint/2010/main" val="8334467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E" dirty="0"/>
          </a:p>
        </p:txBody>
      </p:sp>
      <p:sp>
        <p:nvSpPr>
          <p:cNvPr id="4" name="Slide Number Placeholder 3"/>
          <p:cNvSpPr>
            <a:spLocks noGrp="1"/>
          </p:cNvSpPr>
          <p:nvPr>
            <p:ph type="sldNum" sz="quarter" idx="5"/>
          </p:nvPr>
        </p:nvSpPr>
        <p:spPr/>
        <p:txBody>
          <a:bodyPr/>
          <a:lstStyle/>
          <a:p>
            <a:fld id="{CB84DA4C-FE2F-1A48-9698-2072A37F98FB}" type="slidenum">
              <a:rPr lang="en-EE" smtClean="0"/>
              <a:t>51</a:t>
            </a:fld>
            <a:endParaRPr lang="en-EE"/>
          </a:p>
        </p:txBody>
      </p:sp>
    </p:spTree>
    <p:extLst>
      <p:ext uri="{BB962C8B-B14F-4D97-AF65-F5344CB8AC3E}">
        <p14:creationId xmlns:p14="http://schemas.microsoft.com/office/powerpoint/2010/main" val="28918923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rtl="0" fontAlgn="base">
              <a:lnSpc>
                <a:spcPct val="120000"/>
              </a:lnSpc>
              <a:spcBef>
                <a:spcPts val="0"/>
              </a:spcBef>
              <a:spcAft>
                <a:spcPts val="0"/>
              </a:spcAft>
              <a:buFont typeface="Arial" panose="020B0604020202020204" pitchFamily="34" charset="0"/>
              <a:buNone/>
            </a:pPr>
            <a:r>
              <a:rPr lang="en-GB" sz="2800" b="1" u="none" strike="noStrike" dirty="0" err="1">
                <a:solidFill>
                  <a:srgbClr val="000000"/>
                </a:solidFill>
                <a:effectLst/>
                <a:latin typeface="Geon Soft ExtraBold" panose="020F0503030302020204" pitchFamily="34" charset="77"/>
              </a:rPr>
              <a:t>Võta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kinni</a:t>
            </a:r>
            <a:r>
              <a:rPr lang="en-GB" sz="2800" b="1" u="none" strike="noStrike" dirty="0">
                <a:solidFill>
                  <a:srgbClr val="000000"/>
                </a:solidFill>
                <a:effectLst/>
                <a:latin typeface="Geon Soft ExtraBold" panose="020F0503030302020204" pitchFamily="34" charset="77"/>
              </a:rPr>
              <a:t> hamba </a:t>
            </a:r>
            <a:r>
              <a:rPr lang="en-GB" sz="2800" b="1" u="none" strike="noStrike" dirty="0" err="1">
                <a:solidFill>
                  <a:srgbClr val="000000"/>
                </a:solidFill>
                <a:effectLst/>
                <a:latin typeface="Geon Soft ExtraBold" panose="020F0503030302020204" pitchFamily="34" charset="77"/>
              </a:rPr>
              <a:t>laiemast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otsast</a:t>
            </a:r>
            <a:endParaRPr lang="en-GB" sz="2800" b="1" u="none" strike="noStrike" dirty="0">
              <a:solidFill>
                <a:srgbClr val="000000"/>
              </a:solidFill>
              <a:effectLst/>
              <a:latin typeface="Geon Soft ExtraBold" panose="020F0503030302020204" pitchFamily="34" charset="77"/>
            </a:endParaRPr>
          </a:p>
          <a:p>
            <a:pPr marL="0" indent="0" rtl="0" fontAlgn="base">
              <a:lnSpc>
                <a:spcPct val="120000"/>
              </a:lnSpc>
              <a:spcBef>
                <a:spcPts val="1000"/>
              </a:spcBef>
              <a:spcAft>
                <a:spcPts val="0"/>
              </a:spcAft>
              <a:buFont typeface="Arial" panose="020B0604020202020204" pitchFamily="34" charset="0"/>
              <a:buNone/>
            </a:pPr>
            <a:r>
              <a:rPr lang="en-GB" sz="2800" b="1" u="none" strike="noStrike" dirty="0" err="1">
                <a:solidFill>
                  <a:srgbClr val="000000"/>
                </a:solidFill>
                <a:effectLst/>
                <a:latin typeface="Geon Soft ExtraBold" panose="020F0503030302020204" pitchFamily="34" charset="77"/>
              </a:rPr>
              <a:t>Puhasta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hammast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oma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suus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oma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süljega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või</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korraks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veega</a:t>
            </a:r>
            <a:r>
              <a:rPr lang="en-GB" sz="2800" b="1" u="none" strike="noStrike" dirty="0">
                <a:solidFill>
                  <a:srgbClr val="000000"/>
                </a:solidFill>
                <a:effectLst/>
                <a:latin typeface="Geon Soft ExtraBold" panose="020F0503030302020204" pitchFamily="34" charset="77"/>
              </a:rPr>
              <a:t>)</a:t>
            </a:r>
            <a:endParaRPr lang="et-EE" sz="2800" b="1" u="none" strike="noStrike" dirty="0">
              <a:solidFill>
                <a:srgbClr val="000000"/>
              </a:solidFill>
              <a:effectLst/>
              <a:latin typeface="Geon Soft ExtraBold" panose="020F0503030302020204" pitchFamily="34" charset="77"/>
            </a:endParaRPr>
          </a:p>
          <a:p>
            <a:pPr marL="457200" lvl="0" indent="-457200" rtl="0" fontAlgn="base">
              <a:lnSpc>
                <a:spcPct val="12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Ära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hõõru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kraabi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ega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puhasta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desinfisteeriva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ainega</a:t>
            </a:r>
            <a:endParaRPr lang="en-GB" sz="2400" u="none" strike="noStrike" dirty="0">
              <a:solidFill>
                <a:srgbClr val="000000"/>
              </a:solidFill>
              <a:effectLst/>
              <a:latin typeface="Geon Soft Medium" panose="020F0503030302020204" pitchFamily="34" charset="77"/>
            </a:endParaRPr>
          </a:p>
          <a:p>
            <a:pPr marL="0" indent="0" rtl="0" fontAlgn="base">
              <a:lnSpc>
                <a:spcPct val="120000"/>
              </a:lnSpc>
              <a:spcBef>
                <a:spcPts val="1000"/>
              </a:spcBef>
              <a:spcAft>
                <a:spcPts val="0"/>
              </a:spcAft>
              <a:buFont typeface="Arial" panose="020B0604020202020204" pitchFamily="34" charset="0"/>
              <a:buNone/>
            </a:pPr>
            <a:r>
              <a:rPr lang="en-GB" sz="2800" b="1" u="none" strike="noStrike" dirty="0">
                <a:solidFill>
                  <a:srgbClr val="000000"/>
                </a:solidFill>
                <a:effectLst/>
                <a:latin typeface="Geon Soft ExtraBold" panose="020F0503030302020204" pitchFamily="34" charset="77"/>
              </a:rPr>
              <a:t>Pane </a:t>
            </a: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kohe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oma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kohale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tagasi</a:t>
            </a:r>
            <a:endParaRPr lang="et-EE" sz="2800" b="1" u="none" strike="noStrike" dirty="0">
              <a:solidFill>
                <a:srgbClr val="000000"/>
              </a:solidFill>
              <a:effectLst/>
              <a:latin typeface="Geon Soft ExtraBold" panose="020F0503030302020204" pitchFamily="34" charset="77"/>
            </a:endParaRPr>
          </a:p>
          <a:p>
            <a:pPr marL="457200" lvl="0" indent="-457200" rtl="0" fontAlgn="base">
              <a:lnSpc>
                <a:spcPct val="120000"/>
              </a:lnSpc>
              <a:spcBef>
                <a:spcPts val="1000"/>
              </a:spcBef>
              <a:spcAft>
                <a:spcPts val="0"/>
              </a:spcAft>
              <a:buFont typeface="Arial" panose="020B0604020202020204" pitchFamily="34" charset="0"/>
              <a:buChar char="•"/>
            </a:pPr>
            <a:r>
              <a:rPr lang="en-GB" sz="2400" u="none" strike="noStrike" dirty="0">
                <a:solidFill>
                  <a:srgbClr val="000000"/>
                </a:solidFill>
                <a:effectLst/>
                <a:latin typeface="Geon Soft Medium" panose="020F0503030302020204" pitchFamily="34" charset="77"/>
              </a:rPr>
              <a:t>Seda on </a:t>
            </a:r>
            <a:r>
              <a:rPr lang="en-GB" sz="2400" u="none" strike="noStrike" dirty="0" err="1">
                <a:solidFill>
                  <a:srgbClr val="000000"/>
                </a:solidFill>
                <a:effectLst/>
                <a:latin typeface="Geon Soft Medium" panose="020F0503030302020204" pitchFamily="34" charset="77"/>
              </a:rPr>
              <a:t>mugavam</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teha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kui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kannatanu</a:t>
            </a:r>
            <a:r>
              <a:rPr lang="en-GB" sz="2400" u="none" strike="noStrike" dirty="0">
                <a:solidFill>
                  <a:srgbClr val="000000"/>
                </a:solidFill>
                <a:effectLst/>
                <a:latin typeface="Geon Soft Medium" panose="020F0503030302020204" pitchFamily="34" charset="77"/>
              </a:rPr>
              <a:t> on </a:t>
            </a:r>
            <a:r>
              <a:rPr lang="en-GB" sz="2400" u="none" strike="noStrike" dirty="0" err="1">
                <a:solidFill>
                  <a:srgbClr val="000000"/>
                </a:solidFill>
                <a:effectLst/>
                <a:latin typeface="Geon Soft Medium" panose="020F0503030302020204" pitchFamily="34" charset="77"/>
              </a:rPr>
              <a:t>pikali</a:t>
            </a:r>
            <a:r>
              <a:rPr lang="en-GB" sz="2400" u="none" strike="noStrike" dirty="0">
                <a:solidFill>
                  <a:srgbClr val="000000"/>
                </a:solidFill>
                <a:effectLst/>
                <a:latin typeface="Geon Soft Medium" panose="020F0503030302020204" pitchFamily="34" charset="77"/>
              </a:rPr>
              <a:t> maas</a:t>
            </a:r>
            <a:endParaRPr lang="et-EE" sz="2400" u="none" strike="noStrike" dirty="0">
              <a:solidFill>
                <a:srgbClr val="000000"/>
              </a:solidFill>
              <a:effectLst/>
              <a:latin typeface="Geon Soft Medium" panose="020F0503030302020204" pitchFamily="34" charset="77"/>
            </a:endParaRPr>
          </a:p>
          <a:p>
            <a:pPr marL="457200" lvl="0" indent="-457200" rtl="0" fontAlgn="base">
              <a:lnSpc>
                <a:spcPct val="12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Juhindu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naaberhammastest</a:t>
            </a:r>
            <a:endParaRPr lang="en-GB" sz="2400" u="none" strike="noStrike" dirty="0">
              <a:solidFill>
                <a:srgbClr val="000000"/>
              </a:solidFill>
              <a:effectLst/>
              <a:latin typeface="Geon Soft Medium" panose="020F0503030302020204" pitchFamily="34" charset="77"/>
            </a:endParaRPr>
          </a:p>
          <a:p>
            <a:pPr marL="0" indent="0" rtl="0" fontAlgn="base">
              <a:lnSpc>
                <a:spcPct val="120000"/>
              </a:lnSpc>
              <a:spcBef>
                <a:spcPts val="1000"/>
              </a:spcBef>
              <a:spcAft>
                <a:spcPts val="0"/>
              </a:spcAft>
              <a:buFont typeface="Arial" panose="020B0604020202020204" pitchFamily="34" charset="0"/>
              <a:buNone/>
            </a:pPr>
            <a:r>
              <a:rPr lang="en-GB" sz="2800" b="1" u="none" strike="noStrike" dirty="0" err="1">
                <a:solidFill>
                  <a:srgbClr val="000000"/>
                </a:solidFill>
                <a:effectLst/>
                <a:latin typeface="Geon Soft ExtraBold" panose="020F0503030302020204" pitchFamily="34" charset="77"/>
              </a:rPr>
              <a:t>Hoia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koos</a:t>
            </a:r>
            <a:r>
              <a:rPr lang="en-GB" sz="2800" b="1" u="none" strike="noStrike" dirty="0">
                <a:solidFill>
                  <a:srgbClr val="000000"/>
                </a:solidFill>
                <a:effectLst/>
                <a:latin typeface="Geon Soft ExtraBold" panose="020F0503030302020204" pitchFamily="34" charset="77"/>
              </a:rPr>
              <a:t>, et </a:t>
            </a:r>
            <a:r>
              <a:rPr lang="en-GB" sz="2800" b="1" u="none" strike="noStrike" dirty="0" err="1">
                <a:solidFill>
                  <a:srgbClr val="000000"/>
                </a:solidFill>
                <a:effectLst/>
                <a:latin typeface="Geon Soft ExtraBold" panose="020F0503030302020204" pitchFamily="34" charset="77"/>
              </a:rPr>
              <a:t>tagasi</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pandud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püsiks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paigas</a:t>
            </a:r>
            <a:endParaRPr lang="et-EE" sz="2800" b="1" u="none" strike="noStrike" dirty="0">
              <a:solidFill>
                <a:srgbClr val="000000"/>
              </a:solidFill>
              <a:effectLst/>
              <a:latin typeface="Geon Soft ExtraBold" panose="020F0503030302020204" pitchFamily="34" charset="77"/>
            </a:endParaRPr>
          </a:p>
          <a:p>
            <a:pPr marL="457200" lvl="0" indent="-457200" rtl="0" fontAlgn="base">
              <a:lnSpc>
                <a:spcPct val="12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Abiks</a:t>
            </a:r>
            <a:r>
              <a:rPr lang="en-GB" sz="2400" u="none" strike="noStrike" dirty="0">
                <a:solidFill>
                  <a:srgbClr val="000000"/>
                </a:solidFill>
                <a:effectLst/>
                <a:latin typeface="Geon Soft Medium" panose="020F0503030302020204" pitchFamily="34" charset="77"/>
              </a:rPr>
              <a:t> on </a:t>
            </a:r>
            <a:r>
              <a:rPr lang="en-GB" sz="2400" u="none" strike="noStrike" dirty="0" err="1">
                <a:solidFill>
                  <a:srgbClr val="000000"/>
                </a:solidFill>
                <a:effectLst/>
                <a:latin typeface="Geon Soft Medium" panose="020F0503030302020204" pitchFamily="34" charset="77"/>
              </a:rPr>
              <a:t>õrnalt</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puhta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taskuräti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hammustamin</a:t>
            </a:r>
            <a:r>
              <a:rPr lang="et-EE" sz="2400" u="none" strike="noStrike" dirty="0">
                <a:solidFill>
                  <a:srgbClr val="000000"/>
                </a:solidFill>
                <a:effectLst/>
                <a:latin typeface="Geon Soft Medium" panose="020F0503030302020204" pitchFamily="34" charset="77"/>
              </a:rPr>
              <a:t>e</a:t>
            </a:r>
          </a:p>
          <a:p>
            <a:pPr marL="0" lvl="0" indent="0" rtl="0" fontAlgn="base">
              <a:lnSpc>
                <a:spcPct val="120000"/>
              </a:lnSpc>
              <a:spcBef>
                <a:spcPts val="1000"/>
              </a:spcBef>
              <a:spcAft>
                <a:spcPts val="0"/>
              </a:spcAft>
              <a:buFont typeface="Arial" panose="020B0604020202020204" pitchFamily="34" charset="0"/>
              <a:buNone/>
            </a:pPr>
            <a:r>
              <a:rPr lang="en-GB" sz="2400" b="1" u="none" strike="noStrike" dirty="0" err="1">
                <a:solidFill>
                  <a:srgbClr val="000000"/>
                </a:solidFill>
                <a:effectLst/>
                <a:latin typeface="Geon Soft ExtraBold" panose="020F0503030302020204" pitchFamily="34" charset="77"/>
              </a:rPr>
              <a:t>Pöördu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kohe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hambaarsti</a:t>
            </a:r>
            <a:r>
              <a:rPr lang="en-GB" sz="2400" b="1" u="none" strike="noStrike" dirty="0">
                <a:solidFill>
                  <a:srgbClr val="000000"/>
                </a:solidFill>
                <a:effectLst/>
                <a:latin typeface="Geon Soft ExtraBold" panose="020F0503030302020204" pitchFamily="34" charset="77"/>
              </a:rPr>
              <a:t> pool</a:t>
            </a:r>
            <a:r>
              <a:rPr lang="et-EE" sz="2400" b="1" u="none" strike="noStrike" dirty="0">
                <a:solidFill>
                  <a:srgbClr val="000000"/>
                </a:solidFill>
                <a:effectLst/>
                <a:latin typeface="Geon Soft ExtraBold" panose="020F0503030302020204" pitchFamily="34" charset="77"/>
              </a:rPr>
              <a:t>e!</a:t>
            </a:r>
          </a:p>
          <a:p>
            <a:pPr marL="457200" lvl="0" indent="-457200" rtl="0" fontAlgn="base">
              <a:lnSpc>
                <a:spcPct val="120000"/>
              </a:lnSpc>
              <a:spcBef>
                <a:spcPts val="1000"/>
              </a:spcBef>
              <a:spcAft>
                <a:spcPts val="0"/>
              </a:spcAft>
              <a:buFont typeface="Arial" panose="020B0604020202020204" pitchFamily="34" charset="0"/>
              <a:buChar char="•"/>
            </a:pPr>
            <a:r>
              <a:rPr lang="en-GB" sz="2000" u="none" strike="noStrike" dirty="0" err="1">
                <a:solidFill>
                  <a:srgbClr val="000000"/>
                </a:solidFill>
                <a:effectLst/>
                <a:latin typeface="Geon Soft Medium" panose="020F0503030302020204" pitchFamily="34" charset="77"/>
              </a:rPr>
              <a:t>Kiire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tegutsemine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aitab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hammast</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päästa</a:t>
            </a:r>
            <a:r>
              <a:rPr lang="en-GB" sz="2000" u="none" strike="noStrike" dirty="0">
                <a:solidFill>
                  <a:srgbClr val="000000"/>
                </a:solidFill>
                <a:effectLst/>
                <a:latin typeface="Geon Soft Medium" panose="020F0503030302020204" pitchFamily="34" charset="77"/>
              </a:rPr>
              <a:t>!</a:t>
            </a:r>
          </a:p>
          <a:p>
            <a:pPr marL="0" marR="0" lvl="0" indent="0" algn="l" defTabSz="914400" rtl="0" eaLnBrk="1" fontAlgn="base" latinLnBrk="0" hangingPunct="1">
              <a:lnSpc>
                <a:spcPct val="120000"/>
              </a:lnSpc>
              <a:spcBef>
                <a:spcPts val="1000"/>
              </a:spcBef>
              <a:spcAft>
                <a:spcPts val="0"/>
              </a:spcAft>
              <a:buClrTx/>
              <a:buSzTx/>
              <a:buFont typeface="Arial" panose="020B0604020202020204" pitchFamily="34" charset="0"/>
              <a:buNone/>
              <a:tabLst/>
              <a:defRPr/>
            </a:pPr>
            <a:endParaRPr lang="et-EE" sz="2400" b="1" u="none" strike="noStrike" dirty="0">
              <a:solidFill>
                <a:srgbClr val="000000"/>
              </a:solidFill>
              <a:effectLst/>
              <a:latin typeface="Geon Soft ExtraBold" panose="020F0503030302020204" pitchFamily="34" charset="77"/>
            </a:endParaRPr>
          </a:p>
          <a:p>
            <a:pPr marL="0" marR="0" lvl="0" indent="0" algn="l" defTabSz="914400" rtl="0" eaLnBrk="1" fontAlgn="base" latinLnBrk="0" hangingPunct="1">
              <a:lnSpc>
                <a:spcPct val="120000"/>
              </a:lnSpc>
              <a:spcBef>
                <a:spcPts val="1000"/>
              </a:spcBef>
              <a:spcAft>
                <a:spcPts val="0"/>
              </a:spcAft>
              <a:buClrTx/>
              <a:buSzTx/>
              <a:buFont typeface="Arial" panose="020B0604020202020204" pitchFamily="34" charset="0"/>
              <a:buNone/>
              <a:tabLst/>
              <a:defRPr/>
            </a:pPr>
            <a:r>
              <a:rPr lang="en-GB" sz="2400" b="1" u="none" strike="noStrike" dirty="0" err="1">
                <a:solidFill>
                  <a:srgbClr val="000000"/>
                </a:solidFill>
                <a:effectLst/>
                <a:latin typeface="Geon Soft ExtraBold" panose="020F0503030302020204" pitchFamily="34" charset="77"/>
              </a:rPr>
              <a:t>Ulatusliku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näopiirkonna</a:t>
            </a:r>
            <a:r>
              <a:rPr lang="en-GB" sz="2400" b="1" u="none" strike="noStrike" dirty="0">
                <a:solidFill>
                  <a:srgbClr val="000000"/>
                </a:solidFill>
                <a:effectLst/>
                <a:latin typeface="Geon Soft ExtraBold" panose="020F0503030302020204" pitchFamily="34" charset="77"/>
              </a:rPr>
              <a:t> trauma </a:t>
            </a:r>
            <a:r>
              <a:rPr lang="en-GB" sz="2400" b="1" u="none" strike="noStrike" dirty="0" err="1">
                <a:solidFill>
                  <a:srgbClr val="000000"/>
                </a:solidFill>
                <a:effectLst/>
                <a:latin typeface="Geon Soft ExtraBold" panose="020F0503030302020204" pitchFamily="34" charset="77"/>
              </a:rPr>
              <a:t>korral</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pöörduge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koheselt</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erakorralise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meditsiini</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osakonda</a:t>
            </a:r>
            <a:r>
              <a:rPr lang="en-GB" sz="2400" b="1" u="none" strike="noStrike" dirty="0">
                <a:solidFill>
                  <a:srgbClr val="000000"/>
                </a:solidFill>
                <a:effectLst/>
                <a:latin typeface="Geon Soft ExtraBold" panose="020F0503030302020204" pitchFamily="34" charset="77"/>
              </a:rPr>
              <a:t>!</a:t>
            </a:r>
            <a:endParaRPr lang="et-EE" sz="2400" b="1" u="none" strike="noStrike" dirty="0">
              <a:solidFill>
                <a:srgbClr val="000000"/>
              </a:solidFill>
              <a:effectLst/>
              <a:latin typeface="Geon Soft ExtraBold" panose="020F0503030302020204" pitchFamily="34" charset="77"/>
            </a:endParaRPr>
          </a:p>
          <a:p>
            <a:pPr marL="0" marR="0" lvl="0" indent="0" algn="l" defTabSz="914400" rtl="0" eaLnBrk="1" fontAlgn="base" latinLnBrk="0" hangingPunct="1">
              <a:lnSpc>
                <a:spcPct val="120000"/>
              </a:lnSpc>
              <a:spcBef>
                <a:spcPts val="1000"/>
              </a:spcBef>
              <a:spcAft>
                <a:spcPts val="0"/>
              </a:spcAft>
              <a:buClrTx/>
              <a:buSzTx/>
              <a:buFont typeface="Arial" panose="020B0604020202020204" pitchFamily="34" charset="0"/>
              <a:buNone/>
              <a:tabLst/>
              <a:defRPr/>
            </a:pPr>
            <a:endParaRPr lang="et-EE" sz="2400" b="0" u="none" strike="noStrike" dirty="0">
              <a:solidFill>
                <a:srgbClr val="000000"/>
              </a:solidFill>
              <a:effectLst/>
              <a:latin typeface="Geon Soft ExtraBold" panose="020F0503030302020204" pitchFamily="34" charset="77"/>
            </a:endParaRPr>
          </a:p>
          <a:p>
            <a:pPr marL="0" marR="0" lvl="0" indent="0" algn="l" defTabSz="914400" rtl="0" eaLnBrk="1" fontAlgn="base" latinLnBrk="0" hangingPunct="1">
              <a:lnSpc>
                <a:spcPct val="120000"/>
              </a:lnSpc>
              <a:spcBef>
                <a:spcPts val="1000"/>
              </a:spcBef>
              <a:spcAft>
                <a:spcPts val="0"/>
              </a:spcAft>
              <a:buClrTx/>
              <a:buSzTx/>
              <a:buFont typeface="Arial" panose="020B0604020202020204" pitchFamily="34" charset="0"/>
              <a:buNone/>
              <a:tabLst/>
              <a:defRPr/>
            </a:pPr>
            <a:r>
              <a:rPr lang="et-EE" sz="2400" b="0" u="none" strike="noStrike" dirty="0">
                <a:solidFill>
                  <a:srgbClr val="000000"/>
                </a:solidFill>
                <a:effectLst/>
                <a:latin typeface="Geon Soft ExtraBold" panose="020F0503030302020204" pitchFamily="34" charset="77"/>
              </a:rPr>
              <a:t>Foto: Anna Firsova</a:t>
            </a:r>
            <a:endParaRPr lang="en-GB" sz="2400" b="0" u="none" strike="noStrike" dirty="0">
              <a:solidFill>
                <a:srgbClr val="000000"/>
              </a:solidFill>
              <a:effectLst/>
              <a:latin typeface="Geon Soft ExtraBold" panose="020F0503030302020204" pitchFamily="34" charset="77"/>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53</a:t>
            </a:fld>
            <a:endParaRPr lang="en-EE"/>
          </a:p>
        </p:txBody>
      </p:sp>
    </p:spTree>
    <p:extLst>
      <p:ext uri="{BB962C8B-B14F-4D97-AF65-F5344CB8AC3E}">
        <p14:creationId xmlns:p14="http://schemas.microsoft.com/office/powerpoint/2010/main" val="23638579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1B46A-5436-9E79-9616-A5E56EEA95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D4F32E-DB45-1D9C-6CE2-22827D1825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315027-89FA-AB2C-EB89-C5E0372FAB3B}"/>
              </a:ext>
            </a:extLst>
          </p:cNvPr>
          <p:cNvSpPr>
            <a:spLocks noGrp="1"/>
          </p:cNvSpPr>
          <p:nvPr>
            <p:ph type="body" idx="1"/>
          </p:nvPr>
        </p:nvSpPr>
        <p:spPr/>
        <p:txBody>
          <a:bodyPr/>
          <a:lstStyle/>
          <a:p>
            <a:r>
              <a:rPr lang="et-EE" sz="2400" dirty="0"/>
              <a:t>Jäävhammas on trauma tagajärjel koos juurega välja tulnud.</a:t>
            </a:r>
          </a:p>
          <a:p>
            <a:endParaRPr lang="et-EE" sz="2400" dirty="0"/>
          </a:p>
          <a:p>
            <a:r>
              <a:rPr lang="et-EE" sz="2400" dirty="0"/>
              <a:t>Fotod: Anna Firsova</a:t>
            </a:r>
            <a:endParaRPr lang="en-GB" sz="2400" dirty="0"/>
          </a:p>
          <a:p>
            <a:pPr marL="0" indent="0" rtl="0" fontAlgn="base">
              <a:lnSpc>
                <a:spcPct val="120000"/>
              </a:lnSpc>
              <a:spcBef>
                <a:spcPts val="0"/>
              </a:spcBef>
              <a:spcAft>
                <a:spcPts val="0"/>
              </a:spcAft>
              <a:buFont typeface="Arial" panose="020B0604020202020204" pitchFamily="34" charset="0"/>
              <a:buNone/>
            </a:pPr>
            <a:endParaRPr lang="en-GB" sz="2400" b="0" u="none" strike="noStrike" dirty="0">
              <a:solidFill>
                <a:srgbClr val="000000"/>
              </a:solidFill>
              <a:effectLst/>
              <a:latin typeface="Geon Soft ExtraBold" panose="020F0503030302020204" pitchFamily="34" charset="77"/>
            </a:endParaRPr>
          </a:p>
        </p:txBody>
      </p:sp>
      <p:sp>
        <p:nvSpPr>
          <p:cNvPr id="4" name="Slide Number Placeholder 3">
            <a:extLst>
              <a:ext uri="{FF2B5EF4-FFF2-40B4-BE49-F238E27FC236}">
                <a16:creationId xmlns:a16="http://schemas.microsoft.com/office/drawing/2014/main" id="{E2E1EDEC-A46C-984B-80A2-A8889E0018E4}"/>
              </a:ext>
            </a:extLst>
          </p:cNvPr>
          <p:cNvSpPr>
            <a:spLocks noGrp="1"/>
          </p:cNvSpPr>
          <p:nvPr>
            <p:ph type="sldNum" sz="quarter" idx="5"/>
          </p:nvPr>
        </p:nvSpPr>
        <p:spPr/>
        <p:txBody>
          <a:bodyPr/>
          <a:lstStyle/>
          <a:p>
            <a:fld id="{CB84DA4C-FE2F-1A48-9698-2072A37F98FB}" type="slidenum">
              <a:rPr lang="en-EE" smtClean="0"/>
              <a:t>54</a:t>
            </a:fld>
            <a:endParaRPr lang="en-EE"/>
          </a:p>
        </p:txBody>
      </p:sp>
    </p:spTree>
    <p:extLst>
      <p:ext uri="{BB962C8B-B14F-4D97-AF65-F5344CB8AC3E}">
        <p14:creationId xmlns:p14="http://schemas.microsoft.com/office/powerpoint/2010/main" val="3388918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C49A8-9857-352C-F20C-3D14D56CA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F1FB34-0B48-2C8D-19D7-8120A78452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9F5E45-CDCF-5F9F-F0EE-D37970AE6F50}"/>
              </a:ext>
            </a:extLst>
          </p:cNvPr>
          <p:cNvSpPr>
            <a:spLocks noGrp="1"/>
          </p:cNvSpPr>
          <p:nvPr>
            <p:ph type="body" idx="1"/>
          </p:nvPr>
        </p:nvSpPr>
        <p:spPr/>
        <p:txBody>
          <a:bodyPr/>
          <a:lstStyle/>
          <a:p>
            <a:endParaRPr lang="en-EE" dirty="0"/>
          </a:p>
        </p:txBody>
      </p:sp>
      <p:sp>
        <p:nvSpPr>
          <p:cNvPr id="4" name="Slide Number Placeholder 3">
            <a:extLst>
              <a:ext uri="{FF2B5EF4-FFF2-40B4-BE49-F238E27FC236}">
                <a16:creationId xmlns:a16="http://schemas.microsoft.com/office/drawing/2014/main" id="{A3811083-F866-13C9-C25B-32DBD7548E68}"/>
              </a:ext>
            </a:extLst>
          </p:cNvPr>
          <p:cNvSpPr>
            <a:spLocks noGrp="1"/>
          </p:cNvSpPr>
          <p:nvPr>
            <p:ph type="sldNum" sz="quarter" idx="5"/>
          </p:nvPr>
        </p:nvSpPr>
        <p:spPr/>
        <p:txBody>
          <a:bodyPr/>
          <a:lstStyle/>
          <a:p>
            <a:fld id="{CB84DA4C-FE2F-1A48-9698-2072A37F98FB}" type="slidenum">
              <a:rPr lang="en-EE" smtClean="0"/>
              <a:t>6</a:t>
            </a:fld>
            <a:endParaRPr lang="en-EE"/>
          </a:p>
        </p:txBody>
      </p:sp>
    </p:spTree>
    <p:extLst>
      <p:ext uri="{BB962C8B-B14F-4D97-AF65-F5344CB8AC3E}">
        <p14:creationId xmlns:p14="http://schemas.microsoft.com/office/powerpoint/2010/main" val="633376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2FC75-07C4-CF36-E91D-D96F0C1BA1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2415F0-5265-5670-477C-0C345B4FCA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47EA9E-0012-4919-2CCC-B98109A11448}"/>
              </a:ext>
            </a:extLst>
          </p:cNvPr>
          <p:cNvSpPr>
            <a:spLocks noGrp="1"/>
          </p:cNvSpPr>
          <p:nvPr>
            <p:ph type="body" idx="1"/>
          </p:nvPr>
        </p:nvSpPr>
        <p:spPr/>
        <p:txBody>
          <a:bodyPr/>
          <a:lstStyle/>
          <a:p>
            <a:r>
              <a:rPr lang="et-EE" sz="2400" dirty="0"/>
              <a:t>Esimene foto vahetult pärast hamba tagasi asetamist.</a:t>
            </a:r>
          </a:p>
          <a:p>
            <a:r>
              <a:rPr lang="et-EE" sz="2400" dirty="0"/>
              <a:t>Teine foto aasta pärast traumat.</a:t>
            </a:r>
          </a:p>
          <a:p>
            <a:endParaRPr lang="et-EE" sz="2400"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sz="2400" dirty="0"/>
              <a:t>Fotod: Anna Firsova</a:t>
            </a:r>
            <a:endParaRPr lang="en-GB" sz="2400" dirty="0"/>
          </a:p>
        </p:txBody>
      </p:sp>
      <p:sp>
        <p:nvSpPr>
          <p:cNvPr id="4" name="Slide Number Placeholder 3">
            <a:extLst>
              <a:ext uri="{FF2B5EF4-FFF2-40B4-BE49-F238E27FC236}">
                <a16:creationId xmlns:a16="http://schemas.microsoft.com/office/drawing/2014/main" id="{F29F5852-004E-75B0-9EF8-2759808FE1A6}"/>
              </a:ext>
            </a:extLst>
          </p:cNvPr>
          <p:cNvSpPr>
            <a:spLocks noGrp="1"/>
          </p:cNvSpPr>
          <p:nvPr>
            <p:ph type="sldNum" sz="quarter" idx="5"/>
          </p:nvPr>
        </p:nvSpPr>
        <p:spPr/>
        <p:txBody>
          <a:bodyPr/>
          <a:lstStyle/>
          <a:p>
            <a:fld id="{CB84DA4C-FE2F-1A48-9698-2072A37F98FB}" type="slidenum">
              <a:rPr lang="en-EE" smtClean="0"/>
              <a:t>55</a:t>
            </a:fld>
            <a:endParaRPr lang="en-EE"/>
          </a:p>
        </p:txBody>
      </p:sp>
    </p:spTree>
    <p:extLst>
      <p:ext uri="{BB962C8B-B14F-4D97-AF65-F5344CB8AC3E}">
        <p14:creationId xmlns:p14="http://schemas.microsoft.com/office/powerpoint/2010/main" val="32844819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rgbClr val="000000"/>
                </a:solidFill>
                <a:effectLst/>
                <a:latin typeface="Geon Soft Medium" panose="020F0503030302020204" pitchFamily="34" charset="77"/>
              </a:rPr>
              <a:t>Traumade ennetamiseks on mõistlik kasutada hambakaitsmeid ehk kaitsekapesid!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none" strike="noStrike" dirty="0" err="1">
                <a:solidFill>
                  <a:srgbClr val="000000"/>
                </a:solidFill>
                <a:effectLst/>
                <a:latin typeface="Geon Soft Medium" panose="020F0503030302020204" pitchFamily="34" charset="77"/>
              </a:rPr>
              <a:t>Eelistada</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võiks</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hambakliinikus</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sinu</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hammaste</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järgi</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valmistatud</a:t>
            </a:r>
            <a:r>
              <a:rPr lang="en-GB" sz="1200" u="none" strike="noStrike" dirty="0">
                <a:solidFill>
                  <a:srgbClr val="000000"/>
                </a:solidFill>
                <a:effectLst/>
                <a:latin typeface="Geon Soft Medium" panose="020F0503030302020204" pitchFamily="34" charset="77"/>
              </a:rPr>
              <a:t> </a:t>
            </a:r>
            <a:r>
              <a:rPr lang="en-GB" sz="1200" u="none" strike="noStrike" dirty="0" err="1">
                <a:solidFill>
                  <a:srgbClr val="000000"/>
                </a:solidFill>
                <a:effectLst/>
                <a:latin typeface="Geon Soft Medium" panose="020F0503030302020204" pitchFamily="34" charset="77"/>
              </a:rPr>
              <a:t>kapet</a:t>
            </a:r>
            <a:r>
              <a:rPr lang="et-EE" sz="1200" u="none" strike="noStrike" dirty="0">
                <a:solidFill>
                  <a:srgbClr val="000000"/>
                </a:solidFill>
                <a:effectLst/>
                <a:latin typeface="Geon Soft Medium" panose="020F0503030302020204" pitchFamily="34" charset="77"/>
              </a:rPr>
              <a:t>.</a:t>
            </a:r>
            <a:endParaRPr lang="en-GB" sz="1200" u="none" strike="noStrike" dirty="0">
              <a:solidFill>
                <a:srgbClr val="000000"/>
              </a:solidFill>
              <a:effectLst/>
              <a:latin typeface="Geon Soft Medium" panose="020F0503030302020204" pitchFamily="34" charset="77"/>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56</a:t>
            </a:fld>
            <a:endParaRPr lang="en-EE"/>
          </a:p>
        </p:txBody>
      </p:sp>
    </p:spTree>
    <p:extLst>
      <p:ext uri="{BB962C8B-B14F-4D97-AF65-F5344CB8AC3E}">
        <p14:creationId xmlns:p14="http://schemas.microsoft.com/office/powerpoint/2010/main" val="4751289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4435B-F798-CA40-2D37-1D1ECEB5E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DEC89-2ACF-AA6E-C0DD-F2E2440932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5467EF-590B-2401-2941-147BDCE15EA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rgbClr val="000000"/>
                </a:solidFill>
                <a:effectLst/>
                <a:latin typeface="Geon Soft Medium" panose="020F0503030302020204" pitchFamily="34" charset="77"/>
              </a:rPr>
              <a:t>Pildil individuaalne (patsiendi järgi valmistatud) kaitsekape.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1200" u="none" strike="noStrike" dirty="0">
              <a:solidFill>
                <a:srgbClr val="000000"/>
              </a:solidFill>
              <a:effectLst/>
              <a:latin typeface="Geon Soft Medium" panose="020F05030303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1200" b="0" u="none" strike="noStrike" dirty="0">
                <a:solidFill>
                  <a:srgbClr val="000000"/>
                </a:solidFill>
                <a:effectLst/>
                <a:latin typeface="Geon Soft ExtraBold" panose="020F0503030302020204" pitchFamily="34" charset="77"/>
              </a:rPr>
              <a:t>Foto: Anna Firsova</a:t>
            </a:r>
            <a:endParaRPr lang="en-GB" sz="1200" u="none" strike="noStrike" dirty="0">
              <a:solidFill>
                <a:srgbClr val="000000"/>
              </a:solidFill>
              <a:effectLst/>
              <a:latin typeface="Geon Soft Medium" panose="020F0503030302020204" pitchFamily="34" charset="77"/>
            </a:endParaRPr>
          </a:p>
        </p:txBody>
      </p:sp>
      <p:sp>
        <p:nvSpPr>
          <p:cNvPr id="4" name="Slide Number Placeholder 3">
            <a:extLst>
              <a:ext uri="{FF2B5EF4-FFF2-40B4-BE49-F238E27FC236}">
                <a16:creationId xmlns:a16="http://schemas.microsoft.com/office/drawing/2014/main" id="{0EA6A8D8-CBF9-731B-E700-D20583BFAE8C}"/>
              </a:ext>
            </a:extLst>
          </p:cNvPr>
          <p:cNvSpPr>
            <a:spLocks noGrp="1"/>
          </p:cNvSpPr>
          <p:nvPr>
            <p:ph type="sldNum" sz="quarter" idx="5"/>
          </p:nvPr>
        </p:nvSpPr>
        <p:spPr/>
        <p:txBody>
          <a:bodyPr/>
          <a:lstStyle/>
          <a:p>
            <a:fld id="{CB84DA4C-FE2F-1A48-9698-2072A37F98FB}" type="slidenum">
              <a:rPr lang="en-EE" smtClean="0"/>
              <a:t>57</a:t>
            </a:fld>
            <a:endParaRPr lang="en-EE"/>
          </a:p>
        </p:txBody>
      </p:sp>
    </p:spTree>
    <p:extLst>
      <p:ext uri="{BB962C8B-B14F-4D97-AF65-F5344CB8AC3E}">
        <p14:creationId xmlns:p14="http://schemas.microsoft.com/office/powerpoint/2010/main" val="4217539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340BA-9878-C867-5CF2-23AFB98D38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FFF1F2-FB60-AAB8-58B9-7DDB2E5CA0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41B8E1-320B-6E46-239B-5D624F3D600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rgbClr val="000000"/>
                </a:solidFill>
                <a:effectLst/>
                <a:latin typeface="Geon Soft Medium" panose="020F0503030302020204" pitchFamily="34" charset="77"/>
              </a:rPr>
              <a:t>Pildil individuaalne (patsiendi järgi valmistatud) kaitsekape.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sz="1200" u="none" strike="noStrike" dirty="0">
              <a:solidFill>
                <a:srgbClr val="000000"/>
              </a:solidFill>
              <a:effectLst/>
              <a:latin typeface="Geon Soft Medium" panose="020F05030303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sz="1200" u="none" strike="noStrike" dirty="0">
                <a:solidFill>
                  <a:srgbClr val="000000"/>
                </a:solidFill>
                <a:effectLst/>
                <a:latin typeface="Geon Soft Medium" panose="020F0503030302020204" pitchFamily="34" charset="77"/>
              </a:rPr>
              <a:t>Foto: Anna Firsova</a:t>
            </a:r>
            <a:endParaRPr lang="en-GB" sz="1200" u="none" strike="noStrike" dirty="0">
              <a:solidFill>
                <a:srgbClr val="000000"/>
              </a:solidFill>
              <a:effectLst/>
              <a:latin typeface="Geon Soft Medium" panose="020F0503030302020204" pitchFamily="34" charset="77"/>
            </a:endParaRPr>
          </a:p>
        </p:txBody>
      </p:sp>
      <p:sp>
        <p:nvSpPr>
          <p:cNvPr id="4" name="Slide Number Placeholder 3">
            <a:extLst>
              <a:ext uri="{FF2B5EF4-FFF2-40B4-BE49-F238E27FC236}">
                <a16:creationId xmlns:a16="http://schemas.microsoft.com/office/drawing/2014/main" id="{C92E956F-92F4-AAB0-EBF8-CEDD1A9F4B27}"/>
              </a:ext>
            </a:extLst>
          </p:cNvPr>
          <p:cNvSpPr>
            <a:spLocks noGrp="1"/>
          </p:cNvSpPr>
          <p:nvPr>
            <p:ph type="sldNum" sz="quarter" idx="5"/>
          </p:nvPr>
        </p:nvSpPr>
        <p:spPr/>
        <p:txBody>
          <a:bodyPr/>
          <a:lstStyle/>
          <a:p>
            <a:fld id="{CB84DA4C-FE2F-1A48-9698-2072A37F98FB}" type="slidenum">
              <a:rPr lang="en-EE" smtClean="0"/>
              <a:t>58</a:t>
            </a:fld>
            <a:endParaRPr lang="en-EE"/>
          </a:p>
        </p:txBody>
      </p:sp>
    </p:spTree>
    <p:extLst>
      <p:ext uri="{BB962C8B-B14F-4D97-AF65-F5344CB8AC3E}">
        <p14:creationId xmlns:p14="http://schemas.microsoft.com/office/powerpoint/2010/main" val="25637221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Ka sina ise võid oma hambaid tahtmatult traumeerida! Kui keegi on sulle öelnud, et krigistad öösiti hambaid, pöördu hambaarsti poole! Hammaste krigistamist nimetatakse bruksismiks.</a:t>
            </a:r>
          </a:p>
          <a:p>
            <a:endParaRPr lang="et-EE" dirty="0"/>
          </a:p>
          <a:p>
            <a:r>
              <a:rPr lang="et-EE" dirty="0"/>
              <a:t>Pole teada täpseid põhjuseid, miks mõned inimesed hambaid krigistavad, kuid seda seostatakse näiteks pinge ja stressiga.</a:t>
            </a:r>
          </a:p>
          <a:p>
            <a:endParaRPr lang="et-EE" dirty="0"/>
          </a:p>
          <a:p>
            <a:r>
              <a:rPr lang="et-EE" dirty="0"/>
              <a:t>Mis juhtub, kui inimene hambaid krigistab?</a:t>
            </a:r>
          </a:p>
          <a:p>
            <a:r>
              <a:rPr lang="et-EE" dirty="0"/>
              <a:t>*hambad kuluvad liialt</a:t>
            </a:r>
          </a:p>
          <a:p>
            <a:r>
              <a:rPr lang="et-EE" dirty="0"/>
              <a:t>*hammastest võivad eemalduda killud</a:t>
            </a:r>
          </a:p>
          <a:p>
            <a:r>
              <a:rPr lang="et-EE" dirty="0"/>
              <a:t>*hambad võivad muutuda tundlikuks</a:t>
            </a:r>
          </a:p>
          <a:p>
            <a:r>
              <a:rPr lang="et-EE" dirty="0"/>
              <a:t>*võib tekkida valu lõualiigese piirkonnas (kõrva ees)</a:t>
            </a:r>
          </a:p>
          <a:p>
            <a:endParaRPr lang="et-EE" dirty="0"/>
          </a:p>
          <a:p>
            <a:r>
              <a:rPr lang="et-EE" dirty="0"/>
              <a:t>Täiskasvanutele tehakse öiseks kandmiseks kaped – sel juhul julutab inimene krigistades kaitsekapet, mitte oma hambaid.</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60</a:t>
            </a:fld>
            <a:endParaRPr lang="en-EE"/>
          </a:p>
        </p:txBody>
      </p:sp>
    </p:spTree>
    <p:extLst>
      <p:ext uri="{BB962C8B-B14F-4D97-AF65-F5344CB8AC3E}">
        <p14:creationId xmlns:p14="http://schemas.microsoft.com/office/powerpoint/2010/main" val="11577783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ALLIKAS: Eesti Ortodontide Seltsi infoleht „Suuhügieen ortodontilise ravi ajal“</a:t>
            </a:r>
          </a:p>
          <a:p>
            <a:endParaRPr lang="et-EE" dirty="0"/>
          </a:p>
          <a:p>
            <a:r>
              <a:rPr lang="en-GB" dirty="0"/>
              <a:t>https://www.ortodontideselts.ee/sites/default/files/Suuh%C3%BCgieen%20ortodontilise%20ravi%20ajal%20.pdf</a:t>
            </a:r>
          </a:p>
          <a:p>
            <a:endParaRPr lang="en-GB" dirty="0"/>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61</a:t>
            </a:fld>
            <a:endParaRPr lang="en-EE"/>
          </a:p>
        </p:txBody>
      </p:sp>
    </p:spTree>
    <p:extLst>
      <p:ext uri="{BB962C8B-B14F-4D97-AF65-F5344CB8AC3E}">
        <p14:creationId xmlns:p14="http://schemas.microsoft.com/office/powerpoint/2010/main" val="1011258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Halb suuhügieen breketravi ajal võib hammastele tekitada jäädavaid kahjustusi.</a:t>
            </a:r>
          </a:p>
          <a:p>
            <a:r>
              <a:rPr lang="en-GB" dirty="0" err="1"/>
              <a:t>Breket</a:t>
            </a:r>
            <a:r>
              <a:rPr lang="et-EE" dirty="0"/>
              <a:t>itega</a:t>
            </a:r>
            <a:r>
              <a:rPr lang="en-GB" dirty="0"/>
              <a:t> </a:t>
            </a:r>
            <a:r>
              <a:rPr lang="en-GB" dirty="0" err="1"/>
              <a:t>patsientidel</a:t>
            </a:r>
            <a:r>
              <a:rPr lang="en-GB" dirty="0"/>
              <a:t> on </a:t>
            </a:r>
            <a:r>
              <a:rPr lang="en-GB" dirty="0" err="1"/>
              <a:t>üks</a:t>
            </a:r>
            <a:r>
              <a:rPr lang="en-GB" dirty="0"/>
              <a:t> </a:t>
            </a:r>
            <a:r>
              <a:rPr lang="en-GB" dirty="0" err="1"/>
              <a:t>hambapind</a:t>
            </a:r>
            <a:r>
              <a:rPr lang="en-GB" dirty="0"/>
              <a:t> </a:t>
            </a:r>
            <a:r>
              <a:rPr lang="en-GB" dirty="0" err="1"/>
              <a:t>juures</a:t>
            </a:r>
            <a:r>
              <a:rPr lang="en-GB" dirty="0"/>
              <a:t> </a:t>
            </a:r>
            <a:r>
              <a:rPr lang="et-EE" dirty="0"/>
              <a:t>- h</a:t>
            </a:r>
            <a:r>
              <a:rPr lang="en-GB" dirty="0" err="1"/>
              <a:t>ammaste</a:t>
            </a:r>
            <a:r>
              <a:rPr lang="en-GB" dirty="0"/>
              <a:t> </a:t>
            </a:r>
            <a:r>
              <a:rPr lang="en-GB" dirty="0" err="1"/>
              <a:t>huulepoolne</a:t>
            </a:r>
            <a:r>
              <a:rPr lang="en-GB" dirty="0"/>
              <a:t> </a:t>
            </a:r>
            <a:r>
              <a:rPr lang="en-GB" dirty="0" err="1"/>
              <a:t>pind</a:t>
            </a:r>
            <a:r>
              <a:rPr lang="en-GB" dirty="0"/>
              <a:t> on </a:t>
            </a:r>
            <a:r>
              <a:rPr lang="en-GB" dirty="0" err="1"/>
              <a:t>nüüd</a:t>
            </a:r>
            <a:r>
              <a:rPr lang="en-GB" dirty="0"/>
              <a:t> </a:t>
            </a:r>
            <a:r>
              <a:rPr lang="en-GB" dirty="0" err="1"/>
              <a:t>jaotatud</a:t>
            </a:r>
            <a:r>
              <a:rPr lang="en-GB" dirty="0"/>
              <a:t> </a:t>
            </a:r>
            <a:r>
              <a:rPr lang="en-GB" dirty="0" err="1"/>
              <a:t>kaheks</a:t>
            </a:r>
            <a:r>
              <a:rPr lang="en-GB" dirty="0"/>
              <a:t>: </a:t>
            </a:r>
            <a:r>
              <a:rPr lang="en-GB" dirty="0" err="1"/>
              <a:t>breketi</a:t>
            </a:r>
            <a:r>
              <a:rPr lang="en-GB" dirty="0"/>
              <a:t> </a:t>
            </a:r>
            <a:r>
              <a:rPr lang="en-GB" dirty="0" err="1"/>
              <a:t>pealne</a:t>
            </a:r>
            <a:r>
              <a:rPr lang="en-GB" dirty="0"/>
              <a:t> </a:t>
            </a:r>
            <a:r>
              <a:rPr lang="en-GB" dirty="0" err="1"/>
              <a:t>ja</a:t>
            </a:r>
            <a:r>
              <a:rPr lang="en-GB" dirty="0"/>
              <a:t> </a:t>
            </a:r>
            <a:r>
              <a:rPr lang="en-GB" dirty="0" err="1"/>
              <a:t>breketi</a:t>
            </a:r>
            <a:r>
              <a:rPr lang="en-GB" dirty="0"/>
              <a:t> </a:t>
            </a:r>
            <a:r>
              <a:rPr lang="en-GB" dirty="0" err="1"/>
              <a:t>alune</a:t>
            </a:r>
            <a:r>
              <a:rPr lang="en-GB" dirty="0"/>
              <a:t> </a:t>
            </a:r>
            <a:r>
              <a:rPr lang="en-GB" dirty="0" err="1"/>
              <a:t>pind</a:t>
            </a:r>
            <a:r>
              <a:rPr lang="en-GB" dirty="0"/>
              <a:t>.</a:t>
            </a:r>
            <a:r>
              <a:rPr lang="et-EE" dirty="0"/>
              <a:t> Mõlemat pinda tuleb puhastada eraldi! H</a:t>
            </a:r>
            <a:r>
              <a:rPr lang="en-GB" dirty="0" err="1"/>
              <a:t>ambaharja</a:t>
            </a:r>
            <a:r>
              <a:rPr lang="et-EE" dirty="0"/>
              <a:t> tuleb hoida</a:t>
            </a:r>
            <a:r>
              <a:rPr lang="en-GB" dirty="0"/>
              <a:t> </a:t>
            </a:r>
            <a:r>
              <a:rPr lang="en-GB" dirty="0" err="1"/>
              <a:t>umbes</a:t>
            </a:r>
            <a:r>
              <a:rPr lang="en-GB" dirty="0"/>
              <a:t> 45-kraadise </a:t>
            </a:r>
            <a:r>
              <a:rPr lang="en-GB" dirty="0" err="1"/>
              <a:t>nurga</a:t>
            </a:r>
            <a:r>
              <a:rPr lang="en-GB" dirty="0"/>
              <a:t> all </a:t>
            </a:r>
            <a:r>
              <a:rPr lang="et-EE" dirty="0"/>
              <a:t>(</a:t>
            </a:r>
            <a:r>
              <a:rPr lang="en-GB" dirty="0" err="1"/>
              <a:t>harjakeste</a:t>
            </a:r>
            <a:r>
              <a:rPr lang="en-GB" dirty="0"/>
              <a:t> </a:t>
            </a:r>
            <a:r>
              <a:rPr lang="en-GB" dirty="0" err="1"/>
              <a:t>suun</a:t>
            </a:r>
            <a:r>
              <a:rPr lang="et-EE" dirty="0"/>
              <a:t>d</a:t>
            </a:r>
            <a:r>
              <a:rPr lang="en-GB" dirty="0"/>
              <a:t> </a:t>
            </a:r>
            <a:r>
              <a:rPr lang="en-GB" dirty="0" err="1"/>
              <a:t>breketite</a:t>
            </a:r>
            <a:r>
              <a:rPr lang="en-GB" dirty="0"/>
              <a:t> </a:t>
            </a:r>
            <a:r>
              <a:rPr lang="en-GB" dirty="0" err="1"/>
              <a:t>poole</a:t>
            </a:r>
            <a:r>
              <a:rPr lang="et-EE" dirty="0"/>
              <a:t>)</a:t>
            </a:r>
            <a:r>
              <a:rPr lang="en-GB" dirty="0"/>
              <a:t>.</a:t>
            </a:r>
            <a:endParaRPr lang="et-EE" dirty="0"/>
          </a:p>
          <a:p>
            <a:r>
              <a:rPr lang="et-EE" dirty="0"/>
              <a:t>Seejärel tuleb puhastada mälumispinnad, breketite vahelised pinnad, keelepoolsed pinnad ja keel.</a:t>
            </a:r>
          </a:p>
          <a:p>
            <a:endParaRPr lang="et-EE" dirty="0"/>
          </a:p>
          <a:p>
            <a:r>
              <a:rPr lang="et-EE" dirty="0"/>
              <a:t>Hügieeni saab kontrollida katutablettidega.</a:t>
            </a:r>
          </a:p>
          <a:p>
            <a:endParaRPr lang="et-EE" dirty="0"/>
          </a:p>
          <a:p>
            <a:r>
              <a:rPr lang="et-EE" dirty="0"/>
              <a:t>Foto: https://www.suutervis.eu/toode/miradent-mira-2-ton-katutabletid-10-tk/</a:t>
            </a:r>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62</a:t>
            </a:fld>
            <a:endParaRPr lang="en-EE"/>
          </a:p>
        </p:txBody>
      </p:sp>
    </p:spTree>
    <p:extLst>
      <p:ext uri="{BB962C8B-B14F-4D97-AF65-F5344CB8AC3E}">
        <p14:creationId xmlns:p14="http://schemas.microsoft.com/office/powerpoint/2010/main" val="1992993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i="1" dirty="0"/>
              <a:t>Järgnevate piltide näitamise mõte on näidata, millist pühendumist breketravi nõuab – eesmärk ei ole kohe kedagi breketitega suud hooldama õpetada!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H</a:t>
            </a:r>
            <a:r>
              <a:rPr lang="en-GB" dirty="0" err="1"/>
              <a:t>ambaniiti</a:t>
            </a:r>
            <a:r>
              <a:rPr lang="en-GB" dirty="0"/>
              <a:t> </a:t>
            </a:r>
            <a:r>
              <a:rPr lang="et-EE" dirty="0"/>
              <a:t>peab kasutama </a:t>
            </a:r>
            <a:r>
              <a:rPr lang="en-GB" dirty="0" err="1"/>
              <a:t>vähemalt</a:t>
            </a:r>
            <a:r>
              <a:rPr lang="en-GB" dirty="0"/>
              <a:t> </a:t>
            </a:r>
            <a:r>
              <a:rPr lang="et-EE" dirty="0"/>
              <a:t>KORD</a:t>
            </a:r>
            <a:r>
              <a:rPr lang="en-GB" dirty="0"/>
              <a:t> </a:t>
            </a:r>
            <a:r>
              <a:rPr lang="et-EE" dirty="0"/>
              <a:t>PÄEVAS</a:t>
            </a:r>
            <a:r>
              <a:rPr lang="en-GB" dirty="0"/>
              <a:t>. </a:t>
            </a:r>
            <a:r>
              <a:rPr lang="et-EE" dirty="0"/>
              <a:t>Hambaniit </a:t>
            </a:r>
            <a:r>
              <a:rPr lang="en-GB" dirty="0" err="1"/>
              <a:t>asetada</a:t>
            </a:r>
            <a:r>
              <a:rPr lang="en-GB" dirty="0"/>
              <a:t> </a:t>
            </a:r>
            <a:r>
              <a:rPr lang="en-GB" dirty="0" err="1"/>
              <a:t>traadi</a:t>
            </a:r>
            <a:r>
              <a:rPr lang="en-GB" dirty="0"/>
              <a:t> </a:t>
            </a:r>
            <a:r>
              <a:rPr lang="en-GB" dirty="0" err="1"/>
              <a:t>alla</a:t>
            </a:r>
            <a:r>
              <a:rPr lang="en-GB" dirty="0"/>
              <a:t> </a:t>
            </a:r>
            <a:r>
              <a:rPr lang="en-GB" dirty="0" err="1"/>
              <a:t>ja</a:t>
            </a:r>
            <a:r>
              <a:rPr lang="en-GB" dirty="0"/>
              <a:t> </a:t>
            </a:r>
            <a:r>
              <a:rPr lang="en-GB" dirty="0" err="1"/>
              <a:t>seejärel</a:t>
            </a:r>
            <a:r>
              <a:rPr lang="en-GB" dirty="0"/>
              <a:t> </a:t>
            </a:r>
            <a:r>
              <a:rPr lang="en-GB" dirty="0" err="1"/>
              <a:t>lükata</a:t>
            </a:r>
            <a:r>
              <a:rPr lang="en-GB" dirty="0"/>
              <a:t> see </a:t>
            </a:r>
            <a:r>
              <a:rPr lang="en-GB" dirty="0" err="1"/>
              <a:t>hammaste</a:t>
            </a:r>
            <a:r>
              <a:rPr lang="en-GB" dirty="0"/>
              <a:t> </a:t>
            </a:r>
            <a:r>
              <a:rPr lang="en-GB" dirty="0" err="1"/>
              <a:t>va</a:t>
            </a:r>
            <a:r>
              <a:rPr lang="et-EE" dirty="0"/>
              <a:t>h</a:t>
            </a:r>
            <a:r>
              <a:rPr lang="en-GB" dirty="0" err="1"/>
              <a:t>ele</a:t>
            </a:r>
            <a:r>
              <a:rPr lang="en-GB" dirty="0"/>
              <a:t> </a:t>
            </a:r>
            <a:r>
              <a:rPr lang="en-GB" dirty="0" err="1"/>
              <a:t>kuni</a:t>
            </a:r>
            <a:r>
              <a:rPr lang="en-GB" dirty="0"/>
              <a:t> </a:t>
            </a:r>
            <a:r>
              <a:rPr lang="en-GB" dirty="0" err="1"/>
              <a:t>igemetaskuni</a:t>
            </a:r>
            <a:r>
              <a:rPr lang="en-GB" dirty="0"/>
              <a:t> </a:t>
            </a:r>
            <a:r>
              <a:rPr lang="en-GB" dirty="0" err="1"/>
              <a:t>välja</a:t>
            </a:r>
            <a:r>
              <a:rPr lang="en-GB" dirty="0"/>
              <a:t>. </a:t>
            </a:r>
            <a:r>
              <a:rPr lang="en-GB" dirty="0" err="1"/>
              <a:t>Niiditama</a:t>
            </a:r>
            <a:r>
              <a:rPr lang="en-GB" dirty="0"/>
              <a:t> </a:t>
            </a:r>
            <a:r>
              <a:rPr lang="en-GB" dirty="0" err="1"/>
              <a:t>peab</a:t>
            </a:r>
            <a:r>
              <a:rPr lang="en-GB" dirty="0"/>
              <a:t> </a:t>
            </a:r>
            <a:r>
              <a:rPr lang="en-GB" dirty="0" err="1"/>
              <a:t>igat</a:t>
            </a:r>
            <a:r>
              <a:rPr lang="en-GB" dirty="0"/>
              <a:t> </a:t>
            </a:r>
            <a:r>
              <a:rPr lang="en-GB" dirty="0" err="1"/>
              <a:t>hambavahet</a:t>
            </a:r>
            <a:r>
              <a:rPr lang="en-GB" dirty="0"/>
              <a:t> </a:t>
            </a:r>
            <a:r>
              <a:rPr lang="en-GB" dirty="0" err="1"/>
              <a:t>ning</a:t>
            </a:r>
            <a:r>
              <a:rPr lang="en-GB" dirty="0"/>
              <a:t> </a:t>
            </a:r>
            <a:r>
              <a:rPr lang="en-GB" dirty="0" err="1"/>
              <a:t>eriti</a:t>
            </a:r>
            <a:r>
              <a:rPr lang="en-GB" dirty="0"/>
              <a:t> </a:t>
            </a:r>
            <a:r>
              <a:rPr lang="en-GB" dirty="0" err="1"/>
              <a:t>oluline</a:t>
            </a:r>
            <a:r>
              <a:rPr lang="en-GB" dirty="0"/>
              <a:t> on </a:t>
            </a:r>
            <a:r>
              <a:rPr lang="en-GB" dirty="0" err="1"/>
              <a:t>puhastada</a:t>
            </a:r>
            <a:r>
              <a:rPr lang="en-GB" dirty="0"/>
              <a:t> </a:t>
            </a:r>
            <a:r>
              <a:rPr lang="en-GB" dirty="0" err="1"/>
              <a:t>igemete</a:t>
            </a:r>
            <a:r>
              <a:rPr lang="en-GB" dirty="0"/>
              <a:t> </a:t>
            </a:r>
            <a:r>
              <a:rPr lang="en-GB" dirty="0" err="1"/>
              <a:t>äärest</a:t>
            </a:r>
            <a:r>
              <a:rPr lang="en-GB" dirty="0"/>
              <a:t>, </a:t>
            </a:r>
            <a:r>
              <a:rPr lang="en-GB" dirty="0" err="1"/>
              <a:t>sest</a:t>
            </a:r>
            <a:r>
              <a:rPr lang="en-GB" dirty="0"/>
              <a:t> just seal </a:t>
            </a:r>
            <a:r>
              <a:rPr lang="et-EE" dirty="0"/>
              <a:t>on</a:t>
            </a:r>
            <a:r>
              <a:rPr lang="en-GB" dirty="0"/>
              <a:t> </a:t>
            </a:r>
            <a:r>
              <a:rPr lang="et-EE" dirty="0"/>
              <a:t>hamba</a:t>
            </a:r>
            <a:r>
              <a:rPr lang="en-GB" dirty="0" err="1"/>
              <a:t>katt</a:t>
            </a:r>
            <a:r>
              <a:rPr lang="en-GB" dirty="0"/>
              <a:t>.</a:t>
            </a:r>
          </a:p>
        </p:txBody>
      </p:sp>
      <p:sp>
        <p:nvSpPr>
          <p:cNvPr id="4" name="Slide Number Placeholder 3"/>
          <p:cNvSpPr>
            <a:spLocks noGrp="1"/>
          </p:cNvSpPr>
          <p:nvPr>
            <p:ph type="sldNum" sz="quarter" idx="5"/>
          </p:nvPr>
        </p:nvSpPr>
        <p:spPr/>
        <p:txBody>
          <a:bodyPr/>
          <a:lstStyle/>
          <a:p>
            <a:fld id="{CB84DA4C-FE2F-1A48-9698-2072A37F98FB}" type="slidenum">
              <a:rPr lang="en-EE" smtClean="0"/>
              <a:t>63</a:t>
            </a:fld>
            <a:endParaRPr lang="en-EE"/>
          </a:p>
        </p:txBody>
      </p:sp>
    </p:spTree>
    <p:extLst>
      <p:ext uri="{BB962C8B-B14F-4D97-AF65-F5344CB8AC3E}">
        <p14:creationId xmlns:p14="http://schemas.microsoft.com/office/powerpoint/2010/main" val="14851381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Heaks</a:t>
            </a:r>
            <a:r>
              <a:rPr lang="en-GB" dirty="0"/>
              <a:t> </a:t>
            </a:r>
            <a:r>
              <a:rPr lang="et-EE" dirty="0"/>
              <a:t>abivahendiks </a:t>
            </a:r>
            <a:r>
              <a:rPr lang="en-GB" dirty="0"/>
              <a:t>on </a:t>
            </a:r>
            <a:r>
              <a:rPr lang="en-GB" dirty="0" err="1"/>
              <a:t>vaheharjakesed</a:t>
            </a:r>
            <a:r>
              <a:rPr lang="en-GB" dirty="0"/>
              <a:t>, </a:t>
            </a:r>
            <a:r>
              <a:rPr lang="en-GB" dirty="0" err="1"/>
              <a:t>mida</a:t>
            </a:r>
            <a:r>
              <a:rPr lang="en-GB" dirty="0"/>
              <a:t> </a:t>
            </a:r>
            <a:r>
              <a:rPr lang="en-GB" dirty="0" err="1"/>
              <a:t>kasutatakse</a:t>
            </a:r>
            <a:r>
              <a:rPr lang="en-GB" dirty="0"/>
              <a:t> </a:t>
            </a:r>
            <a:r>
              <a:rPr lang="en-GB" dirty="0" err="1"/>
              <a:t>kinnijäänud</a:t>
            </a:r>
            <a:r>
              <a:rPr lang="en-GB" dirty="0"/>
              <a:t> </a:t>
            </a:r>
            <a:r>
              <a:rPr lang="en-GB" dirty="0" err="1"/>
              <a:t>toiduosakeste</a:t>
            </a:r>
            <a:r>
              <a:rPr lang="en-GB" dirty="0"/>
              <a:t> </a:t>
            </a:r>
            <a:r>
              <a:rPr lang="en-GB" dirty="0" err="1"/>
              <a:t>eemaldamiseks</a:t>
            </a:r>
            <a:r>
              <a:rPr lang="en-GB" dirty="0"/>
              <a:t> </a:t>
            </a:r>
            <a:r>
              <a:rPr lang="en-GB" dirty="0" err="1"/>
              <a:t>raskesti</a:t>
            </a:r>
            <a:r>
              <a:rPr lang="en-GB" dirty="0"/>
              <a:t> </a:t>
            </a:r>
            <a:r>
              <a:rPr lang="en-GB" dirty="0" err="1"/>
              <a:t>ligipääsetavates</a:t>
            </a:r>
            <a:r>
              <a:rPr lang="et-EE" dirty="0"/>
              <a:t>t</a:t>
            </a:r>
            <a:r>
              <a:rPr lang="en-GB" dirty="0"/>
              <a:t> </a:t>
            </a:r>
            <a:r>
              <a:rPr lang="en-GB" dirty="0" err="1"/>
              <a:t>kohtades</a:t>
            </a:r>
            <a:r>
              <a:rPr lang="et-EE" dirty="0"/>
              <a:t>t</a:t>
            </a:r>
            <a:r>
              <a:rPr lang="en-GB" dirty="0"/>
              <a:t> </a:t>
            </a:r>
            <a:r>
              <a:rPr lang="et-EE" dirty="0"/>
              <a:t>(o</a:t>
            </a:r>
            <a:r>
              <a:rPr lang="en-GB" dirty="0" err="1"/>
              <a:t>rtodontiliste</a:t>
            </a:r>
            <a:r>
              <a:rPr lang="en-GB" dirty="0"/>
              <a:t> </a:t>
            </a:r>
            <a:r>
              <a:rPr lang="en-GB" dirty="0" err="1"/>
              <a:t>traatide</a:t>
            </a:r>
            <a:r>
              <a:rPr lang="en-GB" dirty="0"/>
              <a:t> alt </a:t>
            </a:r>
            <a:r>
              <a:rPr lang="en-GB" dirty="0" err="1"/>
              <a:t>ja</a:t>
            </a:r>
            <a:r>
              <a:rPr lang="en-GB" dirty="0"/>
              <a:t> </a:t>
            </a:r>
            <a:r>
              <a:rPr lang="en-GB" dirty="0" err="1"/>
              <a:t>breketite</a:t>
            </a:r>
            <a:r>
              <a:rPr lang="en-GB" dirty="0"/>
              <a:t> </a:t>
            </a:r>
            <a:r>
              <a:rPr lang="en-GB" dirty="0" err="1"/>
              <a:t>vahelt</a:t>
            </a:r>
            <a:r>
              <a:rPr lang="et-EE" dirty="0"/>
              <a:t>)</a:t>
            </a:r>
            <a:r>
              <a:rPr lang="en-GB" dirty="0"/>
              <a:t>. </a:t>
            </a:r>
            <a:r>
              <a:rPr lang="en-GB" dirty="0" err="1"/>
              <a:t>Vaheharju</a:t>
            </a:r>
            <a:r>
              <a:rPr lang="et-EE" dirty="0"/>
              <a:t> peab kasutama KORD PÄEVAS</a:t>
            </a:r>
            <a:r>
              <a:rPr lang="en-GB" dirty="0"/>
              <a:t> </a:t>
            </a:r>
            <a:r>
              <a:rPr lang="en-GB" dirty="0" err="1"/>
              <a:t>lisaks</a:t>
            </a:r>
            <a:r>
              <a:rPr lang="en-GB" dirty="0"/>
              <a:t> </a:t>
            </a:r>
            <a:r>
              <a:rPr lang="en-GB" dirty="0" err="1"/>
              <a:t>teistele</a:t>
            </a:r>
            <a:r>
              <a:rPr lang="en-GB" dirty="0"/>
              <a:t> </a:t>
            </a:r>
            <a:r>
              <a:rPr lang="en-GB" dirty="0" err="1"/>
              <a:t>suuhügieeni</a:t>
            </a:r>
            <a:r>
              <a:rPr lang="en-GB" dirty="0"/>
              <a:t> </a:t>
            </a:r>
            <a:r>
              <a:rPr lang="en-GB" dirty="0" err="1"/>
              <a:t>võtetele</a:t>
            </a:r>
            <a:r>
              <a:rPr lang="en-GB" dirty="0"/>
              <a:t> </a:t>
            </a:r>
            <a:r>
              <a:rPr lang="en-GB" dirty="0" err="1"/>
              <a:t>ja</a:t>
            </a:r>
            <a:r>
              <a:rPr lang="en-GB" dirty="0"/>
              <a:t> </a:t>
            </a:r>
            <a:r>
              <a:rPr lang="en-GB" dirty="0" err="1"/>
              <a:t>regulaarselt</a:t>
            </a:r>
            <a:r>
              <a:rPr lang="en-GB" dirty="0"/>
              <a:t> </a:t>
            </a:r>
            <a:r>
              <a:rPr lang="en-GB" dirty="0" err="1"/>
              <a:t>vahetama</a:t>
            </a:r>
            <a:r>
              <a:rPr lang="en-GB" dirty="0"/>
              <a:t> </a:t>
            </a:r>
            <a:r>
              <a:rPr lang="en-GB" dirty="0" err="1"/>
              <a:t>uute</a:t>
            </a:r>
            <a:r>
              <a:rPr lang="en-GB" dirty="0"/>
              <a:t> </a:t>
            </a:r>
            <a:r>
              <a:rPr lang="en-GB" dirty="0" err="1"/>
              <a:t>vastu</a:t>
            </a:r>
            <a:r>
              <a:rPr lang="en-GB" dirty="0"/>
              <a:t>.</a:t>
            </a: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Hammaste</a:t>
            </a:r>
            <a:r>
              <a:rPr lang="en-GB" dirty="0"/>
              <a:t> </a:t>
            </a:r>
            <a:r>
              <a:rPr lang="en-GB" dirty="0" err="1"/>
              <a:t>ja</a:t>
            </a:r>
            <a:r>
              <a:rPr lang="en-GB" dirty="0"/>
              <a:t> </a:t>
            </a:r>
            <a:r>
              <a:rPr lang="en-GB" dirty="0" err="1"/>
              <a:t>hambavahede</a:t>
            </a:r>
            <a:r>
              <a:rPr lang="en-GB" dirty="0"/>
              <a:t> </a:t>
            </a:r>
            <a:r>
              <a:rPr lang="en-GB" dirty="0" err="1"/>
              <a:t>puhastamiseks</a:t>
            </a:r>
            <a:r>
              <a:rPr lang="en-GB" dirty="0"/>
              <a:t> on </a:t>
            </a:r>
            <a:r>
              <a:rPr lang="en-GB" dirty="0" err="1"/>
              <a:t>heaks</a:t>
            </a:r>
            <a:r>
              <a:rPr lang="en-GB" dirty="0"/>
              <a:t> </a:t>
            </a:r>
            <a:r>
              <a:rPr lang="en-GB" dirty="0" err="1"/>
              <a:t>abivahendiks</a:t>
            </a:r>
            <a:r>
              <a:rPr lang="en-GB" dirty="0"/>
              <a:t> </a:t>
            </a:r>
            <a:r>
              <a:rPr lang="en-GB" dirty="0" err="1"/>
              <a:t>hammaste</a:t>
            </a:r>
            <a:r>
              <a:rPr lang="en-GB" dirty="0"/>
              <a:t> </a:t>
            </a:r>
            <a:r>
              <a:rPr lang="en-GB" dirty="0" err="1"/>
              <a:t>survepesur</a:t>
            </a:r>
            <a:r>
              <a:rPr lang="et-EE" dirty="0"/>
              <a:t>/irrigaator</a:t>
            </a:r>
            <a:r>
              <a:rPr lang="en-GB" dirty="0"/>
              <a:t>. See </a:t>
            </a:r>
            <a:r>
              <a:rPr lang="en-GB" dirty="0" err="1"/>
              <a:t>aitab</a:t>
            </a:r>
            <a:r>
              <a:rPr lang="en-GB" dirty="0"/>
              <a:t> </a:t>
            </a:r>
            <a:r>
              <a:rPr lang="en-GB" dirty="0" err="1"/>
              <a:t>paremini</a:t>
            </a:r>
            <a:r>
              <a:rPr lang="en-GB" dirty="0"/>
              <a:t> </a:t>
            </a:r>
            <a:r>
              <a:rPr lang="en-GB" dirty="0" err="1"/>
              <a:t>eemaldada</a:t>
            </a:r>
            <a:r>
              <a:rPr lang="en-GB" dirty="0"/>
              <a:t> </a:t>
            </a:r>
            <a:r>
              <a:rPr lang="en-GB" dirty="0" err="1"/>
              <a:t>kinnijäänud</a:t>
            </a:r>
            <a:r>
              <a:rPr lang="en-GB" dirty="0"/>
              <a:t> </a:t>
            </a:r>
            <a:r>
              <a:rPr lang="en-GB" dirty="0" err="1"/>
              <a:t>toiduosakesed</a:t>
            </a:r>
            <a:r>
              <a:rPr lang="en-GB" dirty="0"/>
              <a:t> </a:t>
            </a:r>
            <a:r>
              <a:rPr lang="en-GB" dirty="0" err="1"/>
              <a:t>ja</a:t>
            </a:r>
            <a:r>
              <a:rPr lang="en-GB" dirty="0"/>
              <a:t> </a:t>
            </a:r>
            <a:r>
              <a:rPr lang="et-EE" dirty="0"/>
              <a:t>hamba</a:t>
            </a:r>
            <a:r>
              <a:rPr lang="en-GB" dirty="0" err="1"/>
              <a:t>katu</a:t>
            </a:r>
            <a:r>
              <a:rPr lang="en-GB" dirty="0"/>
              <a:t>. </a:t>
            </a:r>
            <a:r>
              <a:rPr lang="en-GB" dirty="0" err="1"/>
              <a:t>Survepesur</a:t>
            </a:r>
            <a:r>
              <a:rPr lang="en-GB" dirty="0"/>
              <a:t> </a:t>
            </a:r>
            <a:r>
              <a:rPr lang="en-GB" dirty="0" err="1"/>
              <a:t>ei</a:t>
            </a:r>
            <a:r>
              <a:rPr lang="en-GB" dirty="0"/>
              <a:t> </a:t>
            </a:r>
            <a:r>
              <a:rPr lang="en-GB" dirty="0" err="1"/>
              <a:t>asenda</a:t>
            </a:r>
            <a:r>
              <a:rPr lang="en-GB" dirty="0"/>
              <a:t> </a:t>
            </a:r>
            <a:r>
              <a:rPr lang="en-GB" dirty="0" err="1"/>
              <a:t>hammaste</a:t>
            </a:r>
            <a:r>
              <a:rPr lang="en-GB" dirty="0"/>
              <a:t> </a:t>
            </a:r>
            <a:r>
              <a:rPr lang="en-GB" dirty="0" err="1"/>
              <a:t>puhastamist</a:t>
            </a:r>
            <a:r>
              <a:rPr lang="en-GB" dirty="0"/>
              <a:t> </a:t>
            </a:r>
            <a:r>
              <a:rPr lang="en-GB" dirty="0" err="1"/>
              <a:t>hambaharja</a:t>
            </a:r>
            <a:r>
              <a:rPr lang="en-GB" dirty="0"/>
              <a:t> </a:t>
            </a:r>
            <a:r>
              <a:rPr lang="en-GB" dirty="0" err="1"/>
              <a:t>ja</a:t>
            </a:r>
            <a:r>
              <a:rPr lang="en-GB" dirty="0"/>
              <a:t> </a:t>
            </a:r>
            <a:r>
              <a:rPr lang="en-GB" dirty="0" err="1"/>
              <a:t>hambaniidiga</a:t>
            </a:r>
            <a:r>
              <a:rPr lang="en-GB" dirty="0"/>
              <a:t>.</a:t>
            </a:r>
          </a:p>
        </p:txBody>
      </p:sp>
      <p:sp>
        <p:nvSpPr>
          <p:cNvPr id="4" name="Slide Number Placeholder 3"/>
          <p:cNvSpPr>
            <a:spLocks noGrp="1"/>
          </p:cNvSpPr>
          <p:nvPr>
            <p:ph type="sldNum" sz="quarter" idx="5"/>
          </p:nvPr>
        </p:nvSpPr>
        <p:spPr/>
        <p:txBody>
          <a:bodyPr/>
          <a:lstStyle/>
          <a:p>
            <a:fld id="{CB84DA4C-FE2F-1A48-9698-2072A37F98FB}" type="slidenum">
              <a:rPr lang="en-EE" smtClean="0"/>
              <a:t>64</a:t>
            </a:fld>
            <a:endParaRPr lang="en-EE"/>
          </a:p>
        </p:txBody>
      </p:sp>
    </p:spTree>
    <p:extLst>
      <p:ext uri="{BB962C8B-B14F-4D97-AF65-F5344CB8AC3E}">
        <p14:creationId xmlns:p14="http://schemas.microsoft.com/office/powerpoint/2010/main" val="4612283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Ebarahuldava</a:t>
            </a:r>
            <a:r>
              <a:rPr lang="en-GB" dirty="0"/>
              <a:t> </a:t>
            </a:r>
            <a:r>
              <a:rPr lang="en-GB" dirty="0" err="1"/>
              <a:t>suuhügieeni</a:t>
            </a:r>
            <a:r>
              <a:rPr lang="en-GB" dirty="0"/>
              <a:t> </a:t>
            </a:r>
            <a:r>
              <a:rPr lang="en-GB" dirty="0" err="1"/>
              <a:t>esimene</a:t>
            </a:r>
            <a:r>
              <a:rPr lang="en-GB" dirty="0"/>
              <a:t> </a:t>
            </a:r>
            <a:r>
              <a:rPr lang="en-GB" dirty="0" err="1"/>
              <a:t>märk</a:t>
            </a:r>
            <a:r>
              <a:rPr lang="en-GB" dirty="0"/>
              <a:t> on </a:t>
            </a:r>
            <a:r>
              <a:rPr lang="en-GB" dirty="0" err="1"/>
              <a:t>igemepõletiku</a:t>
            </a:r>
            <a:r>
              <a:rPr lang="en-GB" dirty="0"/>
              <a:t> </a:t>
            </a:r>
            <a:r>
              <a:rPr lang="en-GB" dirty="0" err="1"/>
              <a:t>teke</a:t>
            </a:r>
            <a:r>
              <a:rPr lang="en-GB" dirty="0"/>
              <a:t> </a:t>
            </a:r>
            <a:r>
              <a:rPr lang="et-EE" dirty="0"/>
              <a:t>(</a:t>
            </a:r>
            <a:r>
              <a:rPr lang="en-GB" dirty="0" err="1"/>
              <a:t>marginaalne</a:t>
            </a:r>
            <a:r>
              <a:rPr lang="en-GB" dirty="0"/>
              <a:t> </a:t>
            </a:r>
            <a:r>
              <a:rPr lang="en-GB" dirty="0" err="1"/>
              <a:t>gingiviit</a:t>
            </a:r>
            <a:r>
              <a:rPr lang="et-EE" dirty="0"/>
              <a:t>):</a:t>
            </a:r>
          </a:p>
          <a:p>
            <a:pPr marL="171450" indent="-171450">
              <a:buFont typeface="Arial" panose="020B0604020202020204" pitchFamily="34" charset="0"/>
              <a:buChar char="•"/>
            </a:pPr>
            <a:r>
              <a:rPr lang="et-EE" dirty="0"/>
              <a:t>igemed</a:t>
            </a:r>
            <a:r>
              <a:rPr lang="en-GB" dirty="0"/>
              <a:t> on </a:t>
            </a:r>
            <a:r>
              <a:rPr lang="en-GB" dirty="0" err="1"/>
              <a:t>punetavad</a:t>
            </a:r>
            <a:endParaRPr lang="et-EE" dirty="0"/>
          </a:p>
          <a:p>
            <a:pPr marL="171450" indent="-171450">
              <a:buFont typeface="Arial" panose="020B0604020202020204" pitchFamily="34" charset="0"/>
              <a:buChar char="•"/>
            </a:pPr>
            <a:r>
              <a:rPr lang="et-EE" dirty="0"/>
              <a:t>hambapesu ajal tekib kergesti veritsus</a:t>
            </a:r>
          </a:p>
          <a:p>
            <a:pPr marL="171450" indent="-171450">
              <a:buFont typeface="Arial" panose="020B0604020202020204" pitchFamily="34" charset="0"/>
              <a:buChar char="•"/>
            </a:pPr>
            <a:r>
              <a:rPr lang="en-GB" dirty="0" err="1"/>
              <a:t>mõnikord</a:t>
            </a:r>
            <a:r>
              <a:rPr lang="en-GB" dirty="0"/>
              <a:t> </a:t>
            </a:r>
            <a:r>
              <a:rPr lang="et-EE" dirty="0"/>
              <a:t>võivad igemed olla </a:t>
            </a:r>
            <a:r>
              <a:rPr lang="en-GB" dirty="0" err="1"/>
              <a:t>turse</a:t>
            </a:r>
            <a:r>
              <a:rPr lang="et-EE" dirty="0"/>
              <a:t>s</a:t>
            </a:r>
          </a:p>
          <a:p>
            <a:pPr marL="0" indent="0">
              <a:buFont typeface="Arial" panose="020B0604020202020204" pitchFamily="34" charset="0"/>
              <a:buNone/>
            </a:pPr>
            <a:r>
              <a:rPr lang="en-GB" dirty="0"/>
              <a:t>Kui </a:t>
            </a:r>
            <a:r>
              <a:rPr lang="en-GB" dirty="0" err="1"/>
              <a:t>suuhügieen</a:t>
            </a:r>
            <a:r>
              <a:rPr lang="en-GB" dirty="0"/>
              <a:t> </a:t>
            </a:r>
            <a:r>
              <a:rPr lang="en-GB" dirty="0" err="1"/>
              <a:t>paraneb</a:t>
            </a:r>
            <a:r>
              <a:rPr lang="en-GB" dirty="0"/>
              <a:t>, </a:t>
            </a:r>
            <a:r>
              <a:rPr lang="en-GB" dirty="0" err="1"/>
              <a:t>möödub</a:t>
            </a:r>
            <a:r>
              <a:rPr lang="en-GB" dirty="0"/>
              <a:t> </a:t>
            </a:r>
            <a:r>
              <a:rPr lang="en-GB" dirty="0" err="1"/>
              <a:t>põletik</a:t>
            </a:r>
            <a:r>
              <a:rPr lang="en-GB" dirty="0"/>
              <a:t> </a:t>
            </a:r>
            <a:r>
              <a:rPr lang="en-GB" dirty="0" err="1"/>
              <a:t>tavaliselt</a:t>
            </a:r>
            <a:r>
              <a:rPr lang="en-GB" dirty="0"/>
              <a:t> </a:t>
            </a:r>
            <a:r>
              <a:rPr lang="en-GB" dirty="0" err="1"/>
              <a:t>iseenesest</a:t>
            </a:r>
            <a:r>
              <a:rPr lang="en-GB" dirty="0"/>
              <a:t>.</a:t>
            </a:r>
            <a:endParaRPr lang="et-EE" dirty="0"/>
          </a:p>
          <a:p>
            <a:pPr marL="0" indent="0">
              <a:buFont typeface="Arial" panose="020B0604020202020204" pitchFamily="34" charset="0"/>
              <a:buNone/>
            </a:pPr>
            <a:r>
              <a:rPr lang="en-GB" dirty="0" err="1"/>
              <a:t>Ebarahuldava</a:t>
            </a:r>
            <a:r>
              <a:rPr lang="en-GB" dirty="0"/>
              <a:t> </a:t>
            </a:r>
            <a:r>
              <a:rPr lang="en-GB" dirty="0" err="1"/>
              <a:t>suuhügieeni</a:t>
            </a:r>
            <a:r>
              <a:rPr lang="en-GB" dirty="0"/>
              <a:t> </a:t>
            </a:r>
            <a:r>
              <a:rPr lang="en-GB" dirty="0" err="1"/>
              <a:t>jätkumisel</a:t>
            </a:r>
            <a:r>
              <a:rPr lang="en-GB" dirty="0"/>
              <a:t> </a:t>
            </a:r>
            <a:r>
              <a:rPr lang="en-GB" dirty="0" err="1"/>
              <a:t>võib</a:t>
            </a:r>
            <a:r>
              <a:rPr lang="en-GB" dirty="0"/>
              <a:t> </a:t>
            </a:r>
            <a:r>
              <a:rPr lang="en-GB" dirty="0" err="1"/>
              <a:t>igemepõletik</a:t>
            </a:r>
            <a:r>
              <a:rPr lang="en-GB" dirty="0"/>
              <a:t> </a:t>
            </a:r>
            <a:r>
              <a:rPr lang="en-GB" dirty="0" err="1"/>
              <a:t>progresseeruda</a:t>
            </a:r>
            <a:r>
              <a:rPr lang="en-GB" dirty="0"/>
              <a:t> </a:t>
            </a:r>
            <a:r>
              <a:rPr lang="en-GB" dirty="0" err="1"/>
              <a:t>parodontiidiks</a:t>
            </a:r>
            <a:r>
              <a:rPr lang="en-GB" dirty="0"/>
              <a:t> </a:t>
            </a:r>
            <a:r>
              <a:rPr lang="en-GB" dirty="0" err="1"/>
              <a:t>ning</a:t>
            </a:r>
            <a:r>
              <a:rPr lang="en-GB" dirty="0"/>
              <a:t> </a:t>
            </a:r>
            <a:r>
              <a:rPr lang="en-GB" dirty="0" err="1"/>
              <a:t>tuua</a:t>
            </a:r>
            <a:r>
              <a:rPr lang="en-GB" dirty="0"/>
              <a:t> </a:t>
            </a:r>
            <a:r>
              <a:rPr lang="en-GB" dirty="0" err="1"/>
              <a:t>kaasa</a:t>
            </a:r>
            <a:r>
              <a:rPr lang="en-GB" dirty="0"/>
              <a:t> </a:t>
            </a:r>
            <a:r>
              <a:rPr lang="en-GB" dirty="0" err="1"/>
              <a:t>püsiva</a:t>
            </a:r>
            <a:r>
              <a:rPr lang="en-GB" dirty="0"/>
              <a:t> </a:t>
            </a:r>
            <a:r>
              <a:rPr lang="en-GB" dirty="0" err="1"/>
              <a:t>kahjustuse</a:t>
            </a:r>
            <a:r>
              <a:rPr lang="en-GB" dirty="0"/>
              <a:t> hamba </a:t>
            </a:r>
            <a:r>
              <a:rPr lang="en-GB" dirty="0" err="1"/>
              <a:t>kinnituskudede</a:t>
            </a:r>
            <a:r>
              <a:rPr lang="en-GB" dirty="0"/>
              <a:t> </a:t>
            </a:r>
            <a:r>
              <a:rPr lang="en-GB" dirty="0" err="1"/>
              <a:t>hävinemise</a:t>
            </a:r>
            <a:r>
              <a:rPr lang="en-GB" dirty="0"/>
              <a:t> </a:t>
            </a:r>
            <a:r>
              <a:rPr lang="en-GB" dirty="0" err="1"/>
              <a:t>näol</a:t>
            </a:r>
            <a:r>
              <a:rPr lang="en-GB" dirty="0"/>
              <a:t>.</a:t>
            </a:r>
            <a:endParaRPr lang="et-EE" dirty="0"/>
          </a:p>
          <a:p>
            <a:pPr marL="0" indent="0">
              <a:buFont typeface="Arial" panose="020B0604020202020204" pitchFamily="34" charset="0"/>
              <a:buNone/>
            </a:pPr>
            <a:endParaRPr lang="et-EE" dirty="0"/>
          </a:p>
          <a:p>
            <a:r>
              <a:rPr lang="en-GB" dirty="0" err="1"/>
              <a:t>Puudulik</a:t>
            </a:r>
            <a:r>
              <a:rPr lang="en-GB" dirty="0"/>
              <a:t> </a:t>
            </a:r>
            <a:r>
              <a:rPr lang="en-GB" dirty="0" err="1"/>
              <a:t>suuhügieen</a:t>
            </a:r>
            <a:r>
              <a:rPr lang="en-GB" dirty="0"/>
              <a:t> </a:t>
            </a:r>
            <a:r>
              <a:rPr lang="en-GB" dirty="0" err="1"/>
              <a:t>võib</a:t>
            </a:r>
            <a:r>
              <a:rPr lang="en-GB" dirty="0"/>
              <a:t> </a:t>
            </a:r>
            <a:r>
              <a:rPr lang="en-GB" dirty="0" err="1"/>
              <a:t>põhjustada</a:t>
            </a:r>
            <a:r>
              <a:rPr lang="en-GB" dirty="0"/>
              <a:t> </a:t>
            </a:r>
            <a:r>
              <a:rPr lang="et-EE" dirty="0"/>
              <a:t>ka </a:t>
            </a:r>
            <a:r>
              <a:rPr lang="en-GB" dirty="0" err="1"/>
              <a:t>hambaemail</a:t>
            </a:r>
            <a:r>
              <a:rPr lang="et-EE" dirty="0"/>
              <a:t>i pöördumatu kahjustuse – hape „söövitab“ hambaemaili pindmise kihi ja hammas on kahjustunud kohtades piimjasvalge. Aja jooksul võivad need laigud pigmenteeruda ja muutuda kollakas-pruuniks. See kahjustus on PÜSIV, JÄÄV!</a:t>
            </a:r>
          </a:p>
          <a:p>
            <a:endParaRPr lang="et-EE" dirty="0"/>
          </a:p>
          <a:p>
            <a:r>
              <a:rPr lang="en-GB" dirty="0" err="1"/>
              <a:t>Vältimaks</a:t>
            </a:r>
            <a:r>
              <a:rPr lang="en-GB" dirty="0"/>
              <a:t> </a:t>
            </a:r>
            <a:r>
              <a:rPr lang="en-GB" dirty="0" err="1"/>
              <a:t>ulatuslikemate</a:t>
            </a:r>
            <a:r>
              <a:rPr lang="en-GB" dirty="0"/>
              <a:t> </a:t>
            </a:r>
            <a:r>
              <a:rPr lang="en-GB" dirty="0" err="1"/>
              <a:t>hambakahjustuse</a:t>
            </a:r>
            <a:r>
              <a:rPr lang="en-GB" dirty="0"/>
              <a:t> </a:t>
            </a:r>
            <a:r>
              <a:rPr lang="en-GB" dirty="0" err="1"/>
              <a:t>tekkimist</a:t>
            </a:r>
            <a:r>
              <a:rPr lang="en-GB" dirty="0"/>
              <a:t>, </a:t>
            </a:r>
            <a:r>
              <a:rPr lang="et-EE" dirty="0"/>
              <a:t>võib arst ortodontilise ravi KATKESTADA!</a:t>
            </a:r>
          </a:p>
          <a:p>
            <a:endParaRPr lang="et-EE" dirty="0"/>
          </a:p>
          <a:p>
            <a:r>
              <a:rPr lang="et-EE" dirty="0"/>
              <a:t>Foto: Katri Herman</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65</a:t>
            </a:fld>
            <a:endParaRPr lang="en-EE"/>
          </a:p>
        </p:txBody>
      </p:sp>
    </p:spTree>
    <p:extLst>
      <p:ext uri="{BB962C8B-B14F-4D97-AF65-F5344CB8AC3E}">
        <p14:creationId xmlns:p14="http://schemas.microsoft.com/office/powerpoint/2010/main" val="743960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C49A8-9857-352C-F20C-3D14D56CA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F1FB34-0B48-2C8D-19D7-8120A78452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9F5E45-CDCF-5F9F-F0EE-D37970AE6F5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Foto: Liina Viksi</a:t>
            </a:r>
            <a:endParaRPr lang="en-GB" dirty="0"/>
          </a:p>
        </p:txBody>
      </p:sp>
      <p:sp>
        <p:nvSpPr>
          <p:cNvPr id="4" name="Slide Number Placeholder 3">
            <a:extLst>
              <a:ext uri="{FF2B5EF4-FFF2-40B4-BE49-F238E27FC236}">
                <a16:creationId xmlns:a16="http://schemas.microsoft.com/office/drawing/2014/main" id="{A3811083-F866-13C9-C25B-32DBD7548E68}"/>
              </a:ext>
            </a:extLst>
          </p:cNvPr>
          <p:cNvSpPr>
            <a:spLocks noGrp="1"/>
          </p:cNvSpPr>
          <p:nvPr>
            <p:ph type="sldNum" sz="quarter" idx="5"/>
          </p:nvPr>
        </p:nvSpPr>
        <p:spPr/>
        <p:txBody>
          <a:bodyPr/>
          <a:lstStyle/>
          <a:p>
            <a:fld id="{CB84DA4C-FE2F-1A48-9698-2072A37F98FB}" type="slidenum">
              <a:rPr lang="en-EE" smtClean="0"/>
              <a:t>7</a:t>
            </a:fld>
            <a:endParaRPr lang="en-EE"/>
          </a:p>
        </p:txBody>
      </p:sp>
    </p:spTree>
    <p:extLst>
      <p:ext uri="{BB962C8B-B14F-4D97-AF65-F5344CB8AC3E}">
        <p14:creationId xmlns:p14="http://schemas.microsoft.com/office/powerpoint/2010/main" val="19086032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Patsient ei ole breketravi ajal suuhügieeniga hoolas olnud – hammastel on kohutavad kaariesekahjustused.</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Breketitega saame hambad ilusasse sirgesse ritta, kuid kui ravi järgselt on hambad kahjustunud, ei saavutata oodatud tulemust – ilusat säravat naeratust, mille üle uhke olla!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Ülemine foto: Katri Herman</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Alumine foto:</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66</a:t>
            </a:fld>
            <a:endParaRPr lang="en-EE"/>
          </a:p>
        </p:txBody>
      </p:sp>
    </p:spTree>
    <p:extLst>
      <p:ext uri="{BB962C8B-B14F-4D97-AF65-F5344CB8AC3E}">
        <p14:creationId xmlns:p14="http://schemas.microsoft.com/office/powerpoint/2010/main" val="319954994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Kapede (või muude ortodontiliste eemaldatavate aparaatide) hooldus: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t>Söömise ja joomise ajaks (v.a puhas vesi) tuleb aparaat suust eemaldada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t-EE" dirty="0"/>
              <a:t>Aparaati kandes ära näri nätsu</a:t>
            </a:r>
          </a:p>
          <a:p>
            <a:pPr marL="171450" indent="-171450">
              <a:buFont typeface="Arial" panose="020B0604020202020204" pitchFamily="34" charset="0"/>
              <a:buChar char="•"/>
            </a:pPr>
            <a:r>
              <a:rPr lang="et-EE" dirty="0"/>
              <a:t>Aparaati pesta 2x päevas sooja (mitte kuuma!) veega – hari + nõudepesuvahend</a:t>
            </a:r>
          </a:p>
          <a:p>
            <a:pPr marL="171450" indent="-171450">
              <a:buFont typeface="Arial" panose="020B0604020202020204" pitchFamily="34" charset="0"/>
              <a:buChar char="•"/>
            </a:pPr>
            <a:r>
              <a:rPr lang="et-EE" dirty="0"/>
              <a:t>Hambapasta võib ladestuda kape pinnale</a:t>
            </a:r>
          </a:p>
          <a:p>
            <a:pPr marL="171450" indent="-171450">
              <a:buFont typeface="Arial" panose="020B0604020202020204" pitchFamily="34" charset="0"/>
              <a:buChar char="•"/>
            </a:pPr>
            <a:r>
              <a:rPr lang="et-EE" dirty="0"/>
              <a:t>Aparaati hoiustada suletavas karbis, et kaitsta seda defomeerumise eest (hoida laste ja lemmikloomade eest kättesaamatus kohas – koerad armastavad neid)</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67</a:t>
            </a:fld>
            <a:endParaRPr lang="en-EE"/>
          </a:p>
        </p:txBody>
      </p:sp>
    </p:spTree>
    <p:extLst>
      <p:ext uri="{BB962C8B-B14F-4D97-AF65-F5344CB8AC3E}">
        <p14:creationId xmlns:p14="http://schemas.microsoft.com/office/powerpoint/2010/main" val="159361223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Inimesel on kokku 28 hammast, neile lisaks tavaliselt 4 tarkusehammast = kokku 32 hammast!</a:t>
            </a:r>
          </a:p>
          <a:p>
            <a:r>
              <a:rPr lang="et-EE" dirty="0"/>
              <a:t>*Mõnikord kõiki tarkusehambaid välja arenenud ei ole – neid võib olla ka 1 või 2 või 3 tükki</a:t>
            </a:r>
          </a:p>
          <a:p>
            <a:endParaRPr lang="et-EE" dirty="0"/>
          </a:p>
          <a:p>
            <a:r>
              <a:rPr lang="et-EE" dirty="0"/>
              <a:t>Nimi tuleneb sellest, et need kasvavad enamasti suhu täiskasvanueas, kui inimene on juba vanem ja targem </a:t>
            </a:r>
            <a:r>
              <a:rPr lang="et-EE" dirty="0">
                <a:sym typeface="Wingdings" panose="05000000000000000000" pitchFamily="2" charset="2"/>
              </a:rPr>
              <a:t> Reaalsuses pole neil tarkusega mitte mingit seost.</a:t>
            </a:r>
          </a:p>
          <a:p>
            <a:endParaRPr lang="et-EE" dirty="0">
              <a:sym typeface="Wingdings" panose="05000000000000000000" pitchFamily="2" charset="2"/>
            </a:endParaRPr>
          </a:p>
          <a:p>
            <a:r>
              <a:rPr lang="et-EE" dirty="0">
                <a:sym typeface="Wingdings" panose="05000000000000000000" pitchFamily="2" charset="2"/>
              </a:rPr>
              <a:t>Suurim mure seoses tarkusehammastega: ruumipuudus! Hambad ei mahu suhu ära, nad on osaliselt kaetud limaskesta ja luukihiga. Hea hügieeni hoidmine sellises piirkonnas on keeruline – piirkonda kogunevad toiduosakesed ja bakterid ning tekib põletik, mis põhjustab ka valu. Millised sümptomid veel kaasneda võivad? Halb maitse suus (igemetaskust võib erituda mäda), valu neelamisel, vastava näopoole turse, palavik. Kui hea hügieeni hoidmine on keeruline, tekib tihti sellisesse hambasse auk (kaaries).</a:t>
            </a:r>
          </a:p>
          <a:p>
            <a:endParaRPr lang="et-EE" dirty="0">
              <a:sym typeface="Wingdings" panose="05000000000000000000" pitchFamily="2" charset="2"/>
            </a:endParaRPr>
          </a:p>
          <a:p>
            <a:r>
              <a:rPr lang="et-EE" dirty="0">
                <a:sym typeface="Wingdings" panose="05000000000000000000" pitchFamily="2" charset="2"/>
              </a:rPr>
              <a:t>Mitte alati ei põhjusta tarkusehambad probleeme! Vahel mahuvad nad hambaritta ära, kasvavad ilusti suhu ja ei põhjusta mingeid probleeme!</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69</a:t>
            </a:fld>
            <a:endParaRPr lang="en-EE"/>
          </a:p>
        </p:txBody>
      </p:sp>
    </p:spTree>
    <p:extLst>
      <p:ext uri="{BB962C8B-B14F-4D97-AF65-F5344CB8AC3E}">
        <p14:creationId xmlns:p14="http://schemas.microsoft.com/office/powerpoint/2010/main" val="41454842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Lisaks eelkirjeldatud põletikulistele protsessidele, võib ruumipuuduses olev tarkusehammas ära lõhkuda naaberhamba. On juhuseid, kus kahju on niivõrd suur, et ka naaberhammas tuleb eemaldada.</a:t>
            </a:r>
          </a:p>
          <a:p>
            <a:endParaRPr lang="et-EE" dirty="0"/>
          </a:p>
          <a:p>
            <a:r>
              <a:rPr lang="et-EE" dirty="0"/>
              <a:t>Vasakpoolsel pildil ruumipuuduses olev tarkusehammas.</a:t>
            </a:r>
          </a:p>
          <a:p>
            <a:r>
              <a:rPr lang="et-EE" dirty="0"/>
              <a:t>Parempoolsel pildil on tarkusehammas kahjustanud naaberhammast.</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70</a:t>
            </a:fld>
            <a:endParaRPr lang="en-EE"/>
          </a:p>
        </p:txBody>
      </p:sp>
    </p:spTree>
    <p:extLst>
      <p:ext uri="{BB962C8B-B14F-4D97-AF65-F5344CB8AC3E}">
        <p14:creationId xmlns:p14="http://schemas.microsoft.com/office/powerpoint/2010/main" val="377076836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Millal tarkusehambad eemaldatakse?</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*Hammas ei mahu korralikuilt suhu ja tekivad korduvad põletikud hamba piirkonnas</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*Ruumipuuduses olev hammas on ohtlik naaberhambale</a:t>
            </a:r>
          </a:p>
          <a:p>
            <a:r>
              <a:rPr lang="et-EE" dirty="0"/>
              <a:t>*Hambas on auk – see viitab asjaolule, et hamba juurde pääsemine on keeruline ja seda ei saada hambapesul ilusti puhtaks</a:t>
            </a:r>
          </a:p>
          <a:p>
            <a:endParaRPr lang="et-EE" dirty="0"/>
          </a:p>
          <a:p>
            <a:r>
              <a:rPr lang="et-EE" dirty="0"/>
              <a:t>Mida noorem on inimene, seda lihtsam on hammast eemaldada – juured on lühemad ja hammast ümbritsev luu on hõredam/nõrgem.</a:t>
            </a:r>
            <a:endParaRPr lang="en-GB" dirty="0"/>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71</a:t>
            </a:fld>
            <a:endParaRPr lang="en-EE"/>
          </a:p>
        </p:txBody>
      </p:sp>
    </p:spTree>
    <p:extLst>
      <p:ext uri="{BB962C8B-B14F-4D97-AF65-F5344CB8AC3E}">
        <p14:creationId xmlns:p14="http://schemas.microsoft.com/office/powerpoint/2010/main" val="29716640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i="0" u="none" dirty="0"/>
          </a:p>
        </p:txBody>
      </p:sp>
      <p:sp>
        <p:nvSpPr>
          <p:cNvPr id="4" name="Slide Number Placeholder 3"/>
          <p:cNvSpPr>
            <a:spLocks noGrp="1"/>
          </p:cNvSpPr>
          <p:nvPr>
            <p:ph type="sldNum" sz="quarter" idx="5"/>
          </p:nvPr>
        </p:nvSpPr>
        <p:spPr/>
        <p:txBody>
          <a:bodyPr/>
          <a:lstStyle/>
          <a:p>
            <a:fld id="{CB84DA4C-FE2F-1A48-9698-2072A37F98FB}" type="slidenum">
              <a:rPr lang="en-EE" smtClean="0"/>
              <a:t>72</a:t>
            </a:fld>
            <a:endParaRPr lang="en-EE"/>
          </a:p>
        </p:txBody>
      </p:sp>
    </p:spTree>
    <p:extLst>
      <p:ext uri="{BB962C8B-B14F-4D97-AF65-F5344CB8AC3E}">
        <p14:creationId xmlns:p14="http://schemas.microsoft.com/office/powerpoint/2010/main" val="379668465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Hamba kuju ja asetust saab hinnata röntgenpildilt.</a:t>
            </a:r>
          </a:p>
          <a:p>
            <a:endParaRPr lang="et-EE" dirty="0"/>
          </a:p>
          <a:p>
            <a:r>
              <a:rPr lang="et-EE" dirty="0"/>
              <a:t>Kui hammas on ilusti suhu kasvanud, tehakse tuimestussüst ja hammas eemaldatakse nö tavapäraselt.</a:t>
            </a:r>
          </a:p>
          <a:p>
            <a:endParaRPr lang="et-EE" dirty="0"/>
          </a:p>
          <a:p>
            <a:r>
              <a:rPr lang="et-EE" dirty="0"/>
              <a:t>Kui hammas on osaliselt või täielikult „peidus“ (limaskesta all luu sees), tehakse tuimastus, ige lõigatakse pealt lahti ja hamba ümbert eemaldatakse luud (puuriga). Nii tekib ruum hamba eemaldamiseks. Pärast asetatakse õmblused ja vajadusel määratakse antibiootikumid. Arst annab juhised, kuidas käituda ja haava eest hoolitseda.</a:t>
            </a:r>
          </a:p>
          <a:p>
            <a:endParaRPr lang="et-EE" dirty="0"/>
          </a:p>
          <a:p>
            <a:r>
              <a:rPr lang="et-EE" dirty="0"/>
              <a:t>Keerulisemaid hambaid eemaldab suu-, näo- ja lõualuudekirurg.</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73</a:t>
            </a:fld>
            <a:endParaRPr lang="en-EE"/>
          </a:p>
        </p:txBody>
      </p:sp>
    </p:spTree>
    <p:extLst>
      <p:ext uri="{BB962C8B-B14F-4D97-AF65-F5344CB8AC3E}">
        <p14:creationId xmlns:p14="http://schemas.microsoft.com/office/powerpoint/2010/main" val="264629762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Koduste vahenditega on võimalik eemaldada või heledamaks muuta HAMBA PEAL olevat pigmenti. Selline pigment võib olla tekkinud näiteks rohkest kohvi/tee joomisest või tugeva pigmendiga toitude tarvitamisest.</a:t>
            </a:r>
          </a:p>
          <a:p>
            <a:endParaRPr lang="et-EE" dirty="0"/>
          </a:p>
          <a:p>
            <a:r>
              <a:rPr lang="et-EE" dirty="0"/>
              <a:t>Valgendavad hambapastad võivad sisaldada peroksiide või „karedaid osakesi“. Peroksiidid lahustavad pigmenti, „karedad osakesed“ hõõruvad pigmenti mehhaaniliseld maha (selleks võib olla näiteks sooda või süsi). Kui selliseid tooteid liiga sageli ja pika perioodi jooksul kasutada, võib see hamba pindmist kihti (emaili) jäädavalt kahjustada – hambaemail kulub ära, selle alt hakkab paistma kollakam hamba kiht (hambaluu ehk dentiin) ja hambad võivad muutuda tundlikuks.</a:t>
            </a:r>
          </a:p>
          <a:p>
            <a:endParaRPr lang="et-EE" dirty="0"/>
          </a:p>
          <a:p>
            <a:r>
              <a:rPr lang="et-EE" dirty="0"/>
              <a:t>Valgendav hambapasta võiks sisaldada fluoriidi (1450 ppm), et hambaemaili tugevdada!</a:t>
            </a:r>
          </a:p>
        </p:txBody>
      </p:sp>
      <p:sp>
        <p:nvSpPr>
          <p:cNvPr id="4" name="Slide Number Placeholder 3"/>
          <p:cNvSpPr>
            <a:spLocks noGrp="1"/>
          </p:cNvSpPr>
          <p:nvPr>
            <p:ph type="sldNum" sz="quarter" idx="5"/>
          </p:nvPr>
        </p:nvSpPr>
        <p:spPr/>
        <p:txBody>
          <a:bodyPr/>
          <a:lstStyle/>
          <a:p>
            <a:fld id="{CB84DA4C-FE2F-1A48-9698-2072A37F98FB}" type="slidenum">
              <a:rPr lang="en-EE" smtClean="0"/>
              <a:t>75</a:t>
            </a:fld>
            <a:endParaRPr lang="en-EE"/>
          </a:p>
        </p:txBody>
      </p:sp>
    </p:spTree>
    <p:extLst>
      <p:ext uri="{BB962C8B-B14F-4D97-AF65-F5344CB8AC3E}">
        <p14:creationId xmlns:p14="http://schemas.microsoft.com/office/powerpoint/2010/main" val="424347906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Kui sul on soov oma hambaid valgendada, pea nõu oma hambaarstiga, kas valgendamine sulle sobib!? Kui sul on esihammastes täidised, siis need valgendamisele ei allu ning jäävad „valet värvi“.</a:t>
            </a:r>
          </a:p>
          <a:p>
            <a:endParaRPr lang="et-EE" dirty="0"/>
          </a:p>
          <a:p>
            <a:r>
              <a:rPr lang="et-EE" b="0" i="0" dirty="0">
                <a:effectLst/>
                <a:highlight>
                  <a:srgbClr val="FFFFFF"/>
                </a:highlight>
                <a:latin typeface="Raleway" panose="020F0502020204030204" pitchFamily="2" charset="0"/>
              </a:rPr>
              <a:t>H</a:t>
            </a:r>
            <a:r>
              <a:rPr lang="en-GB" b="0" i="0" dirty="0">
                <a:effectLst/>
                <a:highlight>
                  <a:srgbClr val="FFFFFF"/>
                </a:highlight>
                <a:latin typeface="Raleway" panose="020F0502020204030204" pitchFamily="2" charset="0"/>
              </a:rPr>
              <a:t>amba </a:t>
            </a:r>
            <a:r>
              <a:rPr lang="en-GB" b="0" i="0" dirty="0" err="1">
                <a:effectLst/>
                <a:highlight>
                  <a:srgbClr val="FFFFFF"/>
                </a:highlight>
                <a:latin typeface="Raleway" panose="020F0502020204030204" pitchFamily="2" charset="0"/>
              </a:rPr>
              <a:t>loomulikuks</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värviks</a:t>
            </a:r>
            <a:r>
              <a:rPr lang="et-EE" b="0" i="0" dirty="0">
                <a:effectLst/>
                <a:highlight>
                  <a:srgbClr val="FFFFFF"/>
                </a:highlight>
                <a:latin typeface="Raleway" panose="020F0502020204030204" pitchFamily="2" charset="0"/>
              </a:rPr>
              <a:t> peetakse</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seda</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valget</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tooni</a:t>
            </a:r>
            <a:r>
              <a:rPr lang="en-GB" b="0" i="0" dirty="0">
                <a:effectLst/>
                <a:highlight>
                  <a:srgbClr val="FFFFFF"/>
                </a:highlight>
                <a:latin typeface="Raleway" panose="020F0502020204030204" pitchFamily="2" charset="0"/>
              </a:rPr>
              <a:t>, mis </a:t>
            </a:r>
            <a:r>
              <a:rPr lang="en-GB" b="0" i="0" dirty="0" err="1">
                <a:effectLst/>
                <a:highlight>
                  <a:srgbClr val="FFFFFF"/>
                </a:highlight>
                <a:latin typeface="Raleway" panose="020F0502020204030204" pitchFamily="2" charset="0"/>
              </a:rPr>
              <a:t>toonis</a:t>
            </a:r>
            <a:r>
              <a:rPr lang="en-GB" b="0" i="0" dirty="0">
                <a:effectLst/>
                <a:highlight>
                  <a:srgbClr val="FFFFFF"/>
                </a:highlight>
                <a:latin typeface="Raleway" panose="020F0502020204030204" pitchFamily="2" charset="0"/>
              </a:rPr>
              <a:t> on </a:t>
            </a:r>
            <a:r>
              <a:rPr lang="en-GB" b="0" i="0" dirty="0" err="1">
                <a:effectLst/>
                <a:highlight>
                  <a:srgbClr val="FFFFFF"/>
                </a:highlight>
                <a:latin typeface="Raleway" panose="020F0502020204030204" pitchFamily="2" charset="0"/>
              </a:rPr>
              <a:t>su</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silmamuna</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Kõik</a:t>
            </a:r>
            <a:r>
              <a:rPr lang="en-GB" b="0" i="0" dirty="0">
                <a:effectLst/>
                <a:highlight>
                  <a:srgbClr val="FFFFFF"/>
                </a:highlight>
                <a:latin typeface="Raleway" panose="020F0502020204030204" pitchFamily="2" charset="0"/>
              </a:rPr>
              <a:t>, mis </a:t>
            </a:r>
            <a:r>
              <a:rPr lang="en-GB" b="0" i="0" dirty="0" err="1">
                <a:effectLst/>
                <a:highlight>
                  <a:srgbClr val="FFFFFF"/>
                </a:highlight>
                <a:latin typeface="Raleway" panose="020F0502020204030204" pitchFamily="2" charset="0"/>
              </a:rPr>
              <a:t>jääb</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silmamuna-valgest</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heledam</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näeb</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välja</a:t>
            </a:r>
            <a:r>
              <a:rPr lang="en-GB" b="0" i="0" dirty="0">
                <a:effectLst/>
                <a:highlight>
                  <a:srgbClr val="FFFFFF"/>
                </a:highlight>
                <a:latin typeface="Raleway" panose="020F0502020204030204" pitchFamily="2" charset="0"/>
              </a:rPr>
              <a:t> </a:t>
            </a:r>
            <a:r>
              <a:rPr lang="en-GB" b="0" i="0" dirty="0" err="1">
                <a:effectLst/>
                <a:highlight>
                  <a:srgbClr val="FFFFFF"/>
                </a:highlight>
                <a:latin typeface="Raleway" panose="020F0502020204030204" pitchFamily="2" charset="0"/>
              </a:rPr>
              <a:t>kunstlik</a:t>
            </a:r>
            <a:r>
              <a:rPr lang="en-GB" b="0" i="0" dirty="0">
                <a:effectLst/>
                <a:highlight>
                  <a:srgbClr val="FFFFFF"/>
                </a:highlight>
                <a:latin typeface="Raleway" panose="020F0502020204030204" pitchFamily="2" charset="0"/>
              </a:rPr>
              <a:t>. </a:t>
            </a:r>
            <a:endParaRPr lang="et-EE" b="0" i="0" dirty="0">
              <a:effectLst/>
              <a:highlight>
                <a:srgbClr val="FFFFFF"/>
              </a:highlight>
              <a:latin typeface="Raleway" panose="020F0502020204030204" pitchFamily="2" charset="0"/>
            </a:endParaRPr>
          </a:p>
          <a:p>
            <a:endParaRPr lang="et-EE" b="0" i="0" dirty="0">
              <a:effectLst/>
              <a:highlight>
                <a:srgbClr val="FFFFFF"/>
              </a:highlight>
              <a:latin typeface="Raleway" panose="020F0502020204030204" pitchFamily="2" charset="0"/>
            </a:endParaRPr>
          </a:p>
          <a:p>
            <a:r>
              <a:rPr lang="et-EE" b="0" i="0" dirty="0">
                <a:effectLst/>
                <a:highlight>
                  <a:srgbClr val="FFFFFF"/>
                </a:highlight>
                <a:latin typeface="Raleway" panose="020F0502020204030204" pitchFamily="2" charset="0"/>
              </a:rPr>
              <a:t>Hambaarst saab kliiniks kohapeal valgendusprotseduuri läbi viia (kiireim viis) või teha sinu suu järgi kaped, mida saad kodus valgendamiseks kasutada (kapede sisse pannakse valgendusgeeli ja kaped pannakse suhu – geel on vastu hambaid ja toimub hammaste valgendamine – tulemuse saavutamine võtab kauem aega).</a:t>
            </a:r>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76</a:t>
            </a:fld>
            <a:endParaRPr lang="en-EE"/>
          </a:p>
        </p:txBody>
      </p:sp>
    </p:spTree>
    <p:extLst>
      <p:ext uri="{BB962C8B-B14F-4D97-AF65-F5344CB8AC3E}">
        <p14:creationId xmlns:p14="http://schemas.microsoft.com/office/powerpoint/2010/main" val="234894996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b="0" i="0" dirty="0">
                <a:effectLst/>
                <a:highlight>
                  <a:srgbClr val="FFFFFF"/>
                </a:highlight>
                <a:latin typeface="Raleway" pitchFamily="2" charset="0"/>
              </a:rPr>
              <a:t>I</a:t>
            </a:r>
            <a:r>
              <a:rPr lang="en-GB" b="0" i="0" dirty="0" err="1">
                <a:effectLst/>
                <a:highlight>
                  <a:srgbClr val="FFFFFF"/>
                </a:highlight>
                <a:latin typeface="Raleway" pitchFamily="2" charset="0"/>
              </a:rPr>
              <a:t>nternetis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levib</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meetod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milles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kasutatakse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valgendamiseks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kodus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leiduvaid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happelisi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toiduaineid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sidurnid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apelsinid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õunasiidri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äädikas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toiduaineid</a:t>
            </a:r>
            <a:r>
              <a:rPr lang="en-GB" b="0" i="0" dirty="0">
                <a:effectLst/>
                <a:highlight>
                  <a:srgbClr val="FFFFFF"/>
                </a:highlight>
                <a:latin typeface="Raleway" pitchFamily="2" charset="0"/>
              </a:rPr>
              <a:t>, mis </a:t>
            </a:r>
            <a:r>
              <a:rPr lang="en-GB" b="0" i="0" dirty="0" err="1">
                <a:effectLst/>
                <a:highlight>
                  <a:srgbClr val="FFFFFF"/>
                </a:highlight>
                <a:latin typeface="Raleway" pitchFamily="2" charset="0"/>
              </a:rPr>
              <a:t>sisaldavad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ensüüme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ananass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a:t>
            </a:r>
            <a:r>
              <a:rPr lang="en-GB" b="0" i="0" dirty="0">
                <a:effectLst/>
                <a:highlight>
                  <a:srgbClr val="FFFFFF"/>
                </a:highlight>
                <a:latin typeface="Raleway" pitchFamily="2" charset="0"/>
              </a:rPr>
              <a:t> mango). </a:t>
            </a:r>
            <a:r>
              <a:rPr lang="en-GB" b="0" i="0" dirty="0" err="1">
                <a:effectLst/>
                <a:highlight>
                  <a:srgbClr val="FFFFFF"/>
                </a:highlight>
                <a:latin typeface="Raleway" pitchFamily="2" charset="0"/>
              </a:rPr>
              <a:t>Neid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kasutatakse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koos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mingi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abrasiivse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lihviva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poleeriva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ainega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söögisooda</a:t>
            </a:r>
            <a:r>
              <a:rPr lang="en-GB" b="0" i="0" dirty="0">
                <a:effectLst/>
                <a:highlight>
                  <a:srgbClr val="FFFFFF"/>
                </a:highlight>
                <a:latin typeface="Raleway" pitchFamily="2" charset="0"/>
              </a:rPr>
              <a:t>). </a:t>
            </a:r>
            <a:br>
              <a:rPr lang="en-GB" dirty="0"/>
            </a:br>
            <a:r>
              <a:rPr lang="en-GB" b="0" i="0" dirty="0">
                <a:effectLst/>
                <a:highlight>
                  <a:srgbClr val="FFFFFF"/>
                </a:highlight>
                <a:latin typeface="Raleway" pitchFamily="2" charset="0"/>
              </a:rPr>
              <a:t>Kui </a:t>
            </a:r>
            <a:r>
              <a:rPr lang="en-GB" b="0" i="0" dirty="0" err="1">
                <a:effectLst/>
                <a:highlight>
                  <a:srgbClr val="FFFFFF"/>
                </a:highlight>
                <a:latin typeface="Raleway" pitchFamily="2" charset="0"/>
              </a:rPr>
              <a:t>happelisi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puuvilju</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süüa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siis</a:t>
            </a:r>
            <a:r>
              <a:rPr lang="en-GB" b="0" i="0" dirty="0">
                <a:effectLst/>
                <a:highlight>
                  <a:srgbClr val="FFFFFF"/>
                </a:highlight>
                <a:latin typeface="Raleway" pitchFamily="2" charset="0"/>
              </a:rPr>
              <a:t> see </a:t>
            </a:r>
            <a:r>
              <a:rPr lang="en-GB" b="0" i="0" dirty="0" err="1">
                <a:effectLst/>
                <a:highlight>
                  <a:srgbClr val="FFFFFF"/>
                </a:highlight>
                <a:latin typeface="Raleway" pitchFamily="2" charset="0"/>
              </a:rPr>
              <a:t>mõistlikus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koguses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tarbimisel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ei</a:t>
            </a:r>
            <a:r>
              <a:rPr lang="en-GB" b="0" i="0" dirty="0">
                <a:effectLst/>
                <a:highlight>
                  <a:srgbClr val="FFFFFF"/>
                </a:highlight>
                <a:latin typeface="Raleway" pitchFamily="2" charset="0"/>
              </a:rPr>
              <a:t> tee </a:t>
            </a:r>
            <a:r>
              <a:rPr lang="en-GB" b="0" i="0" dirty="0" err="1">
                <a:effectLst/>
                <a:highlight>
                  <a:srgbClr val="FFFFFF"/>
                </a:highlight>
                <a:latin typeface="Raleway" pitchFamily="2" charset="0"/>
              </a:rPr>
              <a:t>hammastele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midagi</a:t>
            </a:r>
            <a:r>
              <a:rPr lang="en-GB" b="0" i="0" dirty="0">
                <a:effectLst/>
                <a:highlight>
                  <a:srgbClr val="FFFFFF"/>
                </a:highlight>
                <a:latin typeface="Raleway" pitchFamily="2" charset="0"/>
              </a:rPr>
              <a:t>. Kui me aga </a:t>
            </a:r>
            <a:r>
              <a:rPr lang="en-GB" b="0" i="0" dirty="0" err="1">
                <a:effectLst/>
                <a:highlight>
                  <a:srgbClr val="FFFFFF"/>
                </a:highlight>
                <a:latin typeface="Raleway" pitchFamily="2" charset="0"/>
              </a:rPr>
              <a:t>hakkame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keskkonda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muutma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happeliseks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siis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hambaemail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muutub</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hapraks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ning</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hakkab</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kuluma</a:t>
            </a:r>
            <a:r>
              <a:rPr lang="en-GB" b="0" i="0" dirty="0">
                <a:effectLst/>
                <a:highlight>
                  <a:srgbClr val="FFFFFF"/>
                </a:highlight>
                <a:latin typeface="Raleway" pitchFamily="2" charset="0"/>
              </a:rPr>
              <a:t>. Kui </a:t>
            </a:r>
            <a:r>
              <a:rPr lang="en-GB" b="0" i="0" dirty="0" err="1">
                <a:effectLst/>
                <a:highlight>
                  <a:srgbClr val="FFFFFF"/>
                </a:highlight>
                <a:latin typeface="Raleway" pitchFamily="2" charset="0"/>
              </a:rPr>
              <a:t>nõrgestatud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emaili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veel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mingi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abrasiivse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ainega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hõõruda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siis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ei</a:t>
            </a:r>
            <a:r>
              <a:rPr lang="en-GB" b="0" i="0" dirty="0">
                <a:effectLst/>
                <a:highlight>
                  <a:srgbClr val="FFFFFF"/>
                </a:highlight>
                <a:latin typeface="Raleway" pitchFamily="2" charset="0"/>
              </a:rPr>
              <a:t> ole </a:t>
            </a:r>
            <a:r>
              <a:rPr lang="en-GB" b="0" i="0" dirty="0" err="1">
                <a:effectLst/>
                <a:highlight>
                  <a:srgbClr val="FFFFFF"/>
                </a:highlight>
                <a:latin typeface="Raleway" pitchFamily="2" charset="0"/>
              </a:rPr>
              <a:t>keeruline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hambaemaili</a:t>
            </a:r>
            <a:r>
              <a:rPr lang="en-GB" b="0" i="0" dirty="0">
                <a:effectLst/>
                <a:highlight>
                  <a:srgbClr val="FFFFFF"/>
                </a:highlight>
                <a:latin typeface="Raleway" pitchFamily="2" charset="0"/>
              </a:rPr>
              <a:t> hamba </a:t>
            </a:r>
            <a:r>
              <a:rPr lang="en-GB" b="0" i="0" dirty="0" err="1">
                <a:effectLst/>
                <a:highlight>
                  <a:srgbClr val="FFFFFF"/>
                </a:highlight>
                <a:latin typeface="Raleway" pitchFamily="2" charset="0"/>
              </a:rPr>
              <a:t>pinnalt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maha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pesta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ning</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sellega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tundlikuks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saada</a:t>
            </a:r>
            <a:r>
              <a:rPr lang="en-GB" b="0" i="0" dirty="0">
                <a:effectLst/>
                <a:highlight>
                  <a:srgbClr val="FFFFFF"/>
                </a:highlight>
                <a:latin typeface="Raleway" pitchFamily="2" charset="0"/>
              </a:rPr>
              <a:t>. </a:t>
            </a:r>
            <a:br>
              <a:rPr lang="en-GB" dirty="0"/>
            </a:br>
            <a:r>
              <a:rPr lang="en-GB" b="0" i="0" dirty="0" err="1">
                <a:effectLst/>
                <a:highlight>
                  <a:srgbClr val="FFFFFF"/>
                </a:highlight>
                <a:latin typeface="Raleway" pitchFamily="2" charset="0"/>
              </a:rPr>
              <a:t>Abrasiivsed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ained</a:t>
            </a:r>
            <a:r>
              <a:rPr lang="en-GB" b="0" i="0" dirty="0">
                <a:effectLst/>
                <a:highlight>
                  <a:srgbClr val="FFFFFF"/>
                </a:highlight>
                <a:latin typeface="Raleway" pitchFamily="2" charset="0"/>
              </a:rPr>
              <a:t> on </a:t>
            </a:r>
            <a:r>
              <a:rPr lang="en-GB" b="0" i="0" dirty="0" err="1">
                <a:effectLst/>
                <a:highlight>
                  <a:srgbClr val="FFFFFF"/>
                </a:highlight>
                <a:latin typeface="Raleway" pitchFamily="2" charset="0"/>
              </a:rPr>
              <a:t>kõvad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pesemisel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hõõruvad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pindu</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ning</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võivad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valesti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kasutamisel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kahjustada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hambaemaili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Levinumad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sellised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internetis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soovitatud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ained</a:t>
            </a:r>
            <a:r>
              <a:rPr lang="en-GB" b="0" i="0" dirty="0">
                <a:effectLst/>
                <a:highlight>
                  <a:srgbClr val="FFFFFF"/>
                </a:highlight>
                <a:latin typeface="Raleway" pitchFamily="2" charset="0"/>
              </a:rPr>
              <a:t> on </a:t>
            </a:r>
            <a:r>
              <a:rPr lang="en-GB" b="0" i="0" dirty="0" err="1">
                <a:effectLst/>
                <a:highlight>
                  <a:srgbClr val="FFFFFF"/>
                </a:highlight>
                <a:latin typeface="Raleway" pitchFamily="2" charset="0"/>
              </a:rPr>
              <a:t>näiteks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süsi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ja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söögisooda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Uuringud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näidanud</a:t>
            </a:r>
            <a:r>
              <a:rPr lang="en-GB" b="0" i="0" dirty="0">
                <a:effectLst/>
                <a:highlight>
                  <a:srgbClr val="FFFFFF"/>
                </a:highlight>
                <a:latin typeface="Raleway" pitchFamily="2" charset="0"/>
              </a:rPr>
              <a:t>, et </a:t>
            </a:r>
            <a:r>
              <a:rPr lang="en-GB" b="0" i="0" dirty="0" err="1">
                <a:effectLst/>
                <a:highlight>
                  <a:srgbClr val="FFFFFF"/>
                </a:highlight>
                <a:latin typeface="Raleway" pitchFamily="2" charset="0"/>
              </a:rPr>
              <a:t>söega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hambapastad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oleksid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puhastamiseks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ohutud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isegi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efektiivsed</a:t>
            </a:r>
            <a:r>
              <a:rPr lang="en-GB" b="0" i="0" dirty="0">
                <a:effectLst/>
                <a:highlight>
                  <a:srgbClr val="FFFFFF"/>
                </a:highlight>
                <a:latin typeface="Raleway" pitchFamily="2" charset="0"/>
              </a:rPr>
              <a:t>. </a:t>
            </a:r>
            <a:br>
              <a:rPr lang="en-GB" dirty="0"/>
            </a:br>
            <a:r>
              <a:rPr lang="en-GB" b="0" i="0" dirty="0" err="1">
                <a:effectLst/>
                <a:highlight>
                  <a:srgbClr val="FFFFFF"/>
                </a:highlight>
                <a:latin typeface="Raleway" pitchFamily="2" charset="0"/>
              </a:rPr>
              <a:t>Abrasiivsete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ainetega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meelevaldselt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puhastamine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võib</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viia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hoopis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kollasemaks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muutumiseni</a:t>
            </a:r>
            <a:r>
              <a:rPr lang="en-GB" b="0" i="0" dirty="0">
                <a:effectLst/>
                <a:highlight>
                  <a:srgbClr val="FFFFFF"/>
                </a:highlight>
                <a:latin typeface="Raleway" pitchFamily="2" charset="0"/>
              </a:rPr>
              <a:t>. Kui </a:t>
            </a:r>
            <a:r>
              <a:rPr lang="en-GB" b="0" i="0" dirty="0" err="1">
                <a:effectLst/>
                <a:highlight>
                  <a:srgbClr val="FFFFFF"/>
                </a:highlight>
                <a:latin typeface="Raleway" pitchFamily="2" charset="0"/>
              </a:rPr>
              <a:t>hambaemail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pinnalt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liiga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abrasiivsete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ainetega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puhastades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maha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pesta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siis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paljastub</a:t>
            </a:r>
            <a:r>
              <a:rPr lang="en-GB" b="0" i="0" dirty="0">
                <a:effectLst/>
                <a:highlight>
                  <a:srgbClr val="FFFFFF"/>
                </a:highlight>
                <a:latin typeface="Raleway" pitchFamily="2" charset="0"/>
              </a:rPr>
              <a:t> hamba </a:t>
            </a:r>
            <a:r>
              <a:rPr lang="en-GB" b="0" i="0" dirty="0" err="1">
                <a:effectLst/>
                <a:highlight>
                  <a:srgbClr val="FFFFFF"/>
                </a:highlight>
                <a:latin typeface="Raleway" pitchFamily="2" charset="0"/>
              </a:rPr>
              <a:t>järgmine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kiht</a:t>
            </a:r>
            <a:r>
              <a:rPr lang="en-GB" b="0" i="0" dirty="0">
                <a:effectLst/>
                <a:highlight>
                  <a:srgbClr val="FFFFFF"/>
                </a:highlight>
                <a:latin typeface="Raleway" pitchFamily="2" charset="0"/>
              </a:rPr>
              <a:t> </a:t>
            </a:r>
            <a:r>
              <a:rPr lang="et-EE" b="0" i="0" dirty="0">
                <a:effectLst/>
                <a:highlight>
                  <a:srgbClr val="FFFFFF"/>
                </a:highlight>
                <a:latin typeface="Raleway" pitchFamily="2" charset="0"/>
              </a:rPr>
              <a:t>hambaluu ehk </a:t>
            </a:r>
            <a:r>
              <a:rPr lang="en-GB" b="0" i="0" dirty="0" err="1">
                <a:effectLst/>
                <a:highlight>
                  <a:srgbClr val="FFFFFF"/>
                </a:highlight>
                <a:latin typeface="Raleway" pitchFamily="2" charset="0"/>
              </a:rPr>
              <a:t>dentiin</a:t>
            </a:r>
            <a:r>
              <a:rPr lang="en-GB" b="0" i="0" dirty="0">
                <a:effectLst/>
                <a:highlight>
                  <a:srgbClr val="FFFFFF"/>
                </a:highlight>
                <a:latin typeface="Raleway" pitchFamily="2" charset="0"/>
              </a:rPr>
              <a:t>, mis </a:t>
            </a:r>
            <a:r>
              <a:rPr lang="en-GB" b="0" i="0" dirty="0" err="1">
                <a:effectLst/>
                <a:highlight>
                  <a:srgbClr val="FFFFFF"/>
                </a:highlight>
                <a:latin typeface="Raleway" pitchFamily="2" charset="0"/>
              </a:rPr>
              <a:t>ongi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kollaka</a:t>
            </a:r>
            <a:r>
              <a:rPr lang="et-EE" b="0" i="0" dirty="0">
                <a:effectLst/>
                <a:highlight>
                  <a:srgbClr val="FFFFFF"/>
                </a:highlight>
                <a:latin typeface="Raleway" pitchFamily="2" charset="0"/>
              </a:rPr>
              <a:t>t värvi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millel</a:t>
            </a:r>
            <a:r>
              <a:rPr lang="en-GB" b="0" i="0" dirty="0">
                <a:effectLst/>
                <a:highlight>
                  <a:srgbClr val="FFFFFF"/>
                </a:highlight>
                <a:latin typeface="Raleway" pitchFamily="2" charset="0"/>
              </a:rPr>
              <a:t> on </a:t>
            </a:r>
            <a:r>
              <a:rPr lang="en-GB" b="0" i="0" dirty="0" err="1">
                <a:effectLst/>
                <a:highlight>
                  <a:srgbClr val="FFFFFF"/>
                </a:highlight>
                <a:latin typeface="Raleway" pitchFamily="2" charset="0"/>
              </a:rPr>
              <a:t>dentiin</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paljastunud</a:t>
            </a:r>
            <a:r>
              <a:rPr lang="en-GB" b="0" i="0" dirty="0">
                <a:effectLst/>
                <a:highlight>
                  <a:srgbClr val="FFFFFF"/>
                </a:highlight>
                <a:latin typeface="Raleway" pitchFamily="2" charset="0"/>
              </a:rPr>
              <a:t>, on </a:t>
            </a:r>
            <a:r>
              <a:rPr lang="en-GB" b="0" i="0" dirty="0" err="1">
                <a:effectLst/>
                <a:highlight>
                  <a:srgbClr val="FFFFFF"/>
                </a:highlight>
                <a:latin typeface="Raleway" pitchFamily="2" charset="0"/>
              </a:rPr>
              <a:t>palju</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tundlikumad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kui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terved</a:t>
            </a:r>
            <a:r>
              <a:rPr lang="et-EE" b="0" i="0" dirty="0">
                <a:effectLst/>
                <a:highlight>
                  <a:srgbClr val="FFFFFF"/>
                </a:highlight>
                <a:latin typeface="Raleway" pitchFamily="2" charset="0"/>
              </a:rPr>
              <a: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emailikahjustuseta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hambad</a:t>
            </a:r>
            <a:r>
              <a:rPr lang="et-EE" b="0" i="0" dirty="0">
                <a:effectLst/>
                <a:highlight>
                  <a:srgbClr val="FFFFFF"/>
                </a:highlight>
                <a:latin typeface="Raleway" pitchFamily="2" charset="0"/>
              </a:rPr>
              <a:t>.</a:t>
            </a:r>
            <a:br>
              <a:rPr lang="en-GB" dirty="0"/>
            </a:br>
            <a:r>
              <a:rPr lang="en-GB" b="0" i="0" dirty="0" err="1">
                <a:effectLst/>
                <a:highlight>
                  <a:srgbClr val="FFFFFF"/>
                </a:highlight>
                <a:latin typeface="Raleway" pitchFamily="2" charset="0"/>
              </a:rPr>
              <a:t>Internetis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levib</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soovitus</a:t>
            </a:r>
            <a:r>
              <a:rPr lang="en-GB" b="0" i="0" dirty="0">
                <a:effectLst/>
                <a:highlight>
                  <a:srgbClr val="FFFFFF"/>
                </a:highlight>
                <a:latin typeface="Raleway" pitchFamily="2" charset="0"/>
              </a:rPr>
              <a:t>, et </a:t>
            </a:r>
            <a:r>
              <a:rPr lang="en-GB" b="0" i="0" dirty="0" err="1">
                <a:effectLst/>
                <a:highlight>
                  <a:srgbClr val="FFFFFF"/>
                </a:highlight>
                <a:latin typeface="Raleway" pitchFamily="2" charset="0"/>
              </a:rPr>
              <a:t>hammaste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valgendamiseks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kasutada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vürtse</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õlisid</a:t>
            </a:r>
            <a:r>
              <a:rPr lang="en-GB" b="0" i="0" dirty="0">
                <a:effectLst/>
                <a:highlight>
                  <a:srgbClr val="FFFFFF"/>
                </a:highlight>
                <a:latin typeface="Raleway" pitchFamily="2" charset="0"/>
              </a:rPr>
              <a:t> – </a:t>
            </a:r>
            <a:r>
              <a:rPr lang="en-GB" b="0" i="0" dirty="0" err="1">
                <a:effectLst/>
                <a:highlight>
                  <a:srgbClr val="FFFFFF"/>
                </a:highlight>
                <a:latin typeface="Raleway" pitchFamily="2" charset="0"/>
              </a:rPr>
              <a:t>näiteks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kurkumit</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või</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kookosõli</a:t>
            </a:r>
            <a:r>
              <a:rPr lang="en-GB" b="0" i="0" dirty="0">
                <a:effectLst/>
                <a:highlight>
                  <a:srgbClr val="FFFFFF"/>
                </a:highlight>
                <a:latin typeface="Raleway" pitchFamily="2" charset="0"/>
              </a:rPr>
              <a:t>, et </a:t>
            </a:r>
            <a:r>
              <a:rPr lang="en-GB" b="0" i="0" dirty="0" err="1">
                <a:effectLst/>
                <a:highlight>
                  <a:srgbClr val="FFFFFF"/>
                </a:highlight>
                <a:latin typeface="Raleway" pitchFamily="2" charset="0"/>
              </a:rPr>
              <a:t>sellega</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siis</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suud</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loputada</a:t>
            </a:r>
            <a:r>
              <a:rPr lang="en-GB" b="0" i="0" dirty="0">
                <a:effectLst/>
                <a:highlight>
                  <a:srgbClr val="FFFFFF"/>
                </a:highlight>
                <a:latin typeface="Raleway" pitchFamily="2" charset="0"/>
              </a:rPr>
              <a:t> (</a:t>
            </a:r>
            <a:r>
              <a:rPr lang="en-GB" b="0" i="1" dirty="0">
                <a:effectLst/>
                <a:highlight>
                  <a:srgbClr val="FFFFFF"/>
                </a:highlight>
                <a:latin typeface="Raleway" pitchFamily="2" charset="0"/>
              </a:rPr>
              <a:t>oil pulling</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Sellistel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meetoditel</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ei</a:t>
            </a:r>
            <a:r>
              <a:rPr lang="en-GB" b="0" i="0" dirty="0">
                <a:effectLst/>
                <a:highlight>
                  <a:srgbClr val="FFFFFF"/>
                </a:highlight>
                <a:latin typeface="Raleway" pitchFamily="2" charset="0"/>
              </a:rPr>
              <a:t> ole </a:t>
            </a:r>
            <a:r>
              <a:rPr lang="en-GB" b="0" i="0" dirty="0" err="1">
                <a:effectLst/>
                <a:highlight>
                  <a:srgbClr val="FFFFFF"/>
                </a:highlight>
                <a:latin typeface="Raleway" pitchFamily="2" charset="0"/>
              </a:rPr>
              <a:t>teaduslikku</a:t>
            </a:r>
            <a:r>
              <a:rPr lang="en-GB" b="0" i="0" dirty="0">
                <a:effectLst/>
                <a:highlight>
                  <a:srgbClr val="FFFFFF"/>
                </a:highlight>
                <a:latin typeface="Raleway" pitchFamily="2" charset="0"/>
              </a:rPr>
              <a:t> </a:t>
            </a:r>
            <a:r>
              <a:rPr lang="en-GB" b="0" i="0" dirty="0" err="1">
                <a:effectLst/>
                <a:highlight>
                  <a:srgbClr val="FFFFFF"/>
                </a:highlight>
                <a:latin typeface="Raleway" pitchFamily="2" charset="0"/>
              </a:rPr>
              <a:t>tõestust</a:t>
            </a:r>
            <a:r>
              <a:rPr lang="en-GB" b="0" i="0" dirty="0">
                <a:effectLst/>
                <a:highlight>
                  <a:srgbClr val="FFFFFF"/>
                </a:highlight>
                <a:latin typeface="Raleway" pitchFamily="2" charset="0"/>
              </a:rPr>
              <a:t>.</a:t>
            </a:r>
            <a:endParaRPr lang="et-EE" b="0" i="0" dirty="0">
              <a:effectLst/>
              <a:highlight>
                <a:srgbClr val="FFFFFF"/>
              </a:highlight>
              <a:latin typeface="Raleway" pitchFamily="2" charset="0"/>
            </a:endParaRPr>
          </a:p>
          <a:p>
            <a:endParaRPr lang="et-EE" b="0" i="0" dirty="0">
              <a:effectLst/>
              <a:highlight>
                <a:srgbClr val="FFFFFF"/>
              </a:highlight>
              <a:latin typeface="Raleway" pitchFamily="2" charset="0"/>
            </a:endParaRPr>
          </a:p>
          <a:p>
            <a:r>
              <a:rPr lang="et-EE" b="0" i="0" dirty="0">
                <a:effectLst/>
                <a:highlight>
                  <a:srgbClr val="FFFFFF"/>
                </a:highlight>
                <a:latin typeface="Raleway" pitchFamily="2" charset="0"/>
              </a:rPr>
              <a:t>ALLIKAS: https://hambatarkused.ee/blogi/koduste-vahenditega-hammaste-valgendamine-valjamoeldis-voi-hoopis-voimalik-1</a:t>
            </a:r>
            <a:endParaRPr lang="en-GB" dirty="0"/>
          </a:p>
          <a:p>
            <a:endParaRPr lang="en-GB" dirty="0"/>
          </a:p>
        </p:txBody>
      </p:sp>
      <p:sp>
        <p:nvSpPr>
          <p:cNvPr id="4" name="Slide Number Placeholder 3"/>
          <p:cNvSpPr>
            <a:spLocks noGrp="1"/>
          </p:cNvSpPr>
          <p:nvPr>
            <p:ph type="sldNum" sz="quarter" idx="5"/>
          </p:nvPr>
        </p:nvSpPr>
        <p:spPr/>
        <p:txBody>
          <a:bodyPr/>
          <a:lstStyle/>
          <a:p>
            <a:fld id="{CB84DA4C-FE2F-1A48-9698-2072A37F98FB}" type="slidenum">
              <a:rPr lang="en-EE" smtClean="0"/>
              <a:t>77</a:t>
            </a:fld>
            <a:endParaRPr lang="en-EE"/>
          </a:p>
        </p:txBody>
      </p:sp>
    </p:spTree>
    <p:extLst>
      <p:ext uri="{BB962C8B-B14F-4D97-AF65-F5344CB8AC3E}">
        <p14:creationId xmlns:p14="http://schemas.microsoft.com/office/powerpoint/2010/main" val="829910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122D7-948D-AF78-B705-279F8629B5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B20F82-12AE-AB08-454E-49708C5D60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E9099B-72AC-5239-8FE1-E6F20D8E9642}"/>
              </a:ext>
            </a:extLst>
          </p:cNvPr>
          <p:cNvSpPr>
            <a:spLocks noGrp="1"/>
          </p:cNvSpPr>
          <p:nvPr>
            <p:ph type="body" idx="1"/>
          </p:nvPr>
        </p:nvSpPr>
        <p:spPr/>
        <p:txBody>
          <a:bodyPr/>
          <a:lstStyle/>
          <a:p>
            <a:endParaRPr lang="et-EE" dirty="0"/>
          </a:p>
        </p:txBody>
      </p:sp>
      <p:sp>
        <p:nvSpPr>
          <p:cNvPr id="4" name="Slide Number Placeholder 3">
            <a:extLst>
              <a:ext uri="{FF2B5EF4-FFF2-40B4-BE49-F238E27FC236}">
                <a16:creationId xmlns:a16="http://schemas.microsoft.com/office/drawing/2014/main" id="{1AEE6908-F93F-FAE0-0F82-1F0B64DD607A}"/>
              </a:ext>
            </a:extLst>
          </p:cNvPr>
          <p:cNvSpPr>
            <a:spLocks noGrp="1"/>
          </p:cNvSpPr>
          <p:nvPr>
            <p:ph type="sldNum" sz="quarter" idx="5"/>
          </p:nvPr>
        </p:nvSpPr>
        <p:spPr/>
        <p:txBody>
          <a:bodyPr/>
          <a:lstStyle/>
          <a:p>
            <a:fld id="{CB84DA4C-FE2F-1A48-9698-2072A37F98FB}" type="slidenum">
              <a:rPr lang="en-EE" smtClean="0"/>
              <a:t>8</a:t>
            </a:fld>
            <a:endParaRPr lang="en-EE"/>
          </a:p>
        </p:txBody>
      </p:sp>
    </p:spTree>
    <p:extLst>
      <p:ext uri="{BB962C8B-B14F-4D97-AF65-F5344CB8AC3E}">
        <p14:creationId xmlns:p14="http://schemas.microsoft.com/office/powerpoint/2010/main" val="312766377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err="1">
                <a:solidFill>
                  <a:srgbClr val="000000"/>
                </a:solidFill>
                <a:effectLst/>
                <a:latin typeface="Calibri" panose="020F0502020204030204" pitchFamily="34" charset="0"/>
              </a:rPr>
              <a:t>Kõige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turvalisem</a:t>
            </a:r>
            <a:r>
              <a:rPr lang="en-GB" sz="1800" b="0" i="0" u="none" strike="noStrike" dirty="0">
                <a:solidFill>
                  <a:srgbClr val="000000"/>
                </a:solidFill>
                <a:effectLst/>
                <a:latin typeface="Calibri" panose="020F0502020204030204" pitchFamily="34" charset="0"/>
              </a:rPr>
              <a:t> on </a:t>
            </a:r>
            <a:r>
              <a:rPr lang="en-GB" sz="1800" b="0" i="0" u="none" strike="noStrike" dirty="0" err="1">
                <a:solidFill>
                  <a:srgbClr val="000000"/>
                </a:solidFill>
                <a:effectLst/>
                <a:latin typeface="Calibri" panose="020F0502020204030204" pitchFamily="34" charset="0"/>
              </a:rPr>
              <a:t>hambaid</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valgendada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hambaarsti</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järelvalve</a:t>
            </a:r>
            <a:r>
              <a:rPr lang="en-GB" sz="1800" b="0" i="0" u="none" strike="noStrike" dirty="0">
                <a:solidFill>
                  <a:srgbClr val="000000"/>
                </a:solidFill>
                <a:effectLst/>
                <a:latin typeface="Calibri" panose="020F0502020204030204" pitchFamily="34" charset="0"/>
              </a:rPr>
              <a:t> all! </a:t>
            </a:r>
            <a:r>
              <a:rPr lang="en-GB" sz="1800" b="0" i="0" u="none" strike="noStrike" dirty="0" err="1">
                <a:solidFill>
                  <a:srgbClr val="000000"/>
                </a:solidFill>
                <a:effectLst/>
                <a:latin typeface="Calibri" panose="020F0502020204030204" pitchFamily="34" charset="0"/>
              </a:rPr>
              <a:t>Enne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valgendamist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peavad</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hambad</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olema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terved</a:t>
            </a:r>
            <a:r>
              <a:rPr lang="en-GB" sz="1800" b="0" i="0" u="none" strike="noStrike" dirty="0">
                <a:solidFill>
                  <a:srgbClr val="000000"/>
                </a:solidFill>
                <a:effectLst/>
                <a:latin typeface="Calibri" panose="020F0502020204030204" pitchFamily="34" charset="0"/>
              </a:rPr>
              <a:t>/</a:t>
            </a:r>
            <a:r>
              <a:rPr lang="en-GB" sz="1800" b="0" i="0" u="none" strike="noStrike" dirty="0" err="1">
                <a:solidFill>
                  <a:srgbClr val="000000"/>
                </a:solidFill>
                <a:effectLst/>
                <a:latin typeface="Calibri" panose="020F0502020204030204" pitchFamily="34" charset="0"/>
              </a:rPr>
              <a:t>ravitud</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ja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korralikult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hambakivist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puhastatud</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Olukorda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suus</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oskab</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hinnata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ainult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hambaarst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Lisaks</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tuleb</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arvestada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asjaoluga</a:t>
            </a:r>
            <a:r>
              <a:rPr lang="en-GB" sz="1800" b="0" i="0" u="none" strike="noStrike" dirty="0">
                <a:solidFill>
                  <a:srgbClr val="000000"/>
                </a:solidFill>
                <a:effectLst/>
                <a:latin typeface="Calibri" panose="020F0502020204030204" pitchFamily="34" charset="0"/>
              </a:rPr>
              <a:t>, et </a:t>
            </a:r>
            <a:r>
              <a:rPr lang="en-GB" sz="1800" b="0" i="0" u="none" strike="noStrike" dirty="0" err="1">
                <a:solidFill>
                  <a:srgbClr val="000000"/>
                </a:solidFill>
                <a:effectLst/>
                <a:latin typeface="Calibri" panose="020F0502020204030204" pitchFamily="34" charset="0"/>
              </a:rPr>
              <a:t>valgendamine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ei</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muuda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täidiste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ja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kroonide</a:t>
            </a:r>
            <a:r>
              <a:rPr lang="en-GB" sz="1800" b="0" i="0" u="none" strike="noStrike" dirty="0">
                <a:solidFill>
                  <a:srgbClr val="000000"/>
                </a:solidFill>
                <a:effectLst/>
                <a:latin typeface="Calibri" panose="020F0502020204030204" pitchFamily="34" charset="0"/>
              </a:rPr>
              <a:t>/</a:t>
            </a:r>
            <a:r>
              <a:rPr lang="en-GB" sz="1800" b="0" i="0" u="none" strike="noStrike" dirty="0" err="1">
                <a:solidFill>
                  <a:srgbClr val="000000"/>
                </a:solidFill>
                <a:effectLst/>
                <a:latin typeface="Calibri" panose="020F0502020204030204" pitchFamily="34" charset="0"/>
              </a:rPr>
              <a:t>laminaatide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värvi</a:t>
            </a:r>
            <a:r>
              <a:rPr lang="en-GB" sz="1800" b="0" i="0" u="none" strike="noStrike" dirty="0">
                <a:solidFill>
                  <a:srgbClr val="000000"/>
                </a:solidFill>
                <a:effectLst/>
                <a:latin typeface="Calibri" panose="020F0502020204030204" pitchFamily="34" charset="0"/>
              </a:rPr>
              <a:t>.</a:t>
            </a:r>
            <a:endParaRPr lang="en-GB" b="0" dirty="0">
              <a:effectLst/>
            </a:endParaRPr>
          </a:p>
          <a:p>
            <a:pPr rtl="0">
              <a:spcBef>
                <a:spcPts val="0"/>
              </a:spcBef>
              <a:spcAft>
                <a:spcPts val="0"/>
              </a:spcAft>
            </a:pPr>
            <a:br>
              <a:rPr lang="en-GB" b="0" dirty="0">
                <a:effectLst/>
              </a:rPr>
            </a:br>
            <a:r>
              <a:rPr lang="en-GB" sz="1800" b="0" i="0" u="none" strike="noStrike" dirty="0" err="1">
                <a:solidFill>
                  <a:srgbClr val="000000"/>
                </a:solidFill>
                <a:effectLst/>
                <a:latin typeface="Calibri" panose="020F0502020204030204" pitchFamily="34" charset="0"/>
              </a:rPr>
              <a:t>Palume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väga</a:t>
            </a:r>
            <a:r>
              <a:rPr lang="et-EE" sz="1800" b="0" i="0" u="none" strike="noStrike" dirty="0">
                <a:solidFill>
                  <a:srgbClr val="000000"/>
                </a:solidFill>
                <a:effectLst/>
                <a:latin typeface="Calibri" panose="020F0502020204030204" pitchFamily="34" charset="0"/>
              </a:rPr>
              <a:t> enne hammaste valgendamist nõu pidada oma hambaarstiga ja valgendamist teostada ainult hambaravikabinetis või usaldusväärsete koduste vahenditega!</a:t>
            </a:r>
            <a:endParaRPr lang="en-GB" b="0" dirty="0">
              <a:effectLst/>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78</a:t>
            </a:fld>
            <a:endParaRPr lang="en-EE"/>
          </a:p>
        </p:txBody>
      </p:sp>
    </p:spTree>
    <p:extLst>
      <p:ext uri="{BB962C8B-B14F-4D97-AF65-F5344CB8AC3E}">
        <p14:creationId xmlns:p14="http://schemas.microsoft.com/office/powerpoint/2010/main" val="362707611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GB" sz="1800" b="0" i="0" u="none" strike="noStrike" dirty="0" err="1">
                <a:solidFill>
                  <a:srgbClr val="000000"/>
                </a:solidFill>
                <a:effectLst/>
                <a:latin typeface="Calibri" panose="020F0502020204030204" pitchFamily="34" charset="0"/>
              </a:rPr>
              <a:t>Nagu</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valgendamisegagi</a:t>
            </a:r>
            <a:r>
              <a:rPr lang="en-GB" sz="1800" b="0" i="0" u="none" strike="noStrike" dirty="0">
                <a:solidFill>
                  <a:srgbClr val="000000"/>
                </a:solidFill>
                <a:effectLst/>
                <a:latin typeface="Calibri" panose="020F0502020204030204" pitchFamily="34" charset="0"/>
              </a:rPr>
              <a:t>, peaks ka </a:t>
            </a:r>
            <a:r>
              <a:rPr lang="en-GB" sz="1800" b="0" i="0" u="none" strike="noStrike" dirty="0" err="1">
                <a:solidFill>
                  <a:srgbClr val="000000"/>
                </a:solidFill>
                <a:effectLst/>
                <a:latin typeface="Calibri" panose="020F0502020204030204" pitchFamily="34" charset="0"/>
              </a:rPr>
              <a:t>hambakaunistusi</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paigaldama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ainult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hambaarst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Enne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kaunistuse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paigaldamist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tuleb</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üle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kontrollida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suuõõne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tervis</a:t>
            </a:r>
            <a:r>
              <a:rPr lang="en-GB" sz="1800" b="0" i="0" u="none" strike="noStrike" dirty="0">
                <a:solidFill>
                  <a:srgbClr val="000000"/>
                </a:solidFill>
                <a:effectLst/>
                <a:latin typeface="Calibri" panose="020F0502020204030204" pitchFamily="34" charset="0"/>
              </a:rPr>
              <a:t>.</a:t>
            </a:r>
            <a:endParaRPr lang="en-GB" b="0" dirty="0">
              <a:effectLst/>
            </a:endParaRPr>
          </a:p>
          <a:p>
            <a:pPr marL="285750" indent="-285750" rtl="0" fontAlgn="base">
              <a:spcBef>
                <a:spcPts val="0"/>
              </a:spcBef>
              <a:spcAft>
                <a:spcPts val="0"/>
              </a:spcAft>
              <a:buFont typeface="Arial" panose="020B0604020202020204" pitchFamily="34" charset="0"/>
              <a:buChar char="•"/>
            </a:pPr>
            <a:r>
              <a:rPr lang="en-GB" sz="1800" b="0" i="0" u="none" strike="noStrike" dirty="0" err="1">
                <a:solidFill>
                  <a:srgbClr val="000000"/>
                </a:solidFill>
                <a:effectLst/>
                <a:latin typeface="Calibri" panose="020F0502020204030204" pitchFamily="34" charset="0"/>
              </a:rPr>
              <a:t>Hambaaugud</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tuleb</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ravida</a:t>
            </a:r>
            <a:r>
              <a:rPr lang="en-GB" sz="1800" b="0" i="0" u="none" strike="noStrike" dirty="0">
                <a:solidFill>
                  <a:srgbClr val="000000"/>
                </a:solidFill>
                <a:effectLst/>
                <a:latin typeface="Calibri" panose="020F0502020204030204" pitchFamily="34" charset="0"/>
              </a:rPr>
              <a:t> – </a:t>
            </a:r>
            <a:r>
              <a:rPr lang="en-GB" sz="1800" b="0" i="0" u="none" strike="noStrike" dirty="0" err="1">
                <a:solidFill>
                  <a:srgbClr val="000000"/>
                </a:solidFill>
                <a:effectLst/>
                <a:latin typeface="Calibri" panose="020F0502020204030204" pitchFamily="34" charset="0"/>
              </a:rPr>
              <a:t>kaunistust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ei</a:t>
            </a:r>
            <a:r>
              <a:rPr lang="en-GB" sz="1800" b="0" i="0" u="none" strike="noStrike" dirty="0">
                <a:solidFill>
                  <a:srgbClr val="000000"/>
                </a:solidFill>
                <a:effectLst/>
                <a:latin typeface="Calibri" panose="020F0502020204030204" pitchFamily="34" charset="0"/>
              </a:rPr>
              <a:t> tohi </a:t>
            </a:r>
            <a:r>
              <a:rPr lang="en-GB" sz="1800" b="0" i="0" u="none" strike="noStrike" dirty="0" err="1">
                <a:solidFill>
                  <a:srgbClr val="000000"/>
                </a:solidFill>
                <a:effectLst/>
                <a:latin typeface="Calibri" panose="020F0502020204030204" pitchFamily="34" charset="0"/>
              </a:rPr>
              <a:t>kleepida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katkisele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hambale</a:t>
            </a:r>
            <a:endParaRPr lang="en-GB" sz="1800" b="0" i="0" u="none" strike="noStrike" dirty="0">
              <a:solidFill>
                <a:srgbClr val="000000"/>
              </a:solidFill>
              <a:effectLst/>
              <a:latin typeface="Arial" panose="020B0604020202020204" pitchFamily="34" charset="0"/>
            </a:endParaRPr>
          </a:p>
          <a:p>
            <a:pPr marL="285750" indent="-285750" rtl="0" fontAlgn="base">
              <a:spcBef>
                <a:spcPts val="0"/>
              </a:spcBef>
              <a:spcAft>
                <a:spcPts val="0"/>
              </a:spcAft>
              <a:buFont typeface="Arial" panose="020B0604020202020204" pitchFamily="34" charset="0"/>
              <a:buChar char="•"/>
            </a:pPr>
            <a:r>
              <a:rPr lang="en-GB" sz="1800" b="0" i="0" u="none" strike="noStrike" dirty="0" err="1">
                <a:solidFill>
                  <a:srgbClr val="000000"/>
                </a:solidFill>
                <a:effectLst/>
                <a:latin typeface="Calibri" panose="020F0502020204030204" pitchFamily="34" charset="0"/>
              </a:rPr>
              <a:t>Hammas</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peab</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olema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hambakivist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ja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katust</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täiesti</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puhas</a:t>
            </a:r>
            <a:endParaRPr lang="en-GB" sz="1800" b="0" i="0" u="none" strike="noStrike" dirty="0">
              <a:solidFill>
                <a:srgbClr val="000000"/>
              </a:solidFill>
              <a:effectLst/>
              <a:latin typeface="Arial" panose="020B0604020202020204" pitchFamily="34" charset="0"/>
            </a:endParaRPr>
          </a:p>
          <a:p>
            <a:pPr marL="285750" indent="-285750" rtl="0" fontAlgn="base">
              <a:spcBef>
                <a:spcPts val="0"/>
              </a:spcBef>
              <a:spcAft>
                <a:spcPts val="0"/>
              </a:spcAft>
              <a:buFont typeface="Arial" panose="020B0604020202020204" pitchFamily="34" charset="0"/>
              <a:buChar char="•"/>
            </a:pPr>
            <a:r>
              <a:rPr lang="en-GB" sz="1800" b="0" i="0" u="none" strike="noStrike" dirty="0" err="1">
                <a:solidFill>
                  <a:srgbClr val="000000"/>
                </a:solidFill>
                <a:effectLst/>
                <a:latin typeface="Calibri" panose="020F0502020204030204" pitchFamily="34" charset="0"/>
              </a:rPr>
              <a:t>Kasutatav</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liim</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peab</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olema</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suuõõnde</a:t>
            </a:r>
            <a:r>
              <a:rPr lang="en-GB" sz="1800" b="0" i="0" u="none" strike="noStrike" dirty="0">
                <a:solidFill>
                  <a:srgbClr val="000000"/>
                </a:solidFill>
                <a:effectLst/>
                <a:latin typeface="Calibri" panose="020F0502020204030204" pitchFamily="34" charset="0"/>
              </a:rPr>
              <a:t> </a:t>
            </a:r>
            <a:r>
              <a:rPr lang="en-GB" sz="1800" b="0" i="0" u="none" strike="noStrike" dirty="0" err="1">
                <a:solidFill>
                  <a:srgbClr val="000000"/>
                </a:solidFill>
                <a:effectLst/>
                <a:latin typeface="Calibri" panose="020F0502020204030204" pitchFamily="34" charset="0"/>
              </a:rPr>
              <a:t>sobilik</a:t>
            </a:r>
            <a:endParaRPr lang="en-GB" sz="18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CB84DA4C-FE2F-1A48-9698-2072A37F98FB}" type="slidenum">
              <a:rPr lang="en-EE" smtClean="0"/>
              <a:t>80</a:t>
            </a:fld>
            <a:endParaRPr lang="en-EE"/>
          </a:p>
        </p:txBody>
      </p:sp>
    </p:spTree>
    <p:extLst>
      <p:ext uri="{BB962C8B-B14F-4D97-AF65-F5344CB8AC3E}">
        <p14:creationId xmlns:p14="http://schemas.microsoft.com/office/powerpoint/2010/main" val="15885604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t-EE" b="0" dirty="0">
                <a:effectLst/>
              </a:rPr>
              <a:t>Hambaarstitudengid on Tartu linna toetusel teinud lühifilmi „Hambad korda viiekaga!“, mis tuletab meelde, et enne 19-aastaseks saamist tuleks kindlasti külastada hambaarsti!</a:t>
            </a:r>
          </a:p>
          <a:p>
            <a:pPr rtl="0">
              <a:spcBef>
                <a:spcPts val="0"/>
              </a:spcBef>
              <a:spcAft>
                <a:spcPts val="0"/>
              </a:spcAft>
            </a:pPr>
            <a:endParaRPr lang="et-EE" b="0" dirty="0">
              <a:effectLst/>
            </a:endParaRPr>
          </a:p>
          <a:p>
            <a:pPr rtl="0">
              <a:spcBef>
                <a:spcPts val="0"/>
              </a:spcBef>
              <a:spcAft>
                <a:spcPts val="0"/>
              </a:spcAft>
            </a:pPr>
            <a:r>
              <a:rPr lang="et-EE" b="0" dirty="0">
                <a:effectLst/>
              </a:rPr>
              <a:t>Täisekraani režiimis avaneb video, kui CTRL-klahvi all hoides pildile vajutada.</a:t>
            </a:r>
          </a:p>
          <a:p>
            <a:pPr rtl="0">
              <a:spcBef>
                <a:spcPts val="0"/>
              </a:spcBef>
              <a:spcAft>
                <a:spcPts val="0"/>
              </a:spcAft>
            </a:pPr>
            <a:endParaRPr lang="et-EE" b="0" dirty="0">
              <a:effectLst/>
            </a:endParaRPr>
          </a:p>
          <a:p>
            <a:pPr rtl="0">
              <a:spcBef>
                <a:spcPts val="0"/>
              </a:spcBef>
              <a:spcAft>
                <a:spcPts val="0"/>
              </a:spcAft>
            </a:pPr>
            <a:r>
              <a:rPr lang="en-GB" b="0" dirty="0">
                <a:effectLst/>
              </a:rPr>
              <a:t>https://www.youtube.com/watch?v=PpoRRUC-ezM&amp;t=27s</a:t>
            </a:r>
          </a:p>
        </p:txBody>
      </p:sp>
      <p:sp>
        <p:nvSpPr>
          <p:cNvPr id="4" name="Slide Number Placeholder 3"/>
          <p:cNvSpPr>
            <a:spLocks noGrp="1"/>
          </p:cNvSpPr>
          <p:nvPr>
            <p:ph type="sldNum" sz="quarter" idx="5"/>
          </p:nvPr>
        </p:nvSpPr>
        <p:spPr/>
        <p:txBody>
          <a:bodyPr/>
          <a:lstStyle/>
          <a:p>
            <a:fld id="{CB84DA4C-FE2F-1A48-9698-2072A37F98FB}" type="slidenum">
              <a:rPr lang="en-EE" smtClean="0"/>
              <a:t>81</a:t>
            </a:fld>
            <a:endParaRPr lang="en-EE"/>
          </a:p>
        </p:txBody>
      </p:sp>
    </p:spTree>
    <p:extLst>
      <p:ext uri="{BB962C8B-B14F-4D97-AF65-F5344CB8AC3E}">
        <p14:creationId xmlns:p14="http://schemas.microsoft.com/office/powerpoint/2010/main" val="50679227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u="none" dirty="0"/>
              <a:t>https://docs.google.com/forms/d/e/1FAIpQLSd0n-58oKa-2O_-zK5PEHWh4i_qi5C8cZwNARg8owSrvuaAww/viewform</a:t>
            </a:r>
            <a:endParaRPr lang="et-EE" b="0" u="none" dirty="0"/>
          </a:p>
          <a:p>
            <a:endParaRPr lang="et-EE" b="0" u="none" dirty="0"/>
          </a:p>
          <a:p>
            <a:r>
              <a:rPr lang="et-EE" b="0" u="none" dirty="0"/>
              <a:t>Tagasisideküsitlus õpilastele! Kõigi vastajate vahel loosime igal kuul välja auhindu! Loosimises osalemiseks tuleb küsitluse lõppu jätta oma meiliaadress või telefoninumber.</a:t>
            </a:r>
            <a:endParaRPr lang="en-GB" b="0" u="none" dirty="0"/>
          </a:p>
        </p:txBody>
      </p:sp>
      <p:sp>
        <p:nvSpPr>
          <p:cNvPr id="4" name="Slide Number Placeholder 3"/>
          <p:cNvSpPr>
            <a:spLocks noGrp="1"/>
          </p:cNvSpPr>
          <p:nvPr>
            <p:ph type="sldNum" sz="quarter" idx="5"/>
          </p:nvPr>
        </p:nvSpPr>
        <p:spPr/>
        <p:txBody>
          <a:bodyPr/>
          <a:lstStyle/>
          <a:p>
            <a:fld id="{CB84DA4C-FE2F-1A48-9698-2072A37F98FB}" type="slidenum">
              <a:rPr lang="en-EE" smtClean="0"/>
              <a:t>82</a:t>
            </a:fld>
            <a:endParaRPr lang="en-EE"/>
          </a:p>
        </p:txBody>
      </p:sp>
    </p:spTree>
    <p:extLst>
      <p:ext uri="{BB962C8B-B14F-4D97-AF65-F5344CB8AC3E}">
        <p14:creationId xmlns:p14="http://schemas.microsoft.com/office/powerpoint/2010/main" val="1422085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122D7-948D-AF78-B705-279F8629B5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B20F82-12AE-AB08-454E-49708C5D60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E9099B-72AC-5239-8FE1-E6F20D8E9642}"/>
              </a:ext>
            </a:extLst>
          </p:cNvPr>
          <p:cNvSpPr>
            <a:spLocks noGrp="1"/>
          </p:cNvSpPr>
          <p:nvPr>
            <p:ph type="body" idx="1"/>
          </p:nvPr>
        </p:nvSpPr>
        <p:spPr/>
        <p:txBody>
          <a:bodyPr/>
          <a:lstStyle/>
          <a:p>
            <a:r>
              <a:rPr lang="et-EE" dirty="0"/>
              <a:t>Patsient ei ole breketravi ajal suuhügieeniga hoolas olnud – hammastel on kohutavad kaariesekahjustused.</a:t>
            </a:r>
          </a:p>
          <a:p>
            <a:pPr marL="0" marR="0" lvl="0" indent="0" algn="l" defTabSz="914400" rtl="0" eaLnBrk="1" fontAlgn="auto" latinLnBrk="0" hangingPunct="1">
              <a:lnSpc>
                <a:spcPct val="100000"/>
              </a:lnSpc>
              <a:spcBef>
                <a:spcPts val="0"/>
              </a:spcBef>
              <a:spcAft>
                <a:spcPts val="0"/>
              </a:spcAft>
              <a:buClrTx/>
              <a:buSzTx/>
              <a:buFontTx/>
              <a:buNone/>
              <a:tabLst/>
              <a:defRPr/>
            </a:pPr>
            <a:r>
              <a:rPr lang="et-EE" dirty="0"/>
              <a:t>Breketitega saame hambad ilusasse sirgesse ritta, kuid kui ravi järgselt on hambad kahjustunud, ei saavutata oodatud tulemust – ilusat säravat naeratust, mille üle uhke </a:t>
            </a:r>
            <a:r>
              <a:rPr lang="et-EE"/>
              <a:t>olla!</a:t>
            </a:r>
            <a:endParaRPr lang="en-GB" dirty="0"/>
          </a:p>
        </p:txBody>
      </p:sp>
      <p:sp>
        <p:nvSpPr>
          <p:cNvPr id="4" name="Slide Number Placeholder 3">
            <a:extLst>
              <a:ext uri="{FF2B5EF4-FFF2-40B4-BE49-F238E27FC236}">
                <a16:creationId xmlns:a16="http://schemas.microsoft.com/office/drawing/2014/main" id="{1AEE6908-F93F-FAE0-0F82-1F0B64DD607A}"/>
              </a:ext>
            </a:extLst>
          </p:cNvPr>
          <p:cNvSpPr>
            <a:spLocks noGrp="1"/>
          </p:cNvSpPr>
          <p:nvPr>
            <p:ph type="sldNum" sz="quarter" idx="5"/>
          </p:nvPr>
        </p:nvSpPr>
        <p:spPr/>
        <p:txBody>
          <a:bodyPr/>
          <a:lstStyle/>
          <a:p>
            <a:fld id="{CB84DA4C-FE2F-1A48-9698-2072A37F98FB}" type="slidenum">
              <a:rPr lang="en-EE" smtClean="0"/>
              <a:t>9</a:t>
            </a:fld>
            <a:endParaRPr lang="en-EE"/>
          </a:p>
        </p:txBody>
      </p:sp>
    </p:spTree>
    <p:extLst>
      <p:ext uri="{BB962C8B-B14F-4D97-AF65-F5344CB8AC3E}">
        <p14:creationId xmlns:p14="http://schemas.microsoft.com/office/powerpoint/2010/main" val="1886943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6F1C3-C0E7-E762-85CA-BD903F44FF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C60D1B-C2CA-8F09-E2C1-C90646965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92AA37-2CA1-472D-724C-95C98C74792E}"/>
              </a:ext>
            </a:extLst>
          </p:cNvPr>
          <p:cNvSpPr>
            <a:spLocks noGrp="1"/>
          </p:cNvSpPr>
          <p:nvPr>
            <p:ph type="body" idx="1"/>
          </p:nvPr>
        </p:nvSpPr>
        <p:spPr/>
        <p:txBody>
          <a:bodyPr/>
          <a:lstStyle/>
          <a:p>
            <a:endParaRPr lang="en-EE" dirty="0"/>
          </a:p>
        </p:txBody>
      </p:sp>
      <p:sp>
        <p:nvSpPr>
          <p:cNvPr id="4" name="Slide Number Placeholder 3">
            <a:extLst>
              <a:ext uri="{FF2B5EF4-FFF2-40B4-BE49-F238E27FC236}">
                <a16:creationId xmlns:a16="http://schemas.microsoft.com/office/drawing/2014/main" id="{72414559-FD69-D3CA-3F07-B885D7343019}"/>
              </a:ext>
            </a:extLst>
          </p:cNvPr>
          <p:cNvSpPr>
            <a:spLocks noGrp="1"/>
          </p:cNvSpPr>
          <p:nvPr>
            <p:ph type="sldNum" sz="quarter" idx="5"/>
          </p:nvPr>
        </p:nvSpPr>
        <p:spPr/>
        <p:txBody>
          <a:bodyPr/>
          <a:lstStyle/>
          <a:p>
            <a:fld id="{CB84DA4C-FE2F-1A48-9698-2072A37F98FB}" type="slidenum">
              <a:rPr lang="en-EE" smtClean="0"/>
              <a:t>10</a:t>
            </a:fld>
            <a:endParaRPr lang="en-EE"/>
          </a:p>
        </p:txBody>
      </p:sp>
    </p:spTree>
    <p:extLst>
      <p:ext uri="{BB962C8B-B14F-4D97-AF65-F5344CB8AC3E}">
        <p14:creationId xmlns:p14="http://schemas.microsoft.com/office/powerpoint/2010/main" val="1774614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705B7-E4A9-7A05-772C-58D48AADD3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EE"/>
          </a:p>
        </p:txBody>
      </p:sp>
      <p:sp>
        <p:nvSpPr>
          <p:cNvPr id="3" name="Subtitle 2">
            <a:extLst>
              <a:ext uri="{FF2B5EF4-FFF2-40B4-BE49-F238E27FC236}">
                <a16:creationId xmlns:a16="http://schemas.microsoft.com/office/drawing/2014/main" id="{46AA84AE-08AB-8BAF-7C8C-926FB4701C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EE"/>
          </a:p>
        </p:txBody>
      </p:sp>
      <p:sp>
        <p:nvSpPr>
          <p:cNvPr id="4" name="Date Placeholder 3">
            <a:extLst>
              <a:ext uri="{FF2B5EF4-FFF2-40B4-BE49-F238E27FC236}">
                <a16:creationId xmlns:a16="http://schemas.microsoft.com/office/drawing/2014/main" id="{A32FA1F3-2C95-603F-3837-29411B3805D9}"/>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5" name="Footer Placeholder 4">
            <a:extLst>
              <a:ext uri="{FF2B5EF4-FFF2-40B4-BE49-F238E27FC236}">
                <a16:creationId xmlns:a16="http://schemas.microsoft.com/office/drawing/2014/main" id="{EF8C0215-79AA-0BCC-FA0B-CC184565B4F6}"/>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3770F0FB-FBCB-DB92-A625-ACDA716D4A30}"/>
              </a:ext>
            </a:extLst>
          </p:cNvPr>
          <p:cNvSpPr>
            <a:spLocks noGrp="1"/>
          </p:cNvSpPr>
          <p:nvPr>
            <p:ph type="sldNum" sz="quarter" idx="12"/>
          </p:nvPr>
        </p:nvSpPr>
        <p:spPr/>
        <p:txBody>
          <a:bodyPr/>
          <a:lstStyle/>
          <a:p>
            <a:fld id="{1C0B7F60-09D6-3148-A363-BE0ED84C3EA5}" type="slidenum">
              <a:rPr lang="en-EE" smtClean="0"/>
              <a:t>‹#›</a:t>
            </a:fld>
            <a:endParaRPr lang="en-EE"/>
          </a:p>
        </p:txBody>
      </p:sp>
      <p:pic>
        <p:nvPicPr>
          <p:cNvPr id="10" name="Picture 9">
            <a:extLst>
              <a:ext uri="{FF2B5EF4-FFF2-40B4-BE49-F238E27FC236}">
                <a16:creationId xmlns:a16="http://schemas.microsoft.com/office/drawing/2014/main" id="{7D2CE678-9DE0-B016-645F-C64C0121A9D5}"/>
              </a:ext>
            </a:extLst>
          </p:cNvPr>
          <p:cNvPicPr>
            <a:picLocks noChangeAspect="1"/>
          </p:cNvPicPr>
          <p:nvPr userDrawn="1"/>
        </p:nvPicPr>
        <p:blipFill>
          <a:blip r:embed="rId2"/>
          <a:srcRect/>
          <a:stretch/>
        </p:blipFill>
        <p:spPr>
          <a:xfrm>
            <a:off x="5987" y="3537"/>
            <a:ext cx="12191200" cy="6857550"/>
          </a:xfrm>
          <a:prstGeom prst="rect">
            <a:avLst/>
          </a:prstGeom>
        </p:spPr>
      </p:pic>
      <p:sp>
        <p:nvSpPr>
          <p:cNvPr id="7" name="Content Placeholder 2">
            <a:extLst>
              <a:ext uri="{FF2B5EF4-FFF2-40B4-BE49-F238E27FC236}">
                <a16:creationId xmlns:a16="http://schemas.microsoft.com/office/drawing/2014/main" id="{7848C8B2-F999-7213-A510-46BA915FD12C}"/>
              </a:ext>
            </a:extLst>
          </p:cNvPr>
          <p:cNvSpPr>
            <a:spLocks noGrp="1"/>
          </p:cNvSpPr>
          <p:nvPr>
            <p:ph idx="13" hasCustomPrompt="1"/>
          </p:nvPr>
        </p:nvSpPr>
        <p:spPr>
          <a:xfrm>
            <a:off x="6308034" y="2551846"/>
            <a:ext cx="5045766" cy="2651772"/>
          </a:xfrm>
        </p:spPr>
        <p:txBody>
          <a:bodyPr>
            <a:normAutofit/>
          </a:bodyPr>
          <a:lstStyle>
            <a:lvl1pPr marL="0" indent="0" algn="ctr">
              <a:lnSpc>
                <a:spcPct val="100000"/>
              </a:lnSpc>
              <a:spcBef>
                <a:spcPts val="100"/>
              </a:spcBef>
              <a:buNone/>
              <a:defRPr sz="4400" b="1" i="0">
                <a:solidFill>
                  <a:srgbClr val="20449A"/>
                </a:solidFill>
                <a:latin typeface="Geon Soft ExtraBold" panose="020F0503030302020204" pitchFamily="34" charset="77"/>
              </a:defRPr>
            </a:lvl1pPr>
            <a:lvl2pPr>
              <a:defRPr>
                <a:latin typeface="Geon Soft"/>
              </a:defRPr>
            </a:lvl2pPr>
            <a:lvl3pPr>
              <a:defRPr>
                <a:latin typeface="Geon Soft"/>
              </a:defRPr>
            </a:lvl3pPr>
            <a:lvl4pPr>
              <a:defRPr>
                <a:latin typeface="Geon Soft"/>
              </a:defRPr>
            </a:lvl4pPr>
            <a:lvl5pPr>
              <a:defRPr>
                <a:latin typeface="Geon Soft"/>
              </a:defRPr>
            </a:lvl5pPr>
          </a:lstStyle>
          <a:p>
            <a:pPr lvl="0"/>
            <a:r>
              <a:rPr lang="en-GB" dirty="0"/>
              <a:t>TERVETE </a:t>
            </a:r>
          </a:p>
          <a:p>
            <a:pPr lvl="0"/>
            <a:r>
              <a:rPr lang="en-GB" dirty="0"/>
              <a:t>HAMMASTE</a:t>
            </a:r>
          </a:p>
          <a:p>
            <a:pPr lvl="0"/>
            <a:r>
              <a:rPr lang="en-GB" dirty="0"/>
              <a:t>KOOL</a:t>
            </a:r>
            <a:endParaRPr lang="en-EE" dirty="0"/>
          </a:p>
        </p:txBody>
      </p:sp>
    </p:spTree>
    <p:extLst>
      <p:ext uri="{BB962C8B-B14F-4D97-AF65-F5344CB8AC3E}">
        <p14:creationId xmlns:p14="http://schemas.microsoft.com/office/powerpoint/2010/main" val="1831569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46BBE-879A-D7BC-5D94-EFAFD3F28B58}"/>
              </a:ext>
            </a:extLst>
          </p:cNvPr>
          <p:cNvSpPr>
            <a:spLocks noGrp="1"/>
          </p:cNvSpPr>
          <p:nvPr>
            <p:ph type="title"/>
          </p:nvPr>
        </p:nvSpPr>
        <p:spPr/>
        <p:txBody>
          <a:bodyPr/>
          <a:lstStyle/>
          <a:p>
            <a:r>
              <a:rPr lang="en-GB"/>
              <a:t>Click to edit Master title style</a:t>
            </a:r>
            <a:endParaRPr lang="en-EE"/>
          </a:p>
        </p:txBody>
      </p:sp>
      <p:sp>
        <p:nvSpPr>
          <p:cNvPr id="3" name="Vertical Text Placeholder 2">
            <a:extLst>
              <a:ext uri="{FF2B5EF4-FFF2-40B4-BE49-F238E27FC236}">
                <a16:creationId xmlns:a16="http://schemas.microsoft.com/office/drawing/2014/main" id="{E2241B03-837D-38C4-D4F8-0931D2A9CF8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03C69C82-DC47-B646-B6FA-D8992B00D696}"/>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5" name="Footer Placeholder 4">
            <a:extLst>
              <a:ext uri="{FF2B5EF4-FFF2-40B4-BE49-F238E27FC236}">
                <a16:creationId xmlns:a16="http://schemas.microsoft.com/office/drawing/2014/main" id="{23997E33-D44B-0B00-DDDF-989114A4FFC8}"/>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4E4DDC27-FD21-3AF1-D4B7-58E7D20ADC8D}"/>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4169481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AB6C69-CA10-C40C-1F00-49610E73074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EE"/>
          </a:p>
        </p:txBody>
      </p:sp>
      <p:sp>
        <p:nvSpPr>
          <p:cNvPr id="3" name="Vertical Text Placeholder 2">
            <a:extLst>
              <a:ext uri="{FF2B5EF4-FFF2-40B4-BE49-F238E27FC236}">
                <a16:creationId xmlns:a16="http://schemas.microsoft.com/office/drawing/2014/main" id="{1CEB51F1-2C40-55D1-C0B2-3EE0AEF13F2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25392F52-B5E3-C9FE-56E5-AE387F44C4CF}"/>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5" name="Footer Placeholder 4">
            <a:extLst>
              <a:ext uri="{FF2B5EF4-FFF2-40B4-BE49-F238E27FC236}">
                <a16:creationId xmlns:a16="http://schemas.microsoft.com/office/drawing/2014/main" id="{28C12A98-DB85-6C40-4A02-BA0445F13B21}"/>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FF4F0F25-8523-3D44-98A7-42722C23E8A9}"/>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1675539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A white and blue background with black text&#10;&#10;Description automatically generated">
            <a:extLst>
              <a:ext uri="{FF2B5EF4-FFF2-40B4-BE49-F238E27FC236}">
                <a16:creationId xmlns:a16="http://schemas.microsoft.com/office/drawing/2014/main" id="{9208E4F0-2722-2F9C-3A77-48B56B701F3F}"/>
              </a:ext>
            </a:extLst>
          </p:cNvPr>
          <p:cNvPicPr>
            <a:picLocks noChangeAspect="1"/>
          </p:cNvPicPr>
          <p:nvPr userDrawn="1"/>
        </p:nvPicPr>
        <p:blipFill>
          <a:blip r:embed="rId2"/>
          <a:stretch>
            <a:fillRect/>
          </a:stretch>
        </p:blipFill>
        <p:spPr>
          <a:xfrm>
            <a:off x="0" y="-49576"/>
            <a:ext cx="12338892" cy="6940627"/>
          </a:xfrm>
          <a:prstGeom prst="rect">
            <a:avLst/>
          </a:prstGeom>
        </p:spPr>
      </p:pic>
      <p:sp>
        <p:nvSpPr>
          <p:cNvPr id="2" name="Title 1">
            <a:extLst>
              <a:ext uri="{FF2B5EF4-FFF2-40B4-BE49-F238E27FC236}">
                <a16:creationId xmlns:a16="http://schemas.microsoft.com/office/drawing/2014/main" id="{33AFF00F-47E9-6215-975A-A89E2735DD9E}"/>
              </a:ext>
            </a:extLst>
          </p:cNvPr>
          <p:cNvSpPr>
            <a:spLocks noGrp="1"/>
          </p:cNvSpPr>
          <p:nvPr>
            <p:ph type="title"/>
          </p:nvPr>
        </p:nvSpPr>
        <p:spPr>
          <a:xfrm>
            <a:off x="838200" y="136525"/>
            <a:ext cx="10515600" cy="1325563"/>
          </a:xfrm>
        </p:spPr>
        <p:txBody>
          <a:bodyPr>
            <a:normAutofit/>
          </a:bodyPr>
          <a:lstStyle>
            <a:lvl1pPr>
              <a:defRPr sz="4000" b="1" i="0" spc="-150">
                <a:solidFill>
                  <a:srgbClr val="21409A"/>
                </a:solidFill>
                <a:latin typeface="Geon Soft ExtraBold" panose="020F0503030302020204" pitchFamily="34" charset="77"/>
                <a:cs typeface="Arial" panose="020B0604020202020204" pitchFamily="34" charset="0"/>
              </a:defRPr>
            </a:lvl1pPr>
          </a:lstStyle>
          <a:p>
            <a:r>
              <a:rPr lang="en-GB" dirty="0"/>
              <a:t>Click to edit Master title style</a:t>
            </a:r>
            <a:endParaRPr lang="en-EE" dirty="0"/>
          </a:p>
        </p:txBody>
      </p:sp>
      <p:sp>
        <p:nvSpPr>
          <p:cNvPr id="3" name="Content Placeholder 2">
            <a:extLst>
              <a:ext uri="{FF2B5EF4-FFF2-40B4-BE49-F238E27FC236}">
                <a16:creationId xmlns:a16="http://schemas.microsoft.com/office/drawing/2014/main" id="{B46546FF-FE2E-1C71-ACCB-E8027E290B62}"/>
              </a:ext>
            </a:extLst>
          </p:cNvPr>
          <p:cNvSpPr>
            <a:spLocks noGrp="1"/>
          </p:cNvSpPr>
          <p:nvPr>
            <p:ph idx="1"/>
          </p:nvPr>
        </p:nvSpPr>
        <p:spPr>
          <a:xfrm>
            <a:off x="838200" y="1669774"/>
            <a:ext cx="10515600" cy="3945835"/>
          </a:xfrm>
        </p:spPr>
        <p:txBody>
          <a:bodyPr/>
          <a:lstStyle>
            <a:lvl1pPr>
              <a:defRPr b="0" i="0">
                <a:latin typeface="Geon Soft Medium" panose="020F0503030302020204" pitchFamily="34" charset="77"/>
              </a:defRPr>
            </a:lvl1pPr>
            <a:lvl2pPr>
              <a:defRPr b="0" i="0">
                <a:latin typeface="Geon Soft Medium" panose="020F0503030302020204" pitchFamily="34" charset="77"/>
              </a:defRPr>
            </a:lvl2pPr>
            <a:lvl3pPr>
              <a:defRPr b="0" i="0">
                <a:latin typeface="Geon Soft Medium" panose="020F0503030302020204" pitchFamily="34" charset="77"/>
              </a:defRPr>
            </a:lvl3pPr>
            <a:lvl4pPr>
              <a:defRPr b="0" i="0">
                <a:latin typeface="Geon Soft Medium" panose="020F0503030302020204" pitchFamily="34" charset="77"/>
              </a:defRPr>
            </a:lvl4pPr>
            <a:lvl5pPr>
              <a:defRPr b="0" i="0">
                <a:latin typeface="Geon Soft Medium" panose="020F0503030302020204" pitchFamily="34"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E" dirty="0"/>
          </a:p>
        </p:txBody>
      </p:sp>
    </p:spTree>
    <p:extLst>
      <p:ext uri="{BB962C8B-B14F-4D97-AF65-F5344CB8AC3E}">
        <p14:creationId xmlns:p14="http://schemas.microsoft.com/office/powerpoint/2010/main" val="2460054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EDF3A-C1C0-8B63-D138-E057D0937C3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EE"/>
          </a:p>
        </p:txBody>
      </p:sp>
      <p:sp>
        <p:nvSpPr>
          <p:cNvPr id="3" name="Text Placeholder 2">
            <a:extLst>
              <a:ext uri="{FF2B5EF4-FFF2-40B4-BE49-F238E27FC236}">
                <a16:creationId xmlns:a16="http://schemas.microsoft.com/office/drawing/2014/main" id="{6321D706-C725-7AC8-38E5-E2881F59193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E83FCA4-F33E-54F1-B1A7-32E046840F5E}"/>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5" name="Footer Placeholder 4">
            <a:extLst>
              <a:ext uri="{FF2B5EF4-FFF2-40B4-BE49-F238E27FC236}">
                <a16:creationId xmlns:a16="http://schemas.microsoft.com/office/drawing/2014/main" id="{A5B76C78-FE1C-F2FB-0F1C-ED27A3E926F5}"/>
              </a:ext>
            </a:extLst>
          </p:cNvPr>
          <p:cNvSpPr>
            <a:spLocks noGrp="1"/>
          </p:cNvSpPr>
          <p:nvPr>
            <p:ph type="ftr" sz="quarter" idx="11"/>
          </p:nvPr>
        </p:nvSpPr>
        <p:spPr/>
        <p:txBody>
          <a:bodyPr/>
          <a:lstStyle/>
          <a:p>
            <a:endParaRPr lang="en-EE"/>
          </a:p>
        </p:txBody>
      </p:sp>
      <p:sp>
        <p:nvSpPr>
          <p:cNvPr id="6" name="Slide Number Placeholder 5">
            <a:extLst>
              <a:ext uri="{FF2B5EF4-FFF2-40B4-BE49-F238E27FC236}">
                <a16:creationId xmlns:a16="http://schemas.microsoft.com/office/drawing/2014/main" id="{061E052D-1FE0-7FDA-8A06-90CB92DCFD50}"/>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658986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27C52-0366-9DEC-78B0-4D7DF4A32C5F}"/>
              </a:ext>
            </a:extLst>
          </p:cNvPr>
          <p:cNvSpPr>
            <a:spLocks noGrp="1"/>
          </p:cNvSpPr>
          <p:nvPr>
            <p:ph type="title"/>
          </p:nvPr>
        </p:nvSpPr>
        <p:spPr/>
        <p:txBody>
          <a:bodyPr/>
          <a:lstStyle/>
          <a:p>
            <a:r>
              <a:rPr lang="en-GB"/>
              <a:t>Click to edit Master title style</a:t>
            </a:r>
            <a:endParaRPr lang="en-EE"/>
          </a:p>
        </p:txBody>
      </p:sp>
      <p:sp>
        <p:nvSpPr>
          <p:cNvPr id="3" name="Content Placeholder 2">
            <a:extLst>
              <a:ext uri="{FF2B5EF4-FFF2-40B4-BE49-F238E27FC236}">
                <a16:creationId xmlns:a16="http://schemas.microsoft.com/office/drawing/2014/main" id="{EE8096BF-BA7B-476B-639F-83109B3300D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Content Placeholder 3">
            <a:extLst>
              <a:ext uri="{FF2B5EF4-FFF2-40B4-BE49-F238E27FC236}">
                <a16:creationId xmlns:a16="http://schemas.microsoft.com/office/drawing/2014/main" id="{39450D41-8B10-BDEC-CA5A-075FE520BFC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5" name="Date Placeholder 4">
            <a:extLst>
              <a:ext uri="{FF2B5EF4-FFF2-40B4-BE49-F238E27FC236}">
                <a16:creationId xmlns:a16="http://schemas.microsoft.com/office/drawing/2014/main" id="{DC201612-CF53-D1AE-BFBD-49B1654AB50B}"/>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6" name="Footer Placeholder 5">
            <a:extLst>
              <a:ext uri="{FF2B5EF4-FFF2-40B4-BE49-F238E27FC236}">
                <a16:creationId xmlns:a16="http://schemas.microsoft.com/office/drawing/2014/main" id="{781A4F52-B5B7-E1A1-9BA5-574B99C8516D}"/>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7724A5FE-6D91-7239-B604-6A3EEF0D4839}"/>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138873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A12B9-375B-468F-216D-F917A1E03DDD}"/>
              </a:ext>
            </a:extLst>
          </p:cNvPr>
          <p:cNvSpPr>
            <a:spLocks noGrp="1"/>
          </p:cNvSpPr>
          <p:nvPr>
            <p:ph type="title"/>
          </p:nvPr>
        </p:nvSpPr>
        <p:spPr>
          <a:xfrm>
            <a:off x="839788" y="365125"/>
            <a:ext cx="10515600" cy="1325563"/>
          </a:xfrm>
        </p:spPr>
        <p:txBody>
          <a:bodyPr/>
          <a:lstStyle/>
          <a:p>
            <a:r>
              <a:rPr lang="en-GB"/>
              <a:t>Click to edit Master title style</a:t>
            </a:r>
            <a:endParaRPr lang="en-EE"/>
          </a:p>
        </p:txBody>
      </p:sp>
      <p:sp>
        <p:nvSpPr>
          <p:cNvPr id="3" name="Text Placeholder 2">
            <a:extLst>
              <a:ext uri="{FF2B5EF4-FFF2-40B4-BE49-F238E27FC236}">
                <a16:creationId xmlns:a16="http://schemas.microsoft.com/office/drawing/2014/main" id="{3DCE8924-CCF1-575F-6347-E0B996FDC3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15A07FF-0762-57DE-4AC1-5B8072E2A7F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5" name="Text Placeholder 4">
            <a:extLst>
              <a:ext uri="{FF2B5EF4-FFF2-40B4-BE49-F238E27FC236}">
                <a16:creationId xmlns:a16="http://schemas.microsoft.com/office/drawing/2014/main" id="{3C8F9406-F704-C928-FE92-A55DA0FBFE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7A23D7F-ED0A-48F0-0562-1B46DD39453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7" name="Date Placeholder 6">
            <a:extLst>
              <a:ext uri="{FF2B5EF4-FFF2-40B4-BE49-F238E27FC236}">
                <a16:creationId xmlns:a16="http://schemas.microsoft.com/office/drawing/2014/main" id="{A0EB0620-9435-34A5-C88C-152DBB1FECC9}"/>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8" name="Footer Placeholder 7">
            <a:extLst>
              <a:ext uri="{FF2B5EF4-FFF2-40B4-BE49-F238E27FC236}">
                <a16:creationId xmlns:a16="http://schemas.microsoft.com/office/drawing/2014/main" id="{6FC92FB9-A616-9FD7-9878-FE6CA800C961}"/>
              </a:ext>
            </a:extLst>
          </p:cNvPr>
          <p:cNvSpPr>
            <a:spLocks noGrp="1"/>
          </p:cNvSpPr>
          <p:nvPr>
            <p:ph type="ftr" sz="quarter" idx="11"/>
          </p:nvPr>
        </p:nvSpPr>
        <p:spPr/>
        <p:txBody>
          <a:bodyPr/>
          <a:lstStyle/>
          <a:p>
            <a:endParaRPr lang="en-EE"/>
          </a:p>
        </p:txBody>
      </p:sp>
      <p:sp>
        <p:nvSpPr>
          <p:cNvPr id="9" name="Slide Number Placeholder 8">
            <a:extLst>
              <a:ext uri="{FF2B5EF4-FFF2-40B4-BE49-F238E27FC236}">
                <a16:creationId xmlns:a16="http://schemas.microsoft.com/office/drawing/2014/main" id="{5ED2A69E-4263-83AC-C732-72888BBBD86F}"/>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1482174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9729-3A84-AE0D-87BC-F175F22C02C3}"/>
              </a:ext>
            </a:extLst>
          </p:cNvPr>
          <p:cNvSpPr>
            <a:spLocks noGrp="1"/>
          </p:cNvSpPr>
          <p:nvPr>
            <p:ph type="title"/>
          </p:nvPr>
        </p:nvSpPr>
        <p:spPr/>
        <p:txBody>
          <a:bodyPr/>
          <a:lstStyle/>
          <a:p>
            <a:r>
              <a:rPr lang="en-GB"/>
              <a:t>Click to edit Master title style</a:t>
            </a:r>
            <a:endParaRPr lang="en-EE"/>
          </a:p>
        </p:txBody>
      </p:sp>
      <p:sp>
        <p:nvSpPr>
          <p:cNvPr id="3" name="Date Placeholder 2">
            <a:extLst>
              <a:ext uri="{FF2B5EF4-FFF2-40B4-BE49-F238E27FC236}">
                <a16:creationId xmlns:a16="http://schemas.microsoft.com/office/drawing/2014/main" id="{56441582-8DA3-2CB5-1AFE-9F7756E7F65F}"/>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4" name="Footer Placeholder 3">
            <a:extLst>
              <a:ext uri="{FF2B5EF4-FFF2-40B4-BE49-F238E27FC236}">
                <a16:creationId xmlns:a16="http://schemas.microsoft.com/office/drawing/2014/main" id="{41ADCD72-BB4A-DFC5-396A-FF3C17C67B01}"/>
              </a:ext>
            </a:extLst>
          </p:cNvPr>
          <p:cNvSpPr>
            <a:spLocks noGrp="1"/>
          </p:cNvSpPr>
          <p:nvPr>
            <p:ph type="ftr" sz="quarter" idx="11"/>
          </p:nvPr>
        </p:nvSpPr>
        <p:spPr/>
        <p:txBody>
          <a:bodyPr/>
          <a:lstStyle/>
          <a:p>
            <a:endParaRPr lang="en-EE"/>
          </a:p>
        </p:txBody>
      </p:sp>
      <p:sp>
        <p:nvSpPr>
          <p:cNvPr id="5" name="Slide Number Placeholder 4">
            <a:extLst>
              <a:ext uri="{FF2B5EF4-FFF2-40B4-BE49-F238E27FC236}">
                <a16:creationId xmlns:a16="http://schemas.microsoft.com/office/drawing/2014/main" id="{025D421E-0483-C527-7639-E266225328F1}"/>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3182626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2C1F3-4283-5BD8-3AD3-6ABBC8A68C93}"/>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3" name="Footer Placeholder 2">
            <a:extLst>
              <a:ext uri="{FF2B5EF4-FFF2-40B4-BE49-F238E27FC236}">
                <a16:creationId xmlns:a16="http://schemas.microsoft.com/office/drawing/2014/main" id="{E96F5586-D5EB-BD20-CC0B-B5BFBFA01548}"/>
              </a:ext>
            </a:extLst>
          </p:cNvPr>
          <p:cNvSpPr>
            <a:spLocks noGrp="1"/>
          </p:cNvSpPr>
          <p:nvPr>
            <p:ph type="ftr" sz="quarter" idx="11"/>
          </p:nvPr>
        </p:nvSpPr>
        <p:spPr/>
        <p:txBody>
          <a:bodyPr/>
          <a:lstStyle/>
          <a:p>
            <a:endParaRPr lang="en-EE"/>
          </a:p>
        </p:txBody>
      </p:sp>
      <p:sp>
        <p:nvSpPr>
          <p:cNvPr id="4" name="Slide Number Placeholder 3">
            <a:extLst>
              <a:ext uri="{FF2B5EF4-FFF2-40B4-BE49-F238E27FC236}">
                <a16:creationId xmlns:a16="http://schemas.microsoft.com/office/drawing/2014/main" id="{D2E30104-0EBB-09F1-8B7A-533A417427C7}"/>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2763266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97F20-8CFD-65E1-E668-A7237E4651A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E"/>
          </a:p>
        </p:txBody>
      </p:sp>
      <p:sp>
        <p:nvSpPr>
          <p:cNvPr id="3" name="Content Placeholder 2">
            <a:extLst>
              <a:ext uri="{FF2B5EF4-FFF2-40B4-BE49-F238E27FC236}">
                <a16:creationId xmlns:a16="http://schemas.microsoft.com/office/drawing/2014/main" id="{0E8BFF38-8883-ABEE-A01F-8E54CB3C4D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Text Placeholder 3">
            <a:extLst>
              <a:ext uri="{FF2B5EF4-FFF2-40B4-BE49-F238E27FC236}">
                <a16:creationId xmlns:a16="http://schemas.microsoft.com/office/drawing/2014/main" id="{21D5B166-636B-9288-1019-EC83F7A7E5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31A17DF-AC5B-B332-22B4-51755B6C2A4A}"/>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6" name="Footer Placeholder 5">
            <a:extLst>
              <a:ext uri="{FF2B5EF4-FFF2-40B4-BE49-F238E27FC236}">
                <a16:creationId xmlns:a16="http://schemas.microsoft.com/office/drawing/2014/main" id="{96A625D5-3FC5-B86F-1006-8CE8D539A348}"/>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93E6BF12-D0DA-8201-D37F-52CD611B6E28}"/>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55974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A9B3B-E2C4-D8EE-85BC-9B24FE1D566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E"/>
          </a:p>
        </p:txBody>
      </p:sp>
      <p:sp>
        <p:nvSpPr>
          <p:cNvPr id="3" name="Picture Placeholder 2">
            <a:extLst>
              <a:ext uri="{FF2B5EF4-FFF2-40B4-BE49-F238E27FC236}">
                <a16:creationId xmlns:a16="http://schemas.microsoft.com/office/drawing/2014/main" id="{FFB23680-DD21-98E0-3C74-29057EAF05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E"/>
          </a:p>
        </p:txBody>
      </p:sp>
      <p:sp>
        <p:nvSpPr>
          <p:cNvPr id="4" name="Text Placeholder 3">
            <a:extLst>
              <a:ext uri="{FF2B5EF4-FFF2-40B4-BE49-F238E27FC236}">
                <a16:creationId xmlns:a16="http://schemas.microsoft.com/office/drawing/2014/main" id="{430CCF4C-BA9E-2C01-B359-F423B0F459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D2F1D3D-C993-977A-A35C-AB8A51954340}"/>
              </a:ext>
            </a:extLst>
          </p:cNvPr>
          <p:cNvSpPr>
            <a:spLocks noGrp="1"/>
          </p:cNvSpPr>
          <p:nvPr>
            <p:ph type="dt" sz="half" idx="10"/>
          </p:nvPr>
        </p:nvSpPr>
        <p:spPr/>
        <p:txBody>
          <a:bodyPr/>
          <a:lstStyle/>
          <a:p>
            <a:fld id="{6A157BF6-1FB1-AB4E-B190-ED6CF5C88B56}" type="datetimeFigureOut">
              <a:rPr lang="en-EE" smtClean="0"/>
              <a:t>02/03/2025</a:t>
            </a:fld>
            <a:endParaRPr lang="en-EE"/>
          </a:p>
        </p:txBody>
      </p:sp>
      <p:sp>
        <p:nvSpPr>
          <p:cNvPr id="6" name="Footer Placeholder 5">
            <a:extLst>
              <a:ext uri="{FF2B5EF4-FFF2-40B4-BE49-F238E27FC236}">
                <a16:creationId xmlns:a16="http://schemas.microsoft.com/office/drawing/2014/main" id="{AC36B293-8457-DE25-F110-64D0A12068D6}"/>
              </a:ext>
            </a:extLst>
          </p:cNvPr>
          <p:cNvSpPr>
            <a:spLocks noGrp="1"/>
          </p:cNvSpPr>
          <p:nvPr>
            <p:ph type="ftr" sz="quarter" idx="11"/>
          </p:nvPr>
        </p:nvSpPr>
        <p:spPr/>
        <p:txBody>
          <a:bodyPr/>
          <a:lstStyle/>
          <a:p>
            <a:endParaRPr lang="en-EE"/>
          </a:p>
        </p:txBody>
      </p:sp>
      <p:sp>
        <p:nvSpPr>
          <p:cNvPr id="7" name="Slide Number Placeholder 6">
            <a:extLst>
              <a:ext uri="{FF2B5EF4-FFF2-40B4-BE49-F238E27FC236}">
                <a16:creationId xmlns:a16="http://schemas.microsoft.com/office/drawing/2014/main" id="{4B4F790F-FA67-4A5D-3EBD-187C71971CA1}"/>
              </a:ext>
            </a:extLst>
          </p:cNvPr>
          <p:cNvSpPr>
            <a:spLocks noGrp="1"/>
          </p:cNvSpPr>
          <p:nvPr>
            <p:ph type="sldNum" sz="quarter" idx="12"/>
          </p:nvPr>
        </p:nvSpPr>
        <p:spPr/>
        <p:txBody>
          <a:bodyPr/>
          <a:lstStyle/>
          <a:p>
            <a:fld id="{1C0B7F60-09D6-3148-A363-BE0ED84C3EA5}" type="slidenum">
              <a:rPr lang="en-EE" smtClean="0"/>
              <a:t>‹#›</a:t>
            </a:fld>
            <a:endParaRPr lang="en-EE"/>
          </a:p>
        </p:txBody>
      </p:sp>
    </p:spTree>
    <p:extLst>
      <p:ext uri="{BB962C8B-B14F-4D97-AF65-F5344CB8AC3E}">
        <p14:creationId xmlns:p14="http://schemas.microsoft.com/office/powerpoint/2010/main" val="2946989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D5C31A-6247-6541-B316-BDFA345774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E"/>
          </a:p>
        </p:txBody>
      </p:sp>
      <p:sp>
        <p:nvSpPr>
          <p:cNvPr id="3" name="Text Placeholder 2">
            <a:extLst>
              <a:ext uri="{FF2B5EF4-FFF2-40B4-BE49-F238E27FC236}">
                <a16:creationId xmlns:a16="http://schemas.microsoft.com/office/drawing/2014/main" id="{EE7EE55C-490A-1AF8-C545-3E32FFC86C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E"/>
          </a:p>
        </p:txBody>
      </p:sp>
      <p:sp>
        <p:nvSpPr>
          <p:cNvPr id="4" name="Date Placeholder 3">
            <a:extLst>
              <a:ext uri="{FF2B5EF4-FFF2-40B4-BE49-F238E27FC236}">
                <a16:creationId xmlns:a16="http://schemas.microsoft.com/office/drawing/2014/main" id="{F03A331F-CA46-5A8C-09DE-2FD7F0F4CC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A157BF6-1FB1-AB4E-B190-ED6CF5C88B56}" type="datetimeFigureOut">
              <a:rPr lang="en-EE" smtClean="0"/>
              <a:t>02/03/2025</a:t>
            </a:fld>
            <a:endParaRPr lang="en-EE"/>
          </a:p>
        </p:txBody>
      </p:sp>
      <p:sp>
        <p:nvSpPr>
          <p:cNvPr id="5" name="Footer Placeholder 4">
            <a:extLst>
              <a:ext uri="{FF2B5EF4-FFF2-40B4-BE49-F238E27FC236}">
                <a16:creationId xmlns:a16="http://schemas.microsoft.com/office/drawing/2014/main" id="{5250D02F-6F9D-6CD0-4EB7-0C988EF4F3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EE"/>
          </a:p>
        </p:txBody>
      </p:sp>
      <p:sp>
        <p:nvSpPr>
          <p:cNvPr id="6" name="Slide Number Placeholder 5">
            <a:extLst>
              <a:ext uri="{FF2B5EF4-FFF2-40B4-BE49-F238E27FC236}">
                <a16:creationId xmlns:a16="http://schemas.microsoft.com/office/drawing/2014/main" id="{669B3776-C09F-EA0C-30BB-5F1AA39C34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C0B7F60-09D6-3148-A363-BE0ED84C3EA5}" type="slidenum">
              <a:rPr lang="en-EE" smtClean="0"/>
              <a:t>‹#›</a:t>
            </a:fld>
            <a:endParaRPr lang="en-EE"/>
          </a:p>
        </p:txBody>
      </p:sp>
    </p:spTree>
    <p:extLst>
      <p:ext uri="{BB962C8B-B14F-4D97-AF65-F5344CB8AC3E}">
        <p14:creationId xmlns:p14="http://schemas.microsoft.com/office/powerpoint/2010/main" val="2666568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emf"/><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www.pngall.com/diet-png/download/53881" TargetMode="Externa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4.jpg"/></Relationships>
</file>

<file path=ppt/slides/_rels/slide39.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hyperlink" Target="https://openclipart.org/detail/167093" TargetMode="External"/><Relationship Id="rId4" Type="http://schemas.openxmlformats.org/officeDocument/2006/relationships/image" Target="../media/image48.png"/></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50.jpg"/></Relationships>
</file>

<file path=ppt/slides/_rels/slide44.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55.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pixabay.com/en/milk-glass-drink-fresh-beverage-435295/" TargetMode="Externa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55.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3.jpg"/></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57.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73.jpg"/><Relationship Id="rId4" Type="http://schemas.openxmlformats.org/officeDocument/2006/relationships/image" Target="../media/image72.jpg"/></Relationships>
</file>

<file path=ppt/slides/_rels/slide64.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75.jpg"/></Relationships>
</file>

<file path=ppt/slides/_rels/slide65.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77.jpg"/></Relationships>
</file>

<file path=ppt/slides/_rels/slide6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79.jpg"/><Relationship Id="rId4" Type="http://schemas.openxmlformats.org/officeDocument/2006/relationships/image" Target="../media/image78.jpg"/></Relationships>
</file>

<file path=ppt/slides/_rels/slide67.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71.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hyperlink" Target="https://freepngimg.com/png/27121-pills-image"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image" Target="../media/image88.jpg"/><Relationship Id="rId4" Type="http://schemas.openxmlformats.org/officeDocument/2006/relationships/hyperlink" Target="https://freepngimg.com/png/14416-lemon-png"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hyperlink" Target="https://openclipart.org/detail/167093" TargetMode="External"/></Relationships>
</file>

<file path=ppt/slides/_rels/slide7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https://www.youtube.com/watch?v=PpoRRUC-ezM&amp;t=116s" TargetMode="External"/><Relationship Id="rId7" Type="http://schemas.openxmlformats.org/officeDocument/2006/relationships/hyperlink" Target="https://commons.wikimedia.org/wiki/File:YouTube_Logo_2017.svg"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emf"/><Relationship Id="rId4" Type="http://schemas.openxmlformats.org/officeDocument/2006/relationships/image" Target="../media/image90.png"/></Relationships>
</file>

<file path=ppt/slides/_rels/slide82.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93B01-E1D4-6B52-E880-8101BFE5E3F2}"/>
              </a:ext>
            </a:extLst>
          </p:cNvPr>
          <p:cNvSpPr txBox="1">
            <a:spLocks/>
          </p:cNvSpPr>
          <p:nvPr/>
        </p:nvSpPr>
        <p:spPr>
          <a:xfrm>
            <a:off x="6361043" y="2504660"/>
            <a:ext cx="4956314" cy="259742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EE" b="1" spc="-150" dirty="0">
                <a:solidFill>
                  <a:srgbClr val="20449A"/>
                </a:solidFill>
                <a:latin typeface="Geon Soft ExtraBold" panose="020F0503030302020204" pitchFamily="34" charset="77"/>
              </a:rPr>
              <a:t>TERVETE</a:t>
            </a:r>
          </a:p>
          <a:p>
            <a:r>
              <a:rPr lang="en-EE" b="1" spc="-150" dirty="0">
                <a:solidFill>
                  <a:srgbClr val="20449A"/>
                </a:solidFill>
                <a:latin typeface="Geon Soft ExtraBold" panose="020F0503030302020204" pitchFamily="34" charset="77"/>
              </a:rPr>
              <a:t>HAMMASTE</a:t>
            </a:r>
            <a:br>
              <a:rPr lang="en-EE" b="1" spc="-150" dirty="0">
                <a:solidFill>
                  <a:srgbClr val="20449A"/>
                </a:solidFill>
                <a:latin typeface="Geon Soft ExtraBold" panose="020F0503030302020204" pitchFamily="34" charset="77"/>
              </a:rPr>
            </a:br>
            <a:r>
              <a:rPr lang="en-EE" b="1" spc="-150" dirty="0">
                <a:solidFill>
                  <a:srgbClr val="20449A"/>
                </a:solidFill>
                <a:latin typeface="Geon Soft ExtraBold" panose="020F0503030302020204" pitchFamily="34" charset="77"/>
              </a:rPr>
              <a:t>KOOL</a:t>
            </a:r>
          </a:p>
        </p:txBody>
      </p:sp>
    </p:spTree>
    <p:extLst>
      <p:ext uri="{BB962C8B-B14F-4D97-AF65-F5344CB8AC3E}">
        <p14:creationId xmlns:p14="http://schemas.microsoft.com/office/powerpoint/2010/main" val="962395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EC7B1-43F8-2087-052F-3C57429B1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4AA159-8E82-6319-67FE-DFAEC85FA1C0}"/>
              </a:ext>
            </a:extLst>
          </p:cNvPr>
          <p:cNvSpPr>
            <a:spLocks noGrp="1"/>
          </p:cNvSpPr>
          <p:nvPr>
            <p:ph type="title"/>
          </p:nvPr>
        </p:nvSpPr>
        <p:spPr/>
        <p:txBody>
          <a:bodyPr/>
          <a:lstStyle/>
          <a:p>
            <a:r>
              <a:rPr lang="en-EE" dirty="0"/>
              <a:t>MIS ON PILDIL?</a:t>
            </a:r>
          </a:p>
        </p:txBody>
      </p:sp>
      <p:sp>
        <p:nvSpPr>
          <p:cNvPr id="8" name="Rounded Rectangle 3">
            <a:extLst>
              <a:ext uri="{FF2B5EF4-FFF2-40B4-BE49-F238E27FC236}">
                <a16:creationId xmlns:a16="http://schemas.microsoft.com/office/drawing/2014/main" id="{08F28413-2BC1-2299-6DB4-3C8CE5AE7ED1}"/>
              </a:ext>
            </a:extLst>
          </p:cNvPr>
          <p:cNvSpPr/>
          <p:nvPr/>
        </p:nvSpPr>
        <p:spPr>
          <a:xfrm rot="10800000">
            <a:off x="5446643" y="1177166"/>
            <a:ext cx="5433391" cy="4002156"/>
          </a:xfrm>
          <a:prstGeom prst="roundRect">
            <a:avLst>
              <a:gd name="adj" fmla="val 13025"/>
            </a:avLst>
          </a:prstGeom>
          <a:blipFill dpi="0" rotWithShape="1">
            <a:blip r:embed="rId3"/>
            <a:srcRect/>
            <a:stretch>
              <a:fillRect l="-7000" t="-1000" r="-14000" b="-8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551088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EC7B1-43F8-2087-052F-3C57429B1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4AA159-8E82-6319-67FE-DFAEC85FA1C0}"/>
              </a:ext>
            </a:extLst>
          </p:cNvPr>
          <p:cNvSpPr>
            <a:spLocks noGrp="1"/>
          </p:cNvSpPr>
          <p:nvPr>
            <p:ph type="title"/>
          </p:nvPr>
        </p:nvSpPr>
        <p:spPr/>
        <p:txBody>
          <a:bodyPr/>
          <a:lstStyle/>
          <a:p>
            <a:r>
              <a:rPr lang="en-EE" dirty="0"/>
              <a:t>MIS ON PILDIL?</a:t>
            </a:r>
          </a:p>
        </p:txBody>
      </p:sp>
      <p:sp>
        <p:nvSpPr>
          <p:cNvPr id="8" name="Rounded Rectangle 3">
            <a:extLst>
              <a:ext uri="{FF2B5EF4-FFF2-40B4-BE49-F238E27FC236}">
                <a16:creationId xmlns:a16="http://schemas.microsoft.com/office/drawing/2014/main" id="{08F28413-2BC1-2299-6DB4-3C8CE5AE7ED1}"/>
              </a:ext>
            </a:extLst>
          </p:cNvPr>
          <p:cNvSpPr/>
          <p:nvPr/>
        </p:nvSpPr>
        <p:spPr>
          <a:xfrm rot="10800000">
            <a:off x="5446643" y="1177166"/>
            <a:ext cx="5433391" cy="4002156"/>
          </a:xfrm>
          <a:prstGeom prst="roundRect">
            <a:avLst>
              <a:gd name="adj" fmla="val 13025"/>
            </a:avLst>
          </a:prstGeom>
          <a:blipFill dpi="0" rotWithShape="1">
            <a:blip r:embed="rId3"/>
            <a:srcRect/>
            <a:stretch>
              <a:fillRect l="-7000" t="-1000" r="-14000" b="-8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7" name="Content Placeholder 16">
            <a:extLst>
              <a:ext uri="{FF2B5EF4-FFF2-40B4-BE49-F238E27FC236}">
                <a16:creationId xmlns:a16="http://schemas.microsoft.com/office/drawing/2014/main" id="{42CA7338-443C-D98D-52F7-86E1A99C4983}"/>
              </a:ext>
            </a:extLst>
          </p:cNvPr>
          <p:cNvSpPr>
            <a:spLocks noGrp="1"/>
          </p:cNvSpPr>
          <p:nvPr>
            <p:ph idx="1"/>
          </p:nvPr>
        </p:nvSpPr>
        <p:spPr>
          <a:xfrm>
            <a:off x="838200" y="1669774"/>
            <a:ext cx="4316896" cy="3945835"/>
          </a:xfrm>
        </p:spPr>
        <p:txBody>
          <a:bodyPr/>
          <a:lstStyle/>
          <a:p>
            <a:pPr marL="0" indent="0">
              <a:lnSpc>
                <a:spcPct val="100000"/>
              </a:lnSpc>
              <a:spcBef>
                <a:spcPts val="100"/>
              </a:spcBef>
              <a:buNone/>
            </a:pPr>
            <a:r>
              <a:rPr lang="et-EE" b="1" dirty="0">
                <a:latin typeface="Geon Soft ExtraBold" panose="020F0503030302020204" pitchFamily="34" charset="77"/>
              </a:rPr>
              <a:t>Hambakatt</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Igemepõletik</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Kaaries</a:t>
            </a:r>
          </a:p>
        </p:txBody>
      </p:sp>
    </p:spTree>
    <p:extLst>
      <p:ext uri="{BB962C8B-B14F-4D97-AF65-F5344CB8AC3E}">
        <p14:creationId xmlns:p14="http://schemas.microsoft.com/office/powerpoint/2010/main" val="3539410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B5422-B495-322E-88E0-48371B12B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9169A-3D9D-99CB-CA3E-393F0A57EE59}"/>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826C08F3-5539-98B2-7840-B63F6DE3F7F3}"/>
              </a:ext>
            </a:extLst>
          </p:cNvPr>
          <p:cNvSpPr/>
          <p:nvPr/>
        </p:nvSpPr>
        <p:spPr>
          <a:xfrm>
            <a:off x="5446643" y="1177166"/>
            <a:ext cx="5433391" cy="4002156"/>
          </a:xfrm>
          <a:prstGeom prst="roundRect">
            <a:avLst>
              <a:gd name="adj" fmla="val 13025"/>
            </a:avLst>
          </a:prstGeom>
          <a:blipFill>
            <a:blip r:embed="rId3"/>
            <a:stretch>
              <a:fillRect l="-3838" t="-822" r="-3838" b="-82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090797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B5422-B495-322E-88E0-48371B12B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9169A-3D9D-99CB-CA3E-393F0A57EE59}"/>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826C08F3-5539-98B2-7840-B63F6DE3F7F3}"/>
              </a:ext>
            </a:extLst>
          </p:cNvPr>
          <p:cNvSpPr/>
          <p:nvPr/>
        </p:nvSpPr>
        <p:spPr>
          <a:xfrm>
            <a:off x="5446643" y="1177166"/>
            <a:ext cx="5433391" cy="4002156"/>
          </a:xfrm>
          <a:prstGeom prst="roundRect">
            <a:avLst>
              <a:gd name="adj" fmla="val 13025"/>
            </a:avLst>
          </a:prstGeom>
          <a:blipFill>
            <a:blip r:embed="rId3"/>
            <a:stretch>
              <a:fillRect l="-3838" t="-822" r="-3838" b="-82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7" name="Content Placeholder 16">
            <a:extLst>
              <a:ext uri="{FF2B5EF4-FFF2-40B4-BE49-F238E27FC236}">
                <a16:creationId xmlns:a16="http://schemas.microsoft.com/office/drawing/2014/main" id="{2A7646D8-91C6-1A2F-7CE6-A1B2AE00B6A1}"/>
              </a:ext>
            </a:extLst>
          </p:cNvPr>
          <p:cNvSpPr>
            <a:spLocks noGrp="1"/>
          </p:cNvSpPr>
          <p:nvPr>
            <p:ph idx="1"/>
          </p:nvPr>
        </p:nvSpPr>
        <p:spPr>
          <a:xfrm>
            <a:off x="838200" y="1669774"/>
            <a:ext cx="4316896" cy="3945835"/>
          </a:xfrm>
        </p:spPr>
        <p:txBody>
          <a:bodyPr/>
          <a:lstStyle/>
          <a:p>
            <a:pPr marL="0" indent="0">
              <a:lnSpc>
                <a:spcPct val="100000"/>
              </a:lnSpc>
              <a:spcBef>
                <a:spcPts val="100"/>
              </a:spcBef>
              <a:buNone/>
            </a:pPr>
            <a:r>
              <a:rPr lang="et-EE" sz="2800" b="1" dirty="0">
                <a:latin typeface="Geon Soft ExtraBold" panose="020F0503030302020204" pitchFamily="34" charset="77"/>
              </a:rPr>
              <a:t>Hambakivi</a:t>
            </a:r>
            <a:endParaRPr lang="et-EE" b="1" dirty="0">
              <a:latin typeface="Geon Soft ExtraBold" panose="020F0503030302020204" pitchFamily="34" charset="77"/>
            </a:endParaRPr>
          </a:p>
        </p:txBody>
      </p:sp>
    </p:spTree>
    <p:extLst>
      <p:ext uri="{BB962C8B-B14F-4D97-AF65-F5344CB8AC3E}">
        <p14:creationId xmlns:p14="http://schemas.microsoft.com/office/powerpoint/2010/main" val="23839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15DC5-4018-9828-293A-F83875E9CE32}"/>
            </a:ext>
          </a:extLst>
        </p:cNvPr>
        <p:cNvGrpSpPr/>
        <p:nvPr/>
      </p:nvGrpSpPr>
      <p:grpSpPr>
        <a:xfrm>
          <a:off x="0" y="0"/>
          <a:ext cx="0" cy="0"/>
          <a:chOff x="0" y="0"/>
          <a:chExt cx="0" cy="0"/>
        </a:xfrm>
      </p:grpSpPr>
      <p:sp>
        <p:nvSpPr>
          <p:cNvPr id="4" name="Rounded Rectangle 3">
            <a:extLst>
              <a:ext uri="{FF2B5EF4-FFF2-40B4-BE49-F238E27FC236}">
                <a16:creationId xmlns:a16="http://schemas.microsoft.com/office/drawing/2014/main" id="{EB9D0291-1AE7-7A00-C378-3E7D140BC673}"/>
              </a:ext>
            </a:extLst>
          </p:cNvPr>
          <p:cNvSpPr/>
          <p:nvPr/>
        </p:nvSpPr>
        <p:spPr>
          <a:xfrm>
            <a:off x="2063240" y="650289"/>
            <a:ext cx="7932515" cy="4909027"/>
          </a:xfrm>
          <a:prstGeom prst="roundRect">
            <a:avLst>
              <a:gd name="adj" fmla="val 13025"/>
            </a:avLst>
          </a:prstGeom>
          <a:blipFill>
            <a:blip r:embed="rId3"/>
            <a:stretch>
              <a:fillRect l="-21038" t="-23423" r="-34152" b="-3243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858378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D4FAC-8AFD-17CF-90D1-C0A857129B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CCEBB8-E432-134D-7A04-9B99C8020C76}"/>
              </a:ext>
            </a:extLst>
          </p:cNvPr>
          <p:cNvSpPr>
            <a:spLocks noGrp="1"/>
          </p:cNvSpPr>
          <p:nvPr>
            <p:ph type="title"/>
          </p:nvPr>
        </p:nvSpPr>
        <p:spPr/>
        <p:txBody>
          <a:bodyPr/>
          <a:lstStyle/>
          <a:p>
            <a:r>
              <a:rPr lang="et-EE" dirty="0"/>
              <a:t>MILLISEID SALADUSI SUU ENDAS PEIDAB?</a:t>
            </a:r>
            <a:endParaRPr lang="en-EE" dirty="0"/>
          </a:p>
        </p:txBody>
      </p:sp>
      <p:sp>
        <p:nvSpPr>
          <p:cNvPr id="5" name="Rounded Rectangle 4">
            <a:extLst>
              <a:ext uri="{FF2B5EF4-FFF2-40B4-BE49-F238E27FC236}">
                <a16:creationId xmlns:a16="http://schemas.microsoft.com/office/drawing/2014/main" id="{83824848-BB36-24D5-CB08-8628FD68C625}"/>
              </a:ext>
            </a:extLst>
          </p:cNvPr>
          <p:cNvSpPr/>
          <p:nvPr/>
        </p:nvSpPr>
        <p:spPr>
          <a:xfrm>
            <a:off x="2592000" y="1445104"/>
            <a:ext cx="6508866" cy="4251286"/>
          </a:xfrm>
          <a:prstGeom prst="roundRect">
            <a:avLst>
              <a:gd name="adj" fmla="val 13025"/>
            </a:avLst>
          </a:prstGeom>
          <a:blipFill>
            <a:blip r:embed="rId3"/>
            <a:stretch>
              <a:fillRect l="-995" r="-410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420876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80D0E-DADE-50F8-610D-226E706EC35B}"/>
            </a:ext>
          </a:extLst>
        </p:cNvPr>
        <p:cNvGrpSpPr/>
        <p:nvPr/>
      </p:nvGrpSpPr>
      <p:grpSpPr>
        <a:xfrm>
          <a:off x="0" y="0"/>
          <a:ext cx="0" cy="0"/>
          <a:chOff x="0" y="0"/>
          <a:chExt cx="0" cy="0"/>
        </a:xfrm>
      </p:grpSpPr>
      <p:pic>
        <p:nvPicPr>
          <p:cNvPr id="4" name="Picture 3" descr="A person in white outfit and blue sunglasses&#10;&#10;Description automatically generated">
            <a:extLst>
              <a:ext uri="{FF2B5EF4-FFF2-40B4-BE49-F238E27FC236}">
                <a16:creationId xmlns:a16="http://schemas.microsoft.com/office/drawing/2014/main" id="{49DBC5BE-24D3-5795-5555-C1EDC4D12003}"/>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5C6438-F85D-4F3A-BFA1-714CDDB377EC}"/>
              </a:ext>
            </a:extLst>
          </p:cNvPr>
          <p:cNvSpPr txBox="1">
            <a:spLocks/>
          </p:cNvSpPr>
          <p:nvPr/>
        </p:nvSpPr>
        <p:spPr>
          <a:xfrm>
            <a:off x="6183243" y="1831560"/>
            <a:ext cx="4956314" cy="259742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HAMMASTE TERVIS MÕJUTAB ÜLDTERVIST</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4156138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AACAA-0ED7-930D-458F-C24A7CE6F0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E938FE-C970-0CB1-EA6E-60A98B7C4004}"/>
              </a:ext>
            </a:extLst>
          </p:cNvPr>
          <p:cNvSpPr>
            <a:spLocks noGrp="1"/>
          </p:cNvSpPr>
          <p:nvPr>
            <p:ph type="title"/>
          </p:nvPr>
        </p:nvSpPr>
        <p:spPr>
          <a:xfrm>
            <a:off x="838200" y="301872"/>
            <a:ext cx="10515600" cy="1325563"/>
          </a:xfrm>
        </p:spPr>
        <p:txBody>
          <a:bodyPr/>
          <a:lstStyle/>
          <a:p>
            <a:r>
              <a:rPr lang="et-EE" dirty="0"/>
              <a:t>HAMMASTE TERVIS MÕJUTAB ÜLDTERVIST</a:t>
            </a:r>
            <a:endParaRPr lang="en-EE" dirty="0"/>
          </a:p>
        </p:txBody>
      </p:sp>
      <p:sp>
        <p:nvSpPr>
          <p:cNvPr id="17" name="Content Placeholder 16">
            <a:extLst>
              <a:ext uri="{FF2B5EF4-FFF2-40B4-BE49-F238E27FC236}">
                <a16:creationId xmlns:a16="http://schemas.microsoft.com/office/drawing/2014/main" id="{297FDB10-AA14-71B6-9042-1EC30998AB85}"/>
              </a:ext>
            </a:extLst>
          </p:cNvPr>
          <p:cNvSpPr>
            <a:spLocks noGrp="1"/>
          </p:cNvSpPr>
          <p:nvPr>
            <p:ph idx="1"/>
          </p:nvPr>
        </p:nvSpPr>
        <p:spPr>
          <a:xfrm>
            <a:off x="930965" y="5244442"/>
            <a:ext cx="2431405" cy="648904"/>
          </a:xfrm>
        </p:spPr>
        <p:txBody>
          <a:bodyPr>
            <a:noAutofit/>
          </a:bodyPr>
          <a:lstStyle/>
          <a:p>
            <a:pPr marL="0" indent="0" algn="ctr">
              <a:buNone/>
            </a:pPr>
            <a:r>
              <a:rPr lang="et-EE" sz="2000" b="1" dirty="0">
                <a:latin typeface="Geon Soft ExtraBold" panose="020F0503030302020204" pitchFamily="34" charset="77"/>
              </a:rPr>
              <a:t>Rasvumine</a:t>
            </a:r>
          </a:p>
        </p:txBody>
      </p:sp>
      <p:sp>
        <p:nvSpPr>
          <p:cNvPr id="5" name="Rounded Rectangle 4">
            <a:extLst>
              <a:ext uri="{FF2B5EF4-FFF2-40B4-BE49-F238E27FC236}">
                <a16:creationId xmlns:a16="http://schemas.microsoft.com/office/drawing/2014/main" id="{4A9E58D1-1ECF-08D8-3238-22AD8F586F5F}"/>
              </a:ext>
            </a:extLst>
          </p:cNvPr>
          <p:cNvSpPr/>
          <p:nvPr/>
        </p:nvSpPr>
        <p:spPr>
          <a:xfrm>
            <a:off x="930965" y="2845796"/>
            <a:ext cx="2412000" cy="2245319"/>
          </a:xfrm>
          <a:prstGeom prst="roundRect">
            <a:avLst>
              <a:gd name="adj" fmla="val 13025"/>
            </a:avLst>
          </a:prstGeom>
          <a:blipFill>
            <a:blip r:embed="rId3"/>
            <a:stretch>
              <a:fillRect l="-9701" t="-34175" r="-54477" b="-24555"/>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Rounded Rectangle 2">
            <a:extLst>
              <a:ext uri="{FF2B5EF4-FFF2-40B4-BE49-F238E27FC236}">
                <a16:creationId xmlns:a16="http://schemas.microsoft.com/office/drawing/2014/main" id="{38890AB3-188E-FB45-16E2-D8586364B6A9}"/>
              </a:ext>
            </a:extLst>
          </p:cNvPr>
          <p:cNvSpPr/>
          <p:nvPr/>
        </p:nvSpPr>
        <p:spPr>
          <a:xfrm>
            <a:off x="3575172" y="2494840"/>
            <a:ext cx="2431405" cy="2245319"/>
          </a:xfrm>
          <a:prstGeom prst="roundRect">
            <a:avLst>
              <a:gd name="adj" fmla="val 13025"/>
            </a:avLst>
          </a:prstGeom>
          <a:blipFill>
            <a:blip r:embed="rId4"/>
            <a:stretch>
              <a:fillRect l="-30694" t="-16539" r="-54384" b="-16539"/>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6" name="Rounded Rectangle 5">
            <a:extLst>
              <a:ext uri="{FF2B5EF4-FFF2-40B4-BE49-F238E27FC236}">
                <a16:creationId xmlns:a16="http://schemas.microsoft.com/office/drawing/2014/main" id="{337227EF-CF9D-7D94-835C-2E424778BB6B}"/>
              </a:ext>
            </a:extLst>
          </p:cNvPr>
          <p:cNvSpPr/>
          <p:nvPr/>
        </p:nvSpPr>
        <p:spPr>
          <a:xfrm>
            <a:off x="6206127" y="2162577"/>
            <a:ext cx="2431405" cy="2245319"/>
          </a:xfrm>
          <a:prstGeom prst="roundRect">
            <a:avLst>
              <a:gd name="adj" fmla="val 13025"/>
            </a:avLst>
          </a:prstGeom>
          <a:blipFill dpi="0" rotWithShape="0">
            <a:blip r:embed="rId5"/>
            <a:srcRect/>
            <a:stretch>
              <a:fillRect l="-6263" t="-16626" r="-29954" b="-3624"/>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361B796C-CBBF-A977-4F9A-83F80BC09EAB}"/>
              </a:ext>
            </a:extLst>
          </p:cNvPr>
          <p:cNvSpPr/>
          <p:nvPr/>
        </p:nvSpPr>
        <p:spPr>
          <a:xfrm>
            <a:off x="8842882" y="1720240"/>
            <a:ext cx="2431405" cy="2245319"/>
          </a:xfrm>
          <a:prstGeom prst="roundRect">
            <a:avLst>
              <a:gd name="adj" fmla="val 13025"/>
            </a:avLst>
          </a:prstGeom>
          <a:blipFill dpi="0" rotWithShape="0">
            <a:blip r:embed="rId6"/>
            <a:srcRect/>
            <a:stretch>
              <a:fillRect l="-101000" t="-31000" r="-16000" b="-4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Content Placeholder 16">
            <a:extLst>
              <a:ext uri="{FF2B5EF4-FFF2-40B4-BE49-F238E27FC236}">
                <a16:creationId xmlns:a16="http://schemas.microsoft.com/office/drawing/2014/main" id="{785849F0-CA82-86B9-CD78-9F2588302F69}"/>
              </a:ext>
            </a:extLst>
          </p:cNvPr>
          <p:cNvSpPr txBox="1">
            <a:spLocks/>
          </p:cNvSpPr>
          <p:nvPr/>
        </p:nvSpPr>
        <p:spPr>
          <a:xfrm>
            <a:off x="3575172" y="4893486"/>
            <a:ext cx="2431405" cy="481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t-EE" sz="2000" b="1" dirty="0">
                <a:latin typeface="Geon Soft ExtraBold" panose="020F0503030302020204" pitchFamily="34" charset="77"/>
              </a:rPr>
              <a:t>Südamehaigused</a:t>
            </a:r>
          </a:p>
        </p:txBody>
      </p:sp>
      <p:sp>
        <p:nvSpPr>
          <p:cNvPr id="9" name="Content Placeholder 16">
            <a:extLst>
              <a:ext uri="{FF2B5EF4-FFF2-40B4-BE49-F238E27FC236}">
                <a16:creationId xmlns:a16="http://schemas.microsoft.com/office/drawing/2014/main" id="{EE73C6C2-29C3-38A6-92B2-30C2EA442749}"/>
              </a:ext>
            </a:extLst>
          </p:cNvPr>
          <p:cNvSpPr txBox="1">
            <a:spLocks/>
          </p:cNvSpPr>
          <p:nvPr/>
        </p:nvSpPr>
        <p:spPr>
          <a:xfrm>
            <a:off x="6212353" y="4561223"/>
            <a:ext cx="2431405" cy="481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t-EE" sz="2000" b="1" dirty="0">
                <a:latin typeface="Geon Soft ExtraBold" panose="020F0503030302020204" pitchFamily="34" charset="77"/>
              </a:rPr>
              <a:t>Suhkruhaigus</a:t>
            </a:r>
          </a:p>
          <a:p>
            <a:pPr marL="0" indent="0" algn="ctr">
              <a:buNone/>
            </a:pPr>
            <a:endParaRPr lang="et-EE" sz="2000" b="1" dirty="0">
              <a:latin typeface="Geon Soft ExtraBold" panose="020F0503030302020204" pitchFamily="34" charset="77"/>
            </a:endParaRPr>
          </a:p>
        </p:txBody>
      </p:sp>
      <p:sp>
        <p:nvSpPr>
          <p:cNvPr id="10" name="Content Placeholder 16">
            <a:extLst>
              <a:ext uri="{FF2B5EF4-FFF2-40B4-BE49-F238E27FC236}">
                <a16:creationId xmlns:a16="http://schemas.microsoft.com/office/drawing/2014/main" id="{0FF8BC29-0872-AAC7-FB64-74EA882ED1F4}"/>
              </a:ext>
            </a:extLst>
          </p:cNvPr>
          <p:cNvSpPr txBox="1">
            <a:spLocks/>
          </p:cNvSpPr>
          <p:nvPr/>
        </p:nvSpPr>
        <p:spPr>
          <a:xfrm>
            <a:off x="8862788" y="4118886"/>
            <a:ext cx="2431405" cy="7992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t-EE" sz="2000" b="1" dirty="0">
                <a:latin typeface="Geon Soft ExtraBold" panose="020F0503030302020204" pitchFamily="34" charset="77"/>
              </a:rPr>
              <a:t>Probleemid rasedusega</a:t>
            </a:r>
          </a:p>
          <a:p>
            <a:pPr marL="0" indent="0" algn="ctr">
              <a:buNone/>
            </a:pPr>
            <a:endParaRPr lang="et-EE" sz="2000" b="1" dirty="0">
              <a:latin typeface="Geon Soft ExtraBold" panose="020F0503030302020204" pitchFamily="34" charset="77"/>
            </a:endParaRPr>
          </a:p>
        </p:txBody>
      </p:sp>
    </p:spTree>
    <p:extLst>
      <p:ext uri="{BB962C8B-B14F-4D97-AF65-F5344CB8AC3E}">
        <p14:creationId xmlns:p14="http://schemas.microsoft.com/office/powerpoint/2010/main" val="3325904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7BD65-04F9-5A96-A42D-27474552C2ED}"/>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AA278A67-5760-CBA0-0506-AFB532D47C8D}"/>
              </a:ext>
            </a:extLst>
          </p:cNvPr>
          <p:cNvPicPr>
            <a:picLocks noChangeAspect="1"/>
          </p:cNvPicPr>
          <p:nvPr/>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AC32D62-4DA6-3EE2-5FE6-84AFD42DA651}"/>
              </a:ext>
            </a:extLst>
          </p:cNvPr>
          <p:cNvSpPr txBox="1">
            <a:spLocks/>
          </p:cNvSpPr>
          <p:nvPr/>
        </p:nvSpPr>
        <p:spPr>
          <a:xfrm>
            <a:off x="6096000" y="1524000"/>
            <a:ext cx="4956314" cy="17111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KAARIES EHK</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HAMBAAUGUD</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1534675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9F360-A2BD-8190-79F7-1A9D66191BED}"/>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2A3D7B70-D2AF-BF7D-FA8A-AE5F4FF59F2A}"/>
              </a:ext>
            </a:extLst>
          </p:cNvPr>
          <p:cNvSpPr>
            <a:spLocks noGrp="1"/>
          </p:cNvSpPr>
          <p:nvPr>
            <p:ph type="title"/>
          </p:nvPr>
        </p:nvSpPr>
        <p:spPr/>
        <p:txBody>
          <a:bodyPr/>
          <a:lstStyle/>
          <a:p>
            <a:r>
              <a:rPr lang="et-EE" dirty="0"/>
              <a:t>MIS ON PILDIL?</a:t>
            </a:r>
            <a:endParaRPr lang="en-EE" dirty="0"/>
          </a:p>
        </p:txBody>
      </p:sp>
      <p:sp>
        <p:nvSpPr>
          <p:cNvPr id="3" name="Content Placeholder 2">
            <a:extLst>
              <a:ext uri="{FF2B5EF4-FFF2-40B4-BE49-F238E27FC236}">
                <a16:creationId xmlns:a16="http://schemas.microsoft.com/office/drawing/2014/main" id="{E267FFA0-2B20-4462-5782-95EBB0502872}"/>
              </a:ext>
            </a:extLst>
          </p:cNvPr>
          <p:cNvSpPr txBox="1">
            <a:spLocks/>
          </p:cNvSpPr>
          <p:nvPr/>
        </p:nvSpPr>
        <p:spPr>
          <a:xfrm>
            <a:off x="1114696" y="2766218"/>
            <a:ext cx="1959614"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1000"/>
              </a:spcBef>
              <a:spcAft>
                <a:spcPts val="0"/>
              </a:spcAft>
              <a:buNone/>
            </a:pPr>
            <a:r>
              <a:rPr lang="et-EE" sz="2500" b="1" u="none" strike="noStrike" dirty="0">
                <a:solidFill>
                  <a:srgbClr val="000000"/>
                </a:solidFill>
                <a:effectLst/>
                <a:latin typeface="Geon Soft ExtraBold" panose="020F0503030302020204" pitchFamily="34" charset="77"/>
              </a:rPr>
              <a:t>Suurendus</a:t>
            </a:r>
            <a:r>
              <a:rPr lang="et-EE" sz="2000" b="1" u="none" strike="noStrike" dirty="0">
                <a:solidFill>
                  <a:srgbClr val="000000"/>
                </a:solidFill>
                <a:effectLst/>
                <a:latin typeface="Geon Soft ExtraBold" panose="020F0503030302020204" pitchFamily="34" charset="77"/>
              </a:rPr>
              <a:t> </a:t>
            </a:r>
          </a:p>
          <a:p>
            <a:pPr marL="0" indent="0" rtl="0" fontAlgn="base">
              <a:lnSpc>
                <a:spcPct val="100000"/>
              </a:lnSpc>
              <a:spcBef>
                <a:spcPts val="1000"/>
              </a:spcBef>
              <a:spcAft>
                <a:spcPts val="0"/>
              </a:spcAft>
              <a:buNone/>
            </a:pPr>
            <a:r>
              <a:rPr lang="et-EE" sz="4300" b="1" u="none" strike="noStrike" dirty="0">
                <a:solidFill>
                  <a:srgbClr val="000000"/>
                </a:solidFill>
                <a:effectLst/>
                <a:latin typeface="Geon Soft ExtraBold" panose="020F0503030302020204" pitchFamily="34" charset="77"/>
              </a:rPr>
              <a:t>1000x</a:t>
            </a:r>
            <a:endParaRPr lang="en-GB" sz="4300" b="1" u="none" strike="noStrike" dirty="0">
              <a:solidFill>
                <a:srgbClr val="000000"/>
              </a:solidFill>
              <a:effectLst/>
              <a:latin typeface="Geon Soft ExtraBold" panose="020F0503030302020204" pitchFamily="34" charset="77"/>
            </a:endParaRPr>
          </a:p>
        </p:txBody>
      </p:sp>
      <p:sp>
        <p:nvSpPr>
          <p:cNvPr id="4" name="Rounded Rectangle 3">
            <a:extLst>
              <a:ext uri="{FF2B5EF4-FFF2-40B4-BE49-F238E27FC236}">
                <a16:creationId xmlns:a16="http://schemas.microsoft.com/office/drawing/2014/main" id="{FF8FF458-A022-F297-4C77-73836C69E6D9}"/>
              </a:ext>
            </a:extLst>
          </p:cNvPr>
          <p:cNvSpPr/>
          <p:nvPr/>
        </p:nvSpPr>
        <p:spPr>
          <a:xfrm>
            <a:off x="3790605" y="1286652"/>
            <a:ext cx="7132320" cy="4225506"/>
          </a:xfrm>
          <a:prstGeom prst="roundRect">
            <a:avLst>
              <a:gd name="adj" fmla="val 13025"/>
            </a:avLst>
          </a:prstGeom>
          <a:blipFill dpi="0" rotWithShape="1">
            <a:blip r:embed="rId3"/>
            <a:srcRect/>
            <a:stretch>
              <a:fillRect l="-11250" t="-6841" r="-24252" b="-1584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562629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7" name="Right Arrow 3">
            <a:extLst>
              <a:ext uri="{FF2B5EF4-FFF2-40B4-BE49-F238E27FC236}">
                <a16:creationId xmlns:a16="http://schemas.microsoft.com/office/drawing/2014/main" id="{AA1EEDF5-15E5-3C9E-785A-36FDEBB75EDA}"/>
              </a:ext>
            </a:extLst>
          </p:cNvPr>
          <p:cNvSpPr/>
          <p:nvPr/>
        </p:nvSpPr>
        <p:spPr>
          <a:xfrm>
            <a:off x="6709833" y="2959199"/>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8" name="Right Arrow 3">
            <a:extLst>
              <a:ext uri="{FF2B5EF4-FFF2-40B4-BE49-F238E27FC236}">
                <a16:creationId xmlns:a16="http://schemas.microsoft.com/office/drawing/2014/main" id="{04E9C0FC-94B7-D01C-9ADA-69651F0618F5}"/>
              </a:ext>
            </a:extLst>
          </p:cNvPr>
          <p:cNvSpPr/>
          <p:nvPr/>
        </p:nvSpPr>
        <p:spPr>
          <a:xfrm rot="10800000">
            <a:off x="9529234" y="3067495"/>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9" name="Right Arrow 3">
            <a:extLst>
              <a:ext uri="{FF2B5EF4-FFF2-40B4-BE49-F238E27FC236}">
                <a16:creationId xmlns:a16="http://schemas.microsoft.com/office/drawing/2014/main" id="{B1BA7E62-A666-B301-422C-5A438FD3D4BB}"/>
              </a:ext>
            </a:extLst>
          </p:cNvPr>
          <p:cNvSpPr/>
          <p:nvPr/>
        </p:nvSpPr>
        <p:spPr>
          <a:xfrm rot="5400000">
            <a:off x="8223461" y="2042322"/>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3" name="Right Arrow 3">
            <a:extLst>
              <a:ext uri="{FF2B5EF4-FFF2-40B4-BE49-F238E27FC236}">
                <a16:creationId xmlns:a16="http://schemas.microsoft.com/office/drawing/2014/main" id="{3CC7AF84-8E04-972E-7E63-15DF5B66F9C8}"/>
              </a:ext>
            </a:extLst>
          </p:cNvPr>
          <p:cNvSpPr/>
          <p:nvPr/>
        </p:nvSpPr>
        <p:spPr>
          <a:xfrm>
            <a:off x="6709833" y="2959199"/>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4" name="Right Arrow 3">
            <a:extLst>
              <a:ext uri="{FF2B5EF4-FFF2-40B4-BE49-F238E27FC236}">
                <a16:creationId xmlns:a16="http://schemas.microsoft.com/office/drawing/2014/main" id="{6A4B488C-8737-8A2A-3B6F-7BED1D3B1CB2}"/>
              </a:ext>
            </a:extLst>
          </p:cNvPr>
          <p:cNvSpPr/>
          <p:nvPr/>
        </p:nvSpPr>
        <p:spPr>
          <a:xfrm rot="10800000">
            <a:off x="9529234" y="3067495"/>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Right Arrow 3">
            <a:extLst>
              <a:ext uri="{FF2B5EF4-FFF2-40B4-BE49-F238E27FC236}">
                <a16:creationId xmlns:a16="http://schemas.microsoft.com/office/drawing/2014/main" id="{F8133C89-4C81-F7D2-C89A-9A6B4ABC0234}"/>
              </a:ext>
            </a:extLst>
          </p:cNvPr>
          <p:cNvSpPr/>
          <p:nvPr/>
        </p:nvSpPr>
        <p:spPr>
          <a:xfrm rot="5400000">
            <a:off x="8223461" y="2042322"/>
            <a:ext cx="559310" cy="361505"/>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Rounded Rectangle 1">
            <a:extLst>
              <a:ext uri="{FF2B5EF4-FFF2-40B4-BE49-F238E27FC236}">
                <a16:creationId xmlns:a16="http://schemas.microsoft.com/office/drawing/2014/main" id="{8262043E-B9D6-9DA0-762E-1E7891FB8961}"/>
              </a:ext>
            </a:extLst>
          </p:cNvPr>
          <p:cNvSpPr/>
          <p:nvPr/>
        </p:nvSpPr>
        <p:spPr>
          <a:xfrm>
            <a:off x="4279900" y="1242391"/>
            <a:ext cx="6825563" cy="4247878"/>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1" name="Oval 10">
            <a:extLst>
              <a:ext uri="{FF2B5EF4-FFF2-40B4-BE49-F238E27FC236}">
                <a16:creationId xmlns:a16="http://schemas.microsoft.com/office/drawing/2014/main" id="{859ABE0A-59C0-8FC3-1417-C3247371DB73}"/>
              </a:ext>
            </a:extLst>
          </p:cNvPr>
          <p:cNvSpPr/>
          <p:nvPr/>
        </p:nvSpPr>
        <p:spPr>
          <a:xfrm>
            <a:off x="7692681" y="1612620"/>
            <a:ext cx="924169" cy="92416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2" name="Oval 11">
            <a:extLst>
              <a:ext uri="{FF2B5EF4-FFF2-40B4-BE49-F238E27FC236}">
                <a16:creationId xmlns:a16="http://schemas.microsoft.com/office/drawing/2014/main" id="{04FB6227-BF9B-0F53-935C-0A69619D20DD}"/>
              </a:ext>
            </a:extLst>
          </p:cNvPr>
          <p:cNvSpPr/>
          <p:nvPr/>
        </p:nvSpPr>
        <p:spPr>
          <a:xfrm>
            <a:off x="5063781" y="4038320"/>
            <a:ext cx="924169" cy="92416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3" name="Oval 12">
            <a:extLst>
              <a:ext uri="{FF2B5EF4-FFF2-40B4-BE49-F238E27FC236}">
                <a16:creationId xmlns:a16="http://schemas.microsoft.com/office/drawing/2014/main" id="{60186981-F3CF-E68F-7A0B-9954C0F3A194}"/>
              </a:ext>
            </a:extLst>
          </p:cNvPr>
          <p:cNvSpPr/>
          <p:nvPr/>
        </p:nvSpPr>
        <p:spPr>
          <a:xfrm>
            <a:off x="4339881" y="2387600"/>
            <a:ext cx="834989" cy="83498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4" name="Oval 13">
            <a:extLst>
              <a:ext uri="{FF2B5EF4-FFF2-40B4-BE49-F238E27FC236}">
                <a16:creationId xmlns:a16="http://schemas.microsoft.com/office/drawing/2014/main" id="{579B9F21-D790-3CD7-C6A7-42824A97633A}"/>
              </a:ext>
            </a:extLst>
          </p:cNvPr>
          <p:cNvSpPr/>
          <p:nvPr/>
        </p:nvSpPr>
        <p:spPr>
          <a:xfrm>
            <a:off x="8607081" y="1739900"/>
            <a:ext cx="834989" cy="83498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5" name="Oval 14">
            <a:extLst>
              <a:ext uri="{FF2B5EF4-FFF2-40B4-BE49-F238E27FC236}">
                <a16:creationId xmlns:a16="http://schemas.microsoft.com/office/drawing/2014/main" id="{1514B6AC-126B-265E-7640-0250288B4CDD}"/>
              </a:ext>
            </a:extLst>
          </p:cNvPr>
          <p:cNvSpPr/>
          <p:nvPr/>
        </p:nvSpPr>
        <p:spPr>
          <a:xfrm>
            <a:off x="9534769" y="1802638"/>
            <a:ext cx="834989" cy="83498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6" name="Oval 15">
            <a:extLst>
              <a:ext uri="{FF2B5EF4-FFF2-40B4-BE49-F238E27FC236}">
                <a16:creationId xmlns:a16="http://schemas.microsoft.com/office/drawing/2014/main" id="{92BDC117-98C5-69E4-211B-ED6B4EC2ACBE}"/>
              </a:ext>
            </a:extLst>
          </p:cNvPr>
          <p:cNvSpPr/>
          <p:nvPr/>
        </p:nvSpPr>
        <p:spPr>
          <a:xfrm>
            <a:off x="10328649" y="2447247"/>
            <a:ext cx="701431" cy="701431"/>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7" name="Oval 16">
            <a:extLst>
              <a:ext uri="{FF2B5EF4-FFF2-40B4-BE49-F238E27FC236}">
                <a16:creationId xmlns:a16="http://schemas.microsoft.com/office/drawing/2014/main" id="{17B2B876-034C-173D-42E3-66C5A77BAB6A}"/>
              </a:ext>
            </a:extLst>
          </p:cNvPr>
          <p:cNvSpPr/>
          <p:nvPr/>
        </p:nvSpPr>
        <p:spPr>
          <a:xfrm>
            <a:off x="7420349" y="4403047"/>
            <a:ext cx="701431" cy="701431"/>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
        <p:nvSpPr>
          <p:cNvPr id="18" name="Oval 17">
            <a:extLst>
              <a:ext uri="{FF2B5EF4-FFF2-40B4-BE49-F238E27FC236}">
                <a16:creationId xmlns:a16="http://schemas.microsoft.com/office/drawing/2014/main" id="{6E88F567-436C-97F2-F8FD-401E47F40698}"/>
              </a:ext>
            </a:extLst>
          </p:cNvPr>
          <p:cNvSpPr/>
          <p:nvPr/>
        </p:nvSpPr>
        <p:spPr>
          <a:xfrm>
            <a:off x="9140481" y="3949420"/>
            <a:ext cx="924169" cy="92416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Tree>
    <p:extLst>
      <p:ext uri="{BB962C8B-B14F-4D97-AF65-F5344CB8AC3E}">
        <p14:creationId xmlns:p14="http://schemas.microsoft.com/office/powerpoint/2010/main" val="3504398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632B16-E9C8-AA71-CFF6-8C69C24F9E68}"/>
            </a:ext>
          </a:extLst>
        </p:cNvPr>
        <p:cNvGrpSpPr/>
        <p:nvPr/>
      </p:nvGrpSpPr>
      <p:grpSpPr>
        <a:xfrm>
          <a:off x="0" y="0"/>
          <a:ext cx="0" cy="0"/>
          <a:chOff x="0" y="0"/>
          <a:chExt cx="0" cy="0"/>
        </a:xfrm>
      </p:grpSpPr>
      <p:pic>
        <p:nvPicPr>
          <p:cNvPr id="38" name="Picture 37">
            <a:extLst>
              <a:ext uri="{FF2B5EF4-FFF2-40B4-BE49-F238E27FC236}">
                <a16:creationId xmlns:a16="http://schemas.microsoft.com/office/drawing/2014/main" id="{F44B5149-23F1-0112-F3CB-12FD5E494F90}"/>
              </a:ext>
            </a:extLst>
          </p:cNvPr>
          <p:cNvPicPr>
            <a:picLocks noChangeAspect="1"/>
          </p:cNvPicPr>
          <p:nvPr/>
        </p:nvPicPr>
        <p:blipFill>
          <a:blip r:embed="rId3"/>
          <a:srcRect r="61580"/>
          <a:stretch/>
        </p:blipFill>
        <p:spPr>
          <a:xfrm>
            <a:off x="789826" y="1828014"/>
            <a:ext cx="3358067" cy="3151174"/>
          </a:xfrm>
          <a:prstGeom prst="rect">
            <a:avLst/>
          </a:prstGeom>
        </p:spPr>
      </p:pic>
      <p:sp>
        <p:nvSpPr>
          <p:cNvPr id="2" name="Title 1">
            <a:extLst>
              <a:ext uri="{FF2B5EF4-FFF2-40B4-BE49-F238E27FC236}">
                <a16:creationId xmlns:a16="http://schemas.microsoft.com/office/drawing/2014/main" id="{BB2FA1EE-F01C-187B-FA8E-2979A76EA8C7}"/>
              </a:ext>
            </a:extLst>
          </p:cNvPr>
          <p:cNvSpPr>
            <a:spLocks noGrp="1"/>
          </p:cNvSpPr>
          <p:nvPr>
            <p:ph type="title"/>
          </p:nvPr>
        </p:nvSpPr>
        <p:spPr/>
        <p:txBody>
          <a:bodyPr/>
          <a:lstStyle/>
          <a:p>
            <a:r>
              <a:rPr lang="en-EE" spc="-150" dirty="0"/>
              <a:t>KUIDAS TEKIB HAMBAAUK?</a:t>
            </a:r>
          </a:p>
        </p:txBody>
      </p:sp>
      <p:sp>
        <p:nvSpPr>
          <p:cNvPr id="17" name="Content Placeholder 16">
            <a:extLst>
              <a:ext uri="{FF2B5EF4-FFF2-40B4-BE49-F238E27FC236}">
                <a16:creationId xmlns:a16="http://schemas.microsoft.com/office/drawing/2014/main" id="{3567B430-CD88-8FC3-5383-12E206C34C69}"/>
              </a:ext>
            </a:extLst>
          </p:cNvPr>
          <p:cNvSpPr>
            <a:spLocks noGrp="1"/>
          </p:cNvSpPr>
          <p:nvPr>
            <p:ph idx="1"/>
          </p:nvPr>
        </p:nvSpPr>
        <p:spPr>
          <a:xfrm>
            <a:off x="876299" y="3104389"/>
            <a:ext cx="2786645" cy="498286"/>
          </a:xfrm>
        </p:spPr>
        <p:txBody>
          <a:bodyPr>
            <a:noAutofit/>
          </a:bodyPr>
          <a:lstStyle/>
          <a:p>
            <a:pPr marL="0" indent="0">
              <a:buNone/>
            </a:pPr>
            <a:r>
              <a:rPr lang="et-EE" sz="3200" b="1" dirty="0">
                <a:solidFill>
                  <a:srgbClr val="20449A"/>
                </a:solidFill>
                <a:latin typeface="Geon Soft ExtraBold" panose="020F0503030302020204" pitchFamily="34" charset="77"/>
              </a:rPr>
              <a:t>Happerünnak</a:t>
            </a:r>
            <a:endParaRPr lang="et-EE" sz="3200" dirty="0">
              <a:solidFill>
                <a:srgbClr val="20449A"/>
              </a:solidFill>
            </a:endParaRPr>
          </a:p>
        </p:txBody>
      </p:sp>
      <p:sp>
        <p:nvSpPr>
          <p:cNvPr id="3" name="Content Placeholder 16">
            <a:extLst>
              <a:ext uri="{FF2B5EF4-FFF2-40B4-BE49-F238E27FC236}">
                <a16:creationId xmlns:a16="http://schemas.microsoft.com/office/drawing/2014/main" id="{52EA9FA4-D89B-B134-205C-2DC1D7E650CB}"/>
              </a:ext>
            </a:extLst>
          </p:cNvPr>
          <p:cNvSpPr txBox="1">
            <a:spLocks/>
          </p:cNvSpPr>
          <p:nvPr/>
        </p:nvSpPr>
        <p:spPr>
          <a:xfrm>
            <a:off x="3925710" y="2976769"/>
            <a:ext cx="2112925" cy="4141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t-EE" sz="1800" b="1" dirty="0">
                <a:latin typeface="Geon Soft ExtraBold" panose="020F0503030302020204" pitchFamily="34" charset="77"/>
              </a:rPr>
              <a:t>Bakterid</a:t>
            </a:r>
          </a:p>
        </p:txBody>
      </p:sp>
      <p:sp>
        <p:nvSpPr>
          <p:cNvPr id="6" name="Content Placeholder 16">
            <a:extLst>
              <a:ext uri="{FF2B5EF4-FFF2-40B4-BE49-F238E27FC236}">
                <a16:creationId xmlns:a16="http://schemas.microsoft.com/office/drawing/2014/main" id="{7189D4AA-7646-A0C8-3D34-2B24D597ADD5}"/>
              </a:ext>
            </a:extLst>
          </p:cNvPr>
          <p:cNvSpPr txBox="1">
            <a:spLocks/>
          </p:cNvSpPr>
          <p:nvPr/>
        </p:nvSpPr>
        <p:spPr>
          <a:xfrm>
            <a:off x="9327365" y="2976769"/>
            <a:ext cx="1974124" cy="4141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t-EE" sz="1800" b="1" dirty="0">
                <a:latin typeface="Geon Soft ExtraBold" panose="020F0503030302020204" pitchFamily="34" charset="77"/>
              </a:rPr>
              <a:t>Happed</a:t>
            </a:r>
          </a:p>
        </p:txBody>
      </p:sp>
      <p:sp>
        <p:nvSpPr>
          <p:cNvPr id="8" name="Content Placeholder 16">
            <a:extLst>
              <a:ext uri="{FF2B5EF4-FFF2-40B4-BE49-F238E27FC236}">
                <a16:creationId xmlns:a16="http://schemas.microsoft.com/office/drawing/2014/main" id="{E3595722-F701-B9E2-0B27-99FB6EFD0717}"/>
              </a:ext>
            </a:extLst>
          </p:cNvPr>
          <p:cNvSpPr txBox="1">
            <a:spLocks/>
          </p:cNvSpPr>
          <p:nvPr/>
        </p:nvSpPr>
        <p:spPr>
          <a:xfrm>
            <a:off x="6626538" y="2976769"/>
            <a:ext cx="1974125" cy="4141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t-EE" sz="1800" b="1" dirty="0">
                <a:latin typeface="Geon Soft ExtraBold" panose="020F0503030302020204" pitchFamily="34" charset="77"/>
              </a:rPr>
              <a:t>Söök, jook</a:t>
            </a:r>
          </a:p>
        </p:txBody>
      </p:sp>
      <p:sp>
        <p:nvSpPr>
          <p:cNvPr id="16" name="Content Placeholder 16">
            <a:extLst>
              <a:ext uri="{FF2B5EF4-FFF2-40B4-BE49-F238E27FC236}">
                <a16:creationId xmlns:a16="http://schemas.microsoft.com/office/drawing/2014/main" id="{9561518F-FEF5-0F19-4A0E-AA0F681ACF30}"/>
              </a:ext>
            </a:extLst>
          </p:cNvPr>
          <p:cNvSpPr txBox="1">
            <a:spLocks/>
          </p:cNvSpPr>
          <p:nvPr/>
        </p:nvSpPr>
        <p:spPr>
          <a:xfrm>
            <a:off x="3914952" y="5323314"/>
            <a:ext cx="2112925" cy="4141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t-EE" sz="1800" b="1" dirty="0">
                <a:latin typeface="Geon Soft ExtraBold" panose="020F0503030302020204" pitchFamily="34" charset="77"/>
              </a:rPr>
              <a:t>Terve hammas</a:t>
            </a:r>
          </a:p>
        </p:txBody>
      </p:sp>
      <p:sp>
        <p:nvSpPr>
          <p:cNvPr id="19" name="Content Placeholder 16">
            <a:extLst>
              <a:ext uri="{FF2B5EF4-FFF2-40B4-BE49-F238E27FC236}">
                <a16:creationId xmlns:a16="http://schemas.microsoft.com/office/drawing/2014/main" id="{E85E29D3-4D8A-E82B-DB95-ECC9CFB658AB}"/>
              </a:ext>
            </a:extLst>
          </p:cNvPr>
          <p:cNvSpPr txBox="1">
            <a:spLocks/>
          </p:cNvSpPr>
          <p:nvPr/>
        </p:nvSpPr>
        <p:spPr>
          <a:xfrm>
            <a:off x="9107933" y="5323314"/>
            <a:ext cx="2373315" cy="4092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t-EE" sz="1800" b="1" dirty="0">
                <a:latin typeface="Geon Soft ExtraBold" panose="020F0503030302020204" pitchFamily="34" charset="77"/>
              </a:rPr>
              <a:t>Katkine hammas</a:t>
            </a:r>
          </a:p>
        </p:txBody>
      </p:sp>
      <p:sp>
        <p:nvSpPr>
          <p:cNvPr id="21" name="Content Placeholder 16">
            <a:extLst>
              <a:ext uri="{FF2B5EF4-FFF2-40B4-BE49-F238E27FC236}">
                <a16:creationId xmlns:a16="http://schemas.microsoft.com/office/drawing/2014/main" id="{6EA7E211-5D40-F1AC-13EC-3E28E84A8100}"/>
              </a:ext>
            </a:extLst>
          </p:cNvPr>
          <p:cNvSpPr txBox="1">
            <a:spLocks/>
          </p:cNvSpPr>
          <p:nvPr/>
        </p:nvSpPr>
        <p:spPr>
          <a:xfrm>
            <a:off x="6670226" y="5318430"/>
            <a:ext cx="1974124" cy="4141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t-EE" sz="1800" b="1" dirty="0">
                <a:latin typeface="Geon Soft ExtraBold" panose="020F0503030302020204" pitchFamily="34" charset="77"/>
              </a:rPr>
              <a:t>Happed</a:t>
            </a:r>
          </a:p>
        </p:txBody>
      </p:sp>
      <p:pic>
        <p:nvPicPr>
          <p:cNvPr id="10" name="Picture 9" descr="A group of colorful bacteria&#10;&#10;Description automatically generated">
            <a:extLst>
              <a:ext uri="{FF2B5EF4-FFF2-40B4-BE49-F238E27FC236}">
                <a16:creationId xmlns:a16="http://schemas.microsoft.com/office/drawing/2014/main" id="{D402A30E-877C-44A0-7F0C-D5DF5B90EC21}"/>
              </a:ext>
            </a:extLst>
          </p:cNvPr>
          <p:cNvPicPr>
            <a:picLocks noChangeAspect="1"/>
          </p:cNvPicPr>
          <p:nvPr/>
        </p:nvPicPr>
        <p:blipFill>
          <a:blip r:embed="rId4"/>
          <a:stretch>
            <a:fillRect/>
          </a:stretch>
        </p:blipFill>
        <p:spPr>
          <a:xfrm>
            <a:off x="4278595" y="1379470"/>
            <a:ext cx="1450328" cy="1557888"/>
          </a:xfrm>
          <a:prstGeom prst="rect">
            <a:avLst/>
          </a:prstGeom>
        </p:spPr>
      </p:pic>
      <p:pic>
        <p:nvPicPr>
          <p:cNvPr id="12" name="Picture 11">
            <a:extLst>
              <a:ext uri="{FF2B5EF4-FFF2-40B4-BE49-F238E27FC236}">
                <a16:creationId xmlns:a16="http://schemas.microsoft.com/office/drawing/2014/main" id="{50519D0E-2B97-D0B2-912C-92BE2B77665B}"/>
              </a:ext>
            </a:extLst>
          </p:cNvPr>
          <p:cNvPicPr>
            <a:picLocks noChangeAspect="1"/>
          </p:cNvPicPr>
          <p:nvPr/>
        </p:nvPicPr>
        <p:blipFill>
          <a:blip r:embed="rId5"/>
          <a:srcRect/>
          <a:stretch/>
        </p:blipFill>
        <p:spPr>
          <a:xfrm>
            <a:off x="6686843" y="1327051"/>
            <a:ext cx="1996728" cy="1697218"/>
          </a:xfrm>
          <a:prstGeom prst="rect">
            <a:avLst/>
          </a:prstGeom>
        </p:spPr>
      </p:pic>
      <p:pic>
        <p:nvPicPr>
          <p:cNvPr id="14" name="Picture 13">
            <a:extLst>
              <a:ext uri="{FF2B5EF4-FFF2-40B4-BE49-F238E27FC236}">
                <a16:creationId xmlns:a16="http://schemas.microsoft.com/office/drawing/2014/main" id="{EB6CAF33-26FD-BFBC-A2E8-EA0E2C32E16D}"/>
              </a:ext>
            </a:extLst>
          </p:cNvPr>
          <p:cNvPicPr>
            <a:picLocks noChangeAspect="1"/>
          </p:cNvPicPr>
          <p:nvPr/>
        </p:nvPicPr>
        <p:blipFill>
          <a:blip r:embed="rId6"/>
          <a:srcRect/>
          <a:stretch/>
        </p:blipFill>
        <p:spPr>
          <a:xfrm>
            <a:off x="9327365" y="1223341"/>
            <a:ext cx="1811303" cy="1713190"/>
          </a:xfrm>
          <a:prstGeom prst="rect">
            <a:avLst/>
          </a:prstGeom>
        </p:spPr>
      </p:pic>
      <p:pic>
        <p:nvPicPr>
          <p:cNvPr id="23" name="Picture 22" descr="A close up of a tooth&#10;&#10;Description automatically generated">
            <a:extLst>
              <a:ext uri="{FF2B5EF4-FFF2-40B4-BE49-F238E27FC236}">
                <a16:creationId xmlns:a16="http://schemas.microsoft.com/office/drawing/2014/main" id="{FDB14FC2-0555-2B15-CC39-42D169960EB4}"/>
              </a:ext>
            </a:extLst>
          </p:cNvPr>
          <p:cNvPicPr>
            <a:picLocks noChangeAspect="1"/>
          </p:cNvPicPr>
          <p:nvPr/>
        </p:nvPicPr>
        <p:blipFill>
          <a:blip r:embed="rId7"/>
          <a:stretch>
            <a:fillRect/>
          </a:stretch>
        </p:blipFill>
        <p:spPr>
          <a:xfrm>
            <a:off x="4366334" y="3830629"/>
            <a:ext cx="1265178" cy="1520240"/>
          </a:xfrm>
          <a:prstGeom prst="rect">
            <a:avLst/>
          </a:prstGeom>
        </p:spPr>
      </p:pic>
      <p:pic>
        <p:nvPicPr>
          <p:cNvPr id="25" name="Picture 24">
            <a:extLst>
              <a:ext uri="{FF2B5EF4-FFF2-40B4-BE49-F238E27FC236}">
                <a16:creationId xmlns:a16="http://schemas.microsoft.com/office/drawing/2014/main" id="{0189F4A3-982A-BADF-DDFC-45BE09BB23B7}"/>
              </a:ext>
            </a:extLst>
          </p:cNvPr>
          <p:cNvPicPr>
            <a:picLocks noChangeAspect="1"/>
          </p:cNvPicPr>
          <p:nvPr/>
        </p:nvPicPr>
        <p:blipFill>
          <a:blip r:embed="rId8"/>
          <a:srcRect/>
          <a:stretch/>
        </p:blipFill>
        <p:spPr>
          <a:xfrm>
            <a:off x="9713034" y="3830629"/>
            <a:ext cx="1265177" cy="1520240"/>
          </a:xfrm>
          <a:prstGeom prst="rect">
            <a:avLst/>
          </a:prstGeom>
        </p:spPr>
      </p:pic>
      <p:sp>
        <p:nvSpPr>
          <p:cNvPr id="5" name="Title 1">
            <a:extLst>
              <a:ext uri="{FF2B5EF4-FFF2-40B4-BE49-F238E27FC236}">
                <a16:creationId xmlns:a16="http://schemas.microsoft.com/office/drawing/2014/main" id="{B3C90860-1768-1A00-A154-795314A2AC9B}"/>
              </a:ext>
            </a:extLst>
          </p:cNvPr>
          <p:cNvSpPr txBox="1">
            <a:spLocks/>
          </p:cNvSpPr>
          <p:nvPr/>
        </p:nvSpPr>
        <p:spPr>
          <a:xfrm>
            <a:off x="5081567" y="1747989"/>
            <a:ext cx="5846769" cy="103352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         +                           =</a:t>
            </a:r>
            <a:endParaRPr lang="en-EE" dirty="0"/>
          </a:p>
        </p:txBody>
      </p:sp>
      <p:sp>
        <p:nvSpPr>
          <p:cNvPr id="7" name="Title 1">
            <a:extLst>
              <a:ext uri="{FF2B5EF4-FFF2-40B4-BE49-F238E27FC236}">
                <a16:creationId xmlns:a16="http://schemas.microsoft.com/office/drawing/2014/main" id="{618CBC20-B7F2-79EF-90A4-068AEB6BDC9D}"/>
              </a:ext>
            </a:extLst>
          </p:cNvPr>
          <p:cNvSpPr txBox="1">
            <a:spLocks/>
          </p:cNvSpPr>
          <p:nvPr/>
        </p:nvSpPr>
        <p:spPr>
          <a:xfrm>
            <a:off x="5081566" y="4068497"/>
            <a:ext cx="5990988" cy="10769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         +                           =</a:t>
            </a:r>
            <a:endParaRPr lang="en-EE" dirty="0"/>
          </a:p>
        </p:txBody>
      </p:sp>
      <p:pic>
        <p:nvPicPr>
          <p:cNvPr id="4" name="Picture 3">
            <a:extLst>
              <a:ext uri="{FF2B5EF4-FFF2-40B4-BE49-F238E27FC236}">
                <a16:creationId xmlns:a16="http://schemas.microsoft.com/office/drawing/2014/main" id="{6D1317B2-4884-2AC1-D051-D5469FEC12F4}"/>
              </a:ext>
            </a:extLst>
          </p:cNvPr>
          <p:cNvPicPr>
            <a:picLocks noChangeAspect="1"/>
          </p:cNvPicPr>
          <p:nvPr/>
        </p:nvPicPr>
        <p:blipFill>
          <a:blip r:embed="rId6"/>
          <a:srcRect/>
          <a:stretch/>
        </p:blipFill>
        <p:spPr>
          <a:xfrm>
            <a:off x="6706085" y="3580461"/>
            <a:ext cx="1811303" cy="1713190"/>
          </a:xfrm>
          <a:prstGeom prst="rect">
            <a:avLst/>
          </a:prstGeom>
        </p:spPr>
      </p:pic>
    </p:spTree>
    <p:extLst>
      <p:ext uri="{BB962C8B-B14F-4D97-AF65-F5344CB8AC3E}">
        <p14:creationId xmlns:p14="http://schemas.microsoft.com/office/powerpoint/2010/main" val="2899387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9F360-A2BD-8190-79F7-1A9D66191BED}"/>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2A3D7B70-D2AF-BF7D-FA8A-AE5F4FF59F2A}"/>
              </a:ext>
            </a:extLst>
          </p:cNvPr>
          <p:cNvSpPr>
            <a:spLocks noGrp="1"/>
          </p:cNvSpPr>
          <p:nvPr>
            <p:ph type="title"/>
          </p:nvPr>
        </p:nvSpPr>
        <p:spPr/>
        <p:txBody>
          <a:bodyPr/>
          <a:lstStyle/>
          <a:p>
            <a:r>
              <a:rPr lang="et-EE" dirty="0"/>
              <a:t>HAMBAKAARIESE ARENG</a:t>
            </a:r>
            <a:endParaRPr lang="en-EE" dirty="0"/>
          </a:p>
        </p:txBody>
      </p:sp>
      <p:sp>
        <p:nvSpPr>
          <p:cNvPr id="14" name="Rounded Rectangle 13">
            <a:extLst>
              <a:ext uri="{FF2B5EF4-FFF2-40B4-BE49-F238E27FC236}">
                <a16:creationId xmlns:a16="http://schemas.microsoft.com/office/drawing/2014/main" id="{F91D1D89-4F51-8906-30A6-8B6577C8C201}"/>
              </a:ext>
            </a:extLst>
          </p:cNvPr>
          <p:cNvSpPr/>
          <p:nvPr/>
        </p:nvSpPr>
        <p:spPr>
          <a:xfrm>
            <a:off x="544549" y="2398955"/>
            <a:ext cx="2428729" cy="2442128"/>
          </a:xfrm>
          <a:prstGeom prst="roundRect">
            <a:avLst>
              <a:gd name="adj" fmla="val 13025"/>
            </a:avLst>
          </a:prstGeom>
          <a:blipFill>
            <a:blip r:embed="rId3"/>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6" name="Content Placeholder 16">
            <a:extLst>
              <a:ext uri="{FF2B5EF4-FFF2-40B4-BE49-F238E27FC236}">
                <a16:creationId xmlns:a16="http://schemas.microsoft.com/office/drawing/2014/main" id="{92D63C7E-A16E-5B3A-88B8-CB3FFE8C2208}"/>
              </a:ext>
            </a:extLst>
          </p:cNvPr>
          <p:cNvSpPr txBox="1">
            <a:spLocks/>
          </p:cNvSpPr>
          <p:nvPr/>
        </p:nvSpPr>
        <p:spPr>
          <a:xfrm>
            <a:off x="838200" y="1710521"/>
            <a:ext cx="852717" cy="3048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Kaaries</a:t>
            </a:r>
          </a:p>
        </p:txBody>
      </p:sp>
      <p:cxnSp>
        <p:nvCxnSpPr>
          <p:cNvPr id="19" name="Straight Connector 18">
            <a:extLst>
              <a:ext uri="{FF2B5EF4-FFF2-40B4-BE49-F238E27FC236}">
                <a16:creationId xmlns:a16="http://schemas.microsoft.com/office/drawing/2014/main" id="{60C56BF0-BE67-4E4F-A087-709C9571C274}"/>
              </a:ext>
            </a:extLst>
          </p:cNvPr>
          <p:cNvCxnSpPr>
            <a:cxnSpLocks/>
            <a:endCxn id="16" idx="2"/>
          </p:cNvCxnSpPr>
          <p:nvPr/>
        </p:nvCxnSpPr>
        <p:spPr>
          <a:xfrm flipH="1" flipV="1">
            <a:off x="1264559" y="2015379"/>
            <a:ext cx="197741" cy="536628"/>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Rounded Rectangle 19">
            <a:extLst>
              <a:ext uri="{FF2B5EF4-FFF2-40B4-BE49-F238E27FC236}">
                <a16:creationId xmlns:a16="http://schemas.microsoft.com/office/drawing/2014/main" id="{78B7FDBB-D034-3BBD-602D-32464B0330EA}"/>
              </a:ext>
            </a:extLst>
          </p:cNvPr>
          <p:cNvSpPr/>
          <p:nvPr/>
        </p:nvSpPr>
        <p:spPr>
          <a:xfrm>
            <a:off x="3376400" y="2398955"/>
            <a:ext cx="2428729" cy="2442128"/>
          </a:xfrm>
          <a:prstGeom prst="roundRect">
            <a:avLst>
              <a:gd name="adj" fmla="val 13025"/>
            </a:avLst>
          </a:prstGeom>
          <a:blipFill>
            <a:blip r:embed="rId4"/>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1" name="Rounded Rectangle 20">
            <a:extLst>
              <a:ext uri="{FF2B5EF4-FFF2-40B4-BE49-F238E27FC236}">
                <a16:creationId xmlns:a16="http://schemas.microsoft.com/office/drawing/2014/main" id="{BD7324FA-2CD2-3FB2-E16D-86A4A69822A9}"/>
              </a:ext>
            </a:extLst>
          </p:cNvPr>
          <p:cNvSpPr/>
          <p:nvPr/>
        </p:nvSpPr>
        <p:spPr>
          <a:xfrm>
            <a:off x="6141038" y="2398955"/>
            <a:ext cx="2428729" cy="2442128"/>
          </a:xfrm>
          <a:prstGeom prst="roundRect">
            <a:avLst>
              <a:gd name="adj" fmla="val 13025"/>
            </a:avLst>
          </a:prstGeom>
          <a:blipFill>
            <a:blip r:embed="rId5"/>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2" name="Rounded Rectangle 21">
            <a:extLst>
              <a:ext uri="{FF2B5EF4-FFF2-40B4-BE49-F238E27FC236}">
                <a16:creationId xmlns:a16="http://schemas.microsoft.com/office/drawing/2014/main" id="{CF7323A3-EDF1-3C2A-D56D-750CB5D76EC3}"/>
              </a:ext>
            </a:extLst>
          </p:cNvPr>
          <p:cNvSpPr/>
          <p:nvPr/>
        </p:nvSpPr>
        <p:spPr>
          <a:xfrm>
            <a:off x="8939839" y="2398955"/>
            <a:ext cx="2428729" cy="2442128"/>
          </a:xfrm>
          <a:prstGeom prst="roundRect">
            <a:avLst>
              <a:gd name="adj" fmla="val 13025"/>
            </a:avLst>
          </a:prstGeom>
          <a:blipFill>
            <a:blip r:embed="rId6"/>
            <a:stretch>
              <a:fillRect l="-26120" t="-27762" r="-26120" b="-18142"/>
            </a:stretch>
          </a:blip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6" name="Content Placeholder 16">
            <a:extLst>
              <a:ext uri="{FF2B5EF4-FFF2-40B4-BE49-F238E27FC236}">
                <a16:creationId xmlns:a16="http://schemas.microsoft.com/office/drawing/2014/main" id="{FB6E92DD-3C5F-5A3F-9100-0976C4F68314}"/>
              </a:ext>
            </a:extLst>
          </p:cNvPr>
          <p:cNvSpPr txBox="1">
            <a:spLocks/>
          </p:cNvSpPr>
          <p:nvPr/>
        </p:nvSpPr>
        <p:spPr>
          <a:xfrm>
            <a:off x="2295978" y="2007034"/>
            <a:ext cx="1485805" cy="2377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Email ehk vaap</a:t>
            </a:r>
          </a:p>
        </p:txBody>
      </p:sp>
      <p:cxnSp>
        <p:nvCxnSpPr>
          <p:cNvPr id="27" name="Straight Connector 26">
            <a:extLst>
              <a:ext uri="{FF2B5EF4-FFF2-40B4-BE49-F238E27FC236}">
                <a16:creationId xmlns:a16="http://schemas.microsoft.com/office/drawing/2014/main" id="{EE837C83-827D-0995-0FFA-42C2FD629911}"/>
              </a:ext>
            </a:extLst>
          </p:cNvPr>
          <p:cNvCxnSpPr>
            <a:cxnSpLocks/>
          </p:cNvCxnSpPr>
          <p:nvPr/>
        </p:nvCxnSpPr>
        <p:spPr>
          <a:xfrm flipV="1">
            <a:off x="2295978" y="2269864"/>
            <a:ext cx="361329" cy="382594"/>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Content Placeholder 16">
            <a:extLst>
              <a:ext uri="{FF2B5EF4-FFF2-40B4-BE49-F238E27FC236}">
                <a16:creationId xmlns:a16="http://schemas.microsoft.com/office/drawing/2014/main" id="{8ECEBA7F-3A4D-FF8B-78D6-1FAF533B231F}"/>
              </a:ext>
            </a:extLst>
          </p:cNvPr>
          <p:cNvSpPr txBox="1">
            <a:spLocks/>
          </p:cNvSpPr>
          <p:nvPr/>
        </p:nvSpPr>
        <p:spPr>
          <a:xfrm>
            <a:off x="5522414" y="3838350"/>
            <a:ext cx="1127768" cy="4339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Hambaluu</a:t>
            </a:r>
          </a:p>
        </p:txBody>
      </p:sp>
      <p:cxnSp>
        <p:nvCxnSpPr>
          <p:cNvPr id="35" name="Straight Connector 34">
            <a:extLst>
              <a:ext uri="{FF2B5EF4-FFF2-40B4-BE49-F238E27FC236}">
                <a16:creationId xmlns:a16="http://schemas.microsoft.com/office/drawing/2014/main" id="{9707C970-8EB7-40F9-0848-8BBF6CB70448}"/>
              </a:ext>
            </a:extLst>
          </p:cNvPr>
          <p:cNvCxnSpPr>
            <a:cxnSpLocks/>
          </p:cNvCxnSpPr>
          <p:nvPr/>
        </p:nvCxnSpPr>
        <p:spPr>
          <a:xfrm>
            <a:off x="4966108" y="3315572"/>
            <a:ext cx="816987" cy="500745"/>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Content Placeholder 16">
            <a:extLst>
              <a:ext uri="{FF2B5EF4-FFF2-40B4-BE49-F238E27FC236}">
                <a16:creationId xmlns:a16="http://schemas.microsoft.com/office/drawing/2014/main" id="{BAB62850-D306-8457-CE51-BF7EF9E820F0}"/>
              </a:ext>
            </a:extLst>
          </p:cNvPr>
          <p:cNvSpPr txBox="1">
            <a:spLocks/>
          </p:cNvSpPr>
          <p:nvPr/>
        </p:nvSpPr>
        <p:spPr>
          <a:xfrm>
            <a:off x="5728010" y="1736967"/>
            <a:ext cx="1675324" cy="4339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00"/>
              </a:spcBef>
              <a:buFont typeface="Arial" panose="020B0604020202020204" pitchFamily="34" charset="0"/>
              <a:buNone/>
            </a:pPr>
            <a:r>
              <a:rPr lang="et-EE" sz="1400" b="1" dirty="0">
                <a:latin typeface="Geon Soft ExtraBold" panose="020F0503030302020204" pitchFamily="34" charset="77"/>
              </a:rPr>
              <a:t>Kaaries ulatub</a:t>
            </a:r>
          </a:p>
          <a:p>
            <a:pPr marL="0" indent="0">
              <a:lnSpc>
                <a:spcPct val="100000"/>
              </a:lnSpc>
              <a:spcBef>
                <a:spcPts val="100"/>
              </a:spcBef>
              <a:buFont typeface="Arial" panose="020B0604020202020204" pitchFamily="34" charset="0"/>
              <a:buNone/>
            </a:pPr>
            <a:r>
              <a:rPr lang="et-EE" sz="1400" b="1" dirty="0">
                <a:latin typeface="Geon Soft ExtraBold" panose="020F0503030302020204" pitchFamily="34" charset="77"/>
              </a:rPr>
              <a:t>hambanärvini</a:t>
            </a:r>
          </a:p>
        </p:txBody>
      </p:sp>
      <p:cxnSp>
        <p:nvCxnSpPr>
          <p:cNvPr id="38" name="Straight Connector 37">
            <a:extLst>
              <a:ext uri="{FF2B5EF4-FFF2-40B4-BE49-F238E27FC236}">
                <a16:creationId xmlns:a16="http://schemas.microsoft.com/office/drawing/2014/main" id="{4609E385-0C32-D4FA-0C8A-74A57475C278}"/>
              </a:ext>
            </a:extLst>
          </p:cNvPr>
          <p:cNvCxnSpPr>
            <a:cxnSpLocks/>
          </p:cNvCxnSpPr>
          <p:nvPr/>
        </p:nvCxnSpPr>
        <p:spPr>
          <a:xfrm flipH="1" flipV="1">
            <a:off x="6309754" y="2283824"/>
            <a:ext cx="630872" cy="734798"/>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Content Placeholder 16">
            <a:extLst>
              <a:ext uri="{FF2B5EF4-FFF2-40B4-BE49-F238E27FC236}">
                <a16:creationId xmlns:a16="http://schemas.microsoft.com/office/drawing/2014/main" id="{3C529C48-443F-E96F-B5AB-61665620FB23}"/>
              </a:ext>
            </a:extLst>
          </p:cNvPr>
          <p:cNvSpPr txBox="1">
            <a:spLocks/>
          </p:cNvSpPr>
          <p:nvPr/>
        </p:nvSpPr>
        <p:spPr>
          <a:xfrm>
            <a:off x="7987354" y="1698597"/>
            <a:ext cx="1362207" cy="4339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Närvid ja veresooned</a:t>
            </a:r>
          </a:p>
        </p:txBody>
      </p:sp>
      <p:cxnSp>
        <p:nvCxnSpPr>
          <p:cNvPr id="42" name="Straight Connector 41">
            <a:extLst>
              <a:ext uri="{FF2B5EF4-FFF2-40B4-BE49-F238E27FC236}">
                <a16:creationId xmlns:a16="http://schemas.microsoft.com/office/drawing/2014/main" id="{4F252F18-62A8-6C87-5112-1254F9462F12}"/>
              </a:ext>
            </a:extLst>
          </p:cNvPr>
          <p:cNvCxnSpPr>
            <a:cxnSpLocks/>
          </p:cNvCxnSpPr>
          <p:nvPr/>
        </p:nvCxnSpPr>
        <p:spPr>
          <a:xfrm flipV="1">
            <a:off x="7523853" y="2193630"/>
            <a:ext cx="705747" cy="1298212"/>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80FA1D7B-58F1-491B-0D4E-44BBE1F26FAF}"/>
              </a:ext>
            </a:extLst>
          </p:cNvPr>
          <p:cNvCxnSpPr>
            <a:cxnSpLocks/>
          </p:cNvCxnSpPr>
          <p:nvPr/>
        </p:nvCxnSpPr>
        <p:spPr>
          <a:xfrm flipV="1">
            <a:off x="9341135" y="4342111"/>
            <a:ext cx="484697" cy="521006"/>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Content Placeholder 16">
            <a:extLst>
              <a:ext uri="{FF2B5EF4-FFF2-40B4-BE49-F238E27FC236}">
                <a16:creationId xmlns:a16="http://schemas.microsoft.com/office/drawing/2014/main" id="{4B6AAF5B-0CBE-7EB7-9A0C-3D9FA064DFCD}"/>
              </a:ext>
            </a:extLst>
          </p:cNvPr>
          <p:cNvSpPr txBox="1">
            <a:spLocks/>
          </p:cNvSpPr>
          <p:nvPr/>
        </p:nvSpPr>
        <p:spPr>
          <a:xfrm>
            <a:off x="8538383" y="4874134"/>
            <a:ext cx="1861538" cy="3465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t-EE" sz="1400" b="1" dirty="0">
                <a:latin typeface="Geon Soft ExtraBold" panose="020F0503030302020204" pitchFamily="34" charset="77"/>
              </a:rPr>
              <a:t>Juurealune põletik</a:t>
            </a:r>
          </a:p>
        </p:txBody>
      </p:sp>
    </p:spTree>
    <p:extLst>
      <p:ext uri="{BB962C8B-B14F-4D97-AF65-F5344CB8AC3E}">
        <p14:creationId xmlns:p14="http://schemas.microsoft.com/office/powerpoint/2010/main" val="4172798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C55C3-3DC7-54D1-4526-CE4ED5AD817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F199FD82-ABC7-3D46-86AA-85E116C7705D}"/>
              </a:ext>
            </a:extLst>
          </p:cNvPr>
          <p:cNvPicPr>
            <a:picLocks noChangeAspect="1"/>
          </p:cNvPicPr>
          <p:nvPr/>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20F7F44-1E1C-9B05-7BDD-357B030C227F}"/>
              </a:ext>
            </a:extLst>
          </p:cNvPr>
          <p:cNvSpPr txBox="1">
            <a:spLocks/>
          </p:cNvSpPr>
          <p:nvPr/>
        </p:nvSpPr>
        <p:spPr>
          <a:xfrm>
            <a:off x="6350000" y="2082799"/>
            <a:ext cx="5588000" cy="10287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IGEMEHAIGUSED</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1445481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31343-A6EC-28B0-F71E-7EFDB9F3E1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94BE07-28C1-7CD4-96EA-4AD4ABABD936}"/>
              </a:ext>
            </a:extLst>
          </p:cNvPr>
          <p:cNvSpPr>
            <a:spLocks noGrp="1"/>
          </p:cNvSpPr>
          <p:nvPr>
            <p:ph type="title"/>
          </p:nvPr>
        </p:nvSpPr>
        <p:spPr/>
        <p:txBody>
          <a:bodyPr/>
          <a:lstStyle/>
          <a:p>
            <a:r>
              <a:rPr lang="en-EE" spc="-150" dirty="0"/>
              <a:t>MIS ON HAMBAKATT JA HAMBAKIVI?</a:t>
            </a:r>
          </a:p>
        </p:txBody>
      </p:sp>
      <p:sp>
        <p:nvSpPr>
          <p:cNvPr id="17" name="Content Placeholder 16">
            <a:extLst>
              <a:ext uri="{FF2B5EF4-FFF2-40B4-BE49-F238E27FC236}">
                <a16:creationId xmlns:a16="http://schemas.microsoft.com/office/drawing/2014/main" id="{57DCFF85-988C-97F6-D8E2-698E6801299F}"/>
              </a:ext>
            </a:extLst>
          </p:cNvPr>
          <p:cNvSpPr>
            <a:spLocks noGrp="1"/>
          </p:cNvSpPr>
          <p:nvPr>
            <p:ph idx="1"/>
          </p:nvPr>
        </p:nvSpPr>
        <p:spPr>
          <a:xfrm>
            <a:off x="838199" y="1669774"/>
            <a:ext cx="9110031" cy="3945835"/>
          </a:xfrm>
        </p:spPr>
        <p:txBody>
          <a:bodyPr>
            <a:normAutofit/>
          </a:bodyPr>
          <a:lstStyle/>
          <a:p>
            <a:pPr rtl="0" fontAlgn="base">
              <a:lnSpc>
                <a:spcPct val="120000"/>
              </a:lnSpc>
              <a:spcBef>
                <a:spcPts val="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HAMBAKATT</a:t>
            </a:r>
            <a:r>
              <a:rPr lang="et-EE" b="1" dirty="0">
                <a:solidFill>
                  <a:srgbClr val="000000"/>
                </a:solidFill>
                <a:latin typeface="Geon Soft ExtraBold" panose="020F0503030302020204" pitchFamily="34" charset="77"/>
              </a:rPr>
              <a:t> –</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pehme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valkjaskollane</a:t>
            </a:r>
            <a:r>
              <a:rPr lang="en-GB" sz="2800" b="1" u="none" strike="noStrike" dirty="0">
                <a:solidFill>
                  <a:srgbClr val="000000"/>
                </a:solidFill>
                <a:effectLst/>
                <a:latin typeface="Geon Soft ExtraBold" panose="020F0503030302020204" pitchFamily="34" charset="77"/>
              </a:rPr>
              <a:t> mass hamba pinnal</a:t>
            </a: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Bakterid</a:t>
            </a:r>
            <a:r>
              <a:rPr lang="en-GB" sz="2400" u="none" strike="noStrike" dirty="0">
                <a:solidFill>
                  <a:srgbClr val="000000"/>
                </a:solidFill>
                <a:effectLst/>
                <a:latin typeface="Geon Soft Medium" panose="020F0503030302020204" pitchFamily="34" charset="77"/>
              </a:rPr>
              <a:t> + </a:t>
            </a:r>
            <a:r>
              <a:rPr lang="en-GB" sz="2400" u="none" strike="noStrike" dirty="0" err="1">
                <a:solidFill>
                  <a:srgbClr val="000000"/>
                </a:solidFill>
                <a:effectLst/>
                <a:latin typeface="Geon Soft Medium" panose="020F0503030302020204" pitchFamily="34" charset="77"/>
              </a:rPr>
              <a:t>toidujäägid</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Eemaldub</a:t>
            </a:r>
            <a:r>
              <a:rPr lang="en-GB" sz="2400" u="none" strike="noStrike" dirty="0">
                <a:solidFill>
                  <a:srgbClr val="000000"/>
                </a:solidFill>
                <a:effectLst/>
                <a:latin typeface="Geon Soft Medium" panose="020F0503030302020204" pitchFamily="34" charset="77"/>
              </a:rPr>
              <a:t> </a:t>
            </a:r>
            <a:r>
              <a:rPr lang="et-EE" sz="2400" u="none" strike="noStrike" dirty="0">
                <a:solidFill>
                  <a:srgbClr val="000000"/>
                </a:solidFill>
                <a:effectLst/>
                <a:latin typeface="Geon Soft Medium" panose="020F0503030302020204" pitchFamily="34" charset="77"/>
              </a:rPr>
              <a:t>hambapesu ajal</a:t>
            </a:r>
            <a:endParaRPr lang="et-EE" dirty="0">
              <a:solidFill>
                <a:srgbClr val="000000"/>
              </a:solidFill>
            </a:endParaRPr>
          </a:p>
          <a:p>
            <a:pPr marL="457200" lvl="1" indent="0" rtl="0" fontAlgn="base">
              <a:lnSpc>
                <a:spcPct val="120000"/>
              </a:lnSpc>
              <a:spcBef>
                <a:spcPts val="500"/>
              </a:spcBef>
              <a:spcAft>
                <a:spcPts val="0"/>
              </a:spcAft>
              <a:buNone/>
            </a:pPr>
            <a:endParaRPr lang="en-GB" sz="2400" u="none" strike="noStrike" dirty="0">
              <a:solidFill>
                <a:srgbClr val="000000"/>
              </a:solidFill>
              <a:effectLst/>
              <a:latin typeface="Geon Soft Medium"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HAMBAKIVI</a:t>
            </a:r>
            <a:r>
              <a:rPr lang="en-GB" sz="2800" u="none" strike="noStrike" dirty="0">
                <a:solidFill>
                  <a:srgbClr val="000000"/>
                </a:solidFill>
                <a:effectLst/>
                <a:latin typeface="Geon Soft Medium" panose="020F0503030302020204" pitchFamily="34" charset="77"/>
              </a:rPr>
              <a:t> </a:t>
            </a:r>
            <a:r>
              <a:rPr lang="et-EE" b="1" dirty="0">
                <a:solidFill>
                  <a:srgbClr val="000000"/>
                </a:solidFill>
              </a:rPr>
              <a: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kõvastunud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hambakatt</a:t>
            </a:r>
            <a:endParaRPr lang="en-GB" sz="2800" b="1" u="none" strike="noStrike" dirty="0">
              <a:solidFill>
                <a:srgbClr val="000000"/>
              </a:solidFill>
              <a:effectLst/>
              <a:latin typeface="Geon Soft ExtraBold"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t-EE" sz="2400" u="none" strike="noStrike" dirty="0">
                <a:solidFill>
                  <a:srgbClr val="000000"/>
                </a:solidFill>
                <a:effectLst/>
                <a:latin typeface="Geon Soft Medium" panose="020F0503030302020204" pitchFamily="34" charset="77"/>
              </a:rPr>
              <a:t>Eemaldada saab hambaarst</a:t>
            </a:r>
            <a:endParaRPr lang="en-GB" sz="2400" u="none" strike="noStrike" dirty="0">
              <a:solidFill>
                <a:srgbClr val="000000"/>
              </a:solidFill>
              <a:effectLst/>
              <a:latin typeface="Geon Soft Medium" panose="020F0503030302020204" pitchFamily="34" charset="77"/>
            </a:endParaRPr>
          </a:p>
        </p:txBody>
      </p:sp>
    </p:spTree>
    <p:extLst>
      <p:ext uri="{BB962C8B-B14F-4D97-AF65-F5344CB8AC3E}">
        <p14:creationId xmlns:p14="http://schemas.microsoft.com/office/powerpoint/2010/main" val="754442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3BDD86-1FC2-64E5-5735-BE8221C688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78D5BF-2CCD-55E0-8BBC-65DB86405E7F}"/>
              </a:ext>
            </a:extLst>
          </p:cNvPr>
          <p:cNvSpPr>
            <a:spLocks noGrp="1"/>
          </p:cNvSpPr>
          <p:nvPr>
            <p:ph type="title"/>
          </p:nvPr>
        </p:nvSpPr>
        <p:spPr/>
        <p:txBody>
          <a:bodyPr/>
          <a:lstStyle/>
          <a:p>
            <a:r>
              <a:rPr lang="et-EE" dirty="0"/>
              <a:t>IGEMEPÕLETIK</a:t>
            </a:r>
            <a:endParaRPr lang="en-EE" spc="-150" dirty="0"/>
          </a:p>
        </p:txBody>
      </p:sp>
      <p:sp>
        <p:nvSpPr>
          <p:cNvPr id="17" name="Content Placeholder 16">
            <a:extLst>
              <a:ext uri="{FF2B5EF4-FFF2-40B4-BE49-F238E27FC236}">
                <a16:creationId xmlns:a16="http://schemas.microsoft.com/office/drawing/2014/main" id="{DF12D2C6-765E-3AF0-F2BD-D7672632857C}"/>
              </a:ext>
            </a:extLst>
          </p:cNvPr>
          <p:cNvSpPr>
            <a:spLocks noGrp="1"/>
          </p:cNvSpPr>
          <p:nvPr>
            <p:ph idx="1"/>
          </p:nvPr>
        </p:nvSpPr>
        <p:spPr>
          <a:xfrm>
            <a:off x="838198" y="1669774"/>
            <a:ext cx="10751547" cy="3945835"/>
          </a:xfrm>
        </p:spPr>
        <p:txBody>
          <a:bodyPr>
            <a:normAutofit/>
          </a:bodyPr>
          <a:lstStyle/>
          <a:p>
            <a:pPr rtl="0" fontAlgn="base">
              <a:spcBef>
                <a:spcPts val="0"/>
              </a:spcBef>
              <a:spcAft>
                <a:spcPts val="0"/>
              </a:spcAft>
              <a:buFont typeface="Arial" panose="020B0604020202020204" pitchFamily="34" charset="0"/>
              <a:buChar char="•"/>
            </a:pPr>
            <a:r>
              <a:rPr lang="en-GB" u="none" strike="noStrike" dirty="0" err="1">
                <a:solidFill>
                  <a:srgbClr val="000000"/>
                </a:solidFill>
                <a:effectLst/>
                <a:latin typeface="Geon Soft ExtraBold" panose="020F0503030302020204" pitchFamily="34" charset="77"/>
              </a:rPr>
              <a:t>Igemed</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veritsevad</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kergesti</a:t>
            </a:r>
            <a:endParaRPr lang="en-GB"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u="none" strike="noStrike" dirty="0" err="1">
                <a:solidFill>
                  <a:srgbClr val="000000"/>
                </a:solidFill>
                <a:effectLst/>
                <a:latin typeface="Geon Soft ExtraBold" panose="020F0503030302020204" pitchFamily="34" charset="77"/>
              </a:rPr>
              <a:t>Igemed</a:t>
            </a:r>
            <a:r>
              <a:rPr lang="en-GB" u="none" strike="noStrike" dirty="0">
                <a:solidFill>
                  <a:srgbClr val="000000"/>
                </a:solidFill>
                <a:effectLst/>
                <a:latin typeface="Geon Soft ExtraBold" panose="020F0503030302020204" pitchFamily="34" charset="77"/>
              </a:rPr>
              <a:t> on </a:t>
            </a:r>
            <a:r>
              <a:rPr lang="en-GB" u="none" strike="noStrike" dirty="0" err="1">
                <a:solidFill>
                  <a:srgbClr val="000000"/>
                </a:solidFill>
                <a:effectLst/>
                <a:latin typeface="Geon Soft ExtraBold" panose="020F0503030302020204" pitchFamily="34" charset="77"/>
              </a:rPr>
              <a:t>punetavad</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paistes</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valusad</a:t>
            </a:r>
            <a:endParaRPr lang="en-GB"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u="none" strike="noStrike" dirty="0" err="1">
                <a:solidFill>
                  <a:srgbClr val="000000"/>
                </a:solidFill>
                <a:effectLst/>
                <a:latin typeface="Geon Soft ExtraBold" panose="020F0503030302020204" pitchFamily="34" charset="77"/>
              </a:rPr>
              <a:t>Halb</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maitse</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suus</a:t>
            </a:r>
            <a:endParaRPr lang="en-GB"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u="none" strike="noStrike" dirty="0" err="1">
                <a:solidFill>
                  <a:srgbClr val="000000"/>
                </a:solidFill>
                <a:effectLst/>
                <a:latin typeface="Geon Soft ExtraBold" panose="020F0503030302020204" pitchFamily="34" charset="77"/>
              </a:rPr>
              <a:t>Halb</a:t>
            </a:r>
            <a:r>
              <a:rPr lang="en-GB" u="none" strike="noStrike" dirty="0">
                <a:solidFill>
                  <a:srgbClr val="000000"/>
                </a:solidFill>
                <a:effectLst/>
                <a:latin typeface="Geon Soft ExtraBold" panose="020F0503030302020204" pitchFamily="34" charset="77"/>
              </a:rPr>
              <a:t> </a:t>
            </a:r>
            <a:r>
              <a:rPr lang="en-GB" u="none" strike="noStrike" dirty="0" err="1">
                <a:solidFill>
                  <a:srgbClr val="000000"/>
                </a:solidFill>
                <a:effectLst/>
                <a:latin typeface="Geon Soft ExtraBold" panose="020F0503030302020204" pitchFamily="34" charset="77"/>
              </a:rPr>
              <a:t>hingeõhk</a:t>
            </a:r>
            <a:endParaRPr lang="en-GB" u="none" strike="noStrike" dirty="0">
              <a:solidFill>
                <a:srgbClr val="000000"/>
              </a:solidFill>
              <a:effectLst/>
              <a:latin typeface="Geon Soft ExtraBold" panose="020F0503030302020204" pitchFamily="34" charset="77"/>
            </a:endParaRPr>
          </a:p>
          <a:p>
            <a:pPr marL="0" indent="0" rtl="0">
              <a:lnSpc>
                <a:spcPct val="100000"/>
              </a:lnSpc>
              <a:spcBef>
                <a:spcPts val="1000"/>
              </a:spcBef>
              <a:spcAft>
                <a:spcPts val="0"/>
              </a:spcAft>
              <a:buNone/>
            </a:pPr>
            <a:br>
              <a:rPr lang="en-GB" sz="2000" dirty="0">
                <a:effectLst/>
                <a:latin typeface="Geon Soft Medium" panose="020F0503030302020204" pitchFamily="34" charset="77"/>
              </a:rPr>
            </a:br>
            <a:r>
              <a:rPr lang="en-GB" sz="2000" u="none" strike="noStrike" dirty="0" err="1">
                <a:solidFill>
                  <a:srgbClr val="000000"/>
                </a:solidFill>
                <a:effectLst/>
                <a:latin typeface="Geon Soft Medium" panose="020F0503030302020204" pitchFamily="34" charset="77"/>
              </a:rPr>
              <a:t>Ravimata</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igemepõletik</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areneb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hammaste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kinnituskudede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põletikuks</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ehk</a:t>
            </a:r>
            <a:r>
              <a:rPr lang="en-GB" sz="2000" dirty="0">
                <a:solidFill>
                  <a:srgbClr val="000000"/>
                </a:solidFill>
                <a:latin typeface="Geon Soft Medium" panose="020F0503030302020204" pitchFamily="34" charset="77"/>
              </a:rPr>
              <a:t> </a:t>
            </a:r>
            <a:r>
              <a:rPr lang="en-GB" sz="2000" b="1" u="none" strike="noStrike" dirty="0">
                <a:solidFill>
                  <a:srgbClr val="000000"/>
                </a:solidFill>
                <a:effectLst/>
                <a:latin typeface="Geon Soft ExtraBold" panose="020F0503030302020204" pitchFamily="34" charset="77"/>
              </a:rPr>
              <a:t>PARODONTIIDIKS</a:t>
            </a:r>
            <a:endParaRPr lang="en-GB" sz="2000" b="1" dirty="0">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t-EE" sz="2000" dirty="0">
                <a:solidFill>
                  <a:srgbClr val="000000"/>
                </a:solidFill>
                <a:latin typeface="Geon Soft ExtraBold" panose="020F0503030302020204" pitchFamily="34" charset="77"/>
              </a:rPr>
              <a:t>Hävinevad struktuurid, mis hammast suus kinni hoiavad</a:t>
            </a:r>
            <a:endParaRPr lang="en-GB" sz="2000"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000" u="none" strike="noStrike" dirty="0" err="1">
                <a:solidFill>
                  <a:srgbClr val="000000"/>
                </a:solidFill>
                <a:effectLst/>
                <a:latin typeface="Geon Soft ExtraBold" panose="020F0503030302020204" pitchFamily="34" charset="77"/>
              </a:rPr>
              <a:t>Hammas</a:t>
            </a:r>
            <a:r>
              <a:rPr lang="en-GB" sz="2000" u="none" strike="noStrike" dirty="0">
                <a:solidFill>
                  <a:srgbClr val="000000"/>
                </a:solidFill>
                <a:effectLst/>
                <a:latin typeface="Geon Soft ExtraBold" panose="020F0503030302020204" pitchFamily="34" charset="77"/>
              </a:rPr>
              <a:t> </a:t>
            </a:r>
            <a:r>
              <a:rPr lang="en-GB" sz="2000" u="none" strike="noStrike" dirty="0" err="1">
                <a:solidFill>
                  <a:srgbClr val="000000"/>
                </a:solidFill>
                <a:effectLst/>
                <a:latin typeface="Geon Soft ExtraBold" panose="020F0503030302020204" pitchFamily="34" charset="77"/>
              </a:rPr>
              <a:t>võib</a:t>
            </a:r>
            <a:r>
              <a:rPr lang="en-GB" sz="2000" u="none" strike="noStrike" dirty="0">
                <a:solidFill>
                  <a:srgbClr val="000000"/>
                </a:solidFill>
                <a:effectLst/>
                <a:latin typeface="Geon Soft ExtraBold" panose="020F0503030302020204" pitchFamily="34" charset="77"/>
              </a:rPr>
              <a:t> </a:t>
            </a:r>
            <a:r>
              <a:rPr lang="en-GB" sz="2000" u="none" strike="noStrike" dirty="0" err="1">
                <a:solidFill>
                  <a:srgbClr val="000000"/>
                </a:solidFill>
                <a:effectLst/>
                <a:latin typeface="Geon Soft ExtraBold" panose="020F0503030302020204" pitchFamily="34" charset="77"/>
              </a:rPr>
              <a:t>suust</a:t>
            </a:r>
            <a:r>
              <a:rPr lang="en-GB" sz="2000" u="none" strike="noStrike" dirty="0">
                <a:solidFill>
                  <a:srgbClr val="000000"/>
                </a:solidFill>
                <a:effectLst/>
                <a:latin typeface="Geon Soft ExtraBold" panose="020F0503030302020204" pitchFamily="34" charset="77"/>
              </a:rPr>
              <a:t> </a:t>
            </a:r>
            <a:r>
              <a:rPr lang="en-GB" sz="2000" u="none" strike="noStrike" dirty="0" err="1">
                <a:solidFill>
                  <a:srgbClr val="000000"/>
                </a:solidFill>
                <a:effectLst/>
                <a:latin typeface="Geon Soft ExtraBold" panose="020F0503030302020204" pitchFamily="34" charset="77"/>
              </a:rPr>
              <a:t>eemalduda</a:t>
            </a:r>
            <a:endParaRPr lang="en-GB" sz="2000"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12575729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A8187-B055-6163-141A-EBDBB4A1E9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A67DCC-C212-2CB9-2EE2-C9EDF06CBEFA}"/>
              </a:ext>
            </a:extLst>
          </p:cNvPr>
          <p:cNvSpPr txBox="1">
            <a:spLocks/>
          </p:cNvSpPr>
          <p:nvPr/>
        </p:nvSpPr>
        <p:spPr>
          <a:xfrm>
            <a:off x="6361043" y="2899514"/>
            <a:ext cx="4956314" cy="169892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b="1" u="none" strike="noStrike" dirty="0">
                <a:solidFill>
                  <a:srgbClr val="20449A"/>
                </a:solidFill>
                <a:effectLst/>
                <a:latin typeface="Geon Soft ExtraBold" panose="020F0503030302020204" pitchFamily="34" charset="77"/>
              </a:rPr>
              <a:t>5 PÕHIREEGLIT</a:t>
            </a:r>
            <a:br>
              <a:rPr lang="en-GB" sz="3200" b="1" u="none" strike="noStrike" dirty="0">
                <a:solidFill>
                  <a:srgbClr val="20449A"/>
                </a:solidFill>
                <a:effectLst/>
                <a:latin typeface="Geon Soft ExtraBold" panose="020F0503030302020204" pitchFamily="34" charset="77"/>
              </a:rPr>
            </a:br>
            <a:br>
              <a:rPr lang="en-GB" sz="3200" b="1" u="none" strike="noStrike" dirty="0">
                <a:solidFill>
                  <a:srgbClr val="20449A"/>
                </a:solidFill>
                <a:effectLst/>
                <a:latin typeface="Geon Soft ExtraBold" panose="020F0503030302020204" pitchFamily="34" charset="77"/>
              </a:rPr>
            </a:br>
            <a:r>
              <a:rPr lang="en-GB" sz="3200" b="1" u="none" strike="noStrike" dirty="0">
                <a:solidFill>
                  <a:srgbClr val="20449A"/>
                </a:solidFill>
                <a:effectLst/>
                <a:latin typeface="Geon Soft ExtraBold" panose="020F0503030302020204" pitchFamily="34" charset="77"/>
              </a:rPr>
              <a:t>KUIDAS OMA </a:t>
            </a:r>
          </a:p>
          <a:p>
            <a:r>
              <a:rPr lang="en-GB" sz="3200" b="1" u="none" strike="noStrike" dirty="0">
                <a:solidFill>
                  <a:srgbClr val="20449A"/>
                </a:solidFill>
                <a:effectLst/>
                <a:latin typeface="Geon Soft ExtraBold" panose="020F0503030302020204" pitchFamily="34" charset="77"/>
              </a:rPr>
              <a:t>HAMBAID HOIDA?</a:t>
            </a:r>
            <a:endParaRPr lang="en-EE" sz="3200" b="1" dirty="0">
              <a:solidFill>
                <a:srgbClr val="20449A"/>
              </a:solidFill>
              <a:latin typeface="Geon Soft ExtraBold" panose="020F0503030302020204" pitchFamily="34" charset="77"/>
            </a:endParaRPr>
          </a:p>
        </p:txBody>
      </p:sp>
      <p:pic>
        <p:nvPicPr>
          <p:cNvPr id="3" name="Picture 2" descr="A person in white outfit and blue sunglasses&#10;&#10;Description automatically generated">
            <a:extLst>
              <a:ext uri="{FF2B5EF4-FFF2-40B4-BE49-F238E27FC236}">
                <a16:creationId xmlns:a16="http://schemas.microsoft.com/office/drawing/2014/main" id="{93F11DFE-8F5D-411F-03B2-FAAB00D52E3A}"/>
              </a:ext>
            </a:extLst>
          </p:cNvPr>
          <p:cNvPicPr>
            <a:picLocks noChangeAspect="1"/>
          </p:cNvPicPr>
          <p:nvPr/>
        </p:nvPicPr>
        <p:blipFill>
          <a:blip r:embed="rId3"/>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771A53C0-CEC5-4A43-B4A9-33F545B5DA69}"/>
              </a:ext>
            </a:extLst>
          </p:cNvPr>
          <p:cNvSpPr txBox="1">
            <a:spLocks/>
          </p:cNvSpPr>
          <p:nvPr/>
        </p:nvSpPr>
        <p:spPr>
          <a:xfrm>
            <a:off x="6096000" y="2371586"/>
            <a:ext cx="4956314" cy="259742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KUIDAS OMA</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HAMBAID</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HOIDA?</a:t>
            </a:r>
          </a:p>
          <a:p>
            <a:r>
              <a:rPr lang="et-EE" sz="8800" b="1" spc="-150" dirty="0">
                <a:solidFill>
                  <a:srgbClr val="20449A"/>
                </a:solidFill>
                <a:latin typeface="Geon Soft ExtraBold" panose="020F0503030302020204" pitchFamily="34" charset="77"/>
              </a:rPr>
              <a:t>5</a:t>
            </a:r>
            <a:r>
              <a:rPr lang="et-EE" sz="5400" b="1" spc="-150" dirty="0">
                <a:solidFill>
                  <a:srgbClr val="20449A"/>
                </a:solidFill>
                <a:latin typeface="Geon Soft ExtraBold" panose="020F0503030302020204" pitchFamily="34" charset="77"/>
              </a:rPr>
              <a:t> PÕHIREEGLIT</a:t>
            </a:r>
          </a:p>
        </p:txBody>
      </p:sp>
    </p:spTree>
    <p:extLst>
      <p:ext uri="{BB962C8B-B14F-4D97-AF65-F5344CB8AC3E}">
        <p14:creationId xmlns:p14="http://schemas.microsoft.com/office/powerpoint/2010/main" val="2817111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82D50-A9E4-73EB-272F-9791CA05BEC0}"/>
              </a:ext>
            </a:extLst>
          </p:cNvPr>
          <p:cNvSpPr>
            <a:spLocks noGrp="1"/>
          </p:cNvSpPr>
          <p:nvPr>
            <p:ph type="title"/>
          </p:nvPr>
        </p:nvSpPr>
        <p:spPr>
          <a:xfrm>
            <a:off x="838200" y="136525"/>
            <a:ext cx="7874000" cy="1325563"/>
          </a:xfrm>
        </p:spPr>
        <p:txBody>
          <a:bodyPr/>
          <a:lstStyle/>
          <a:p>
            <a:r>
              <a:rPr lang="en-EE" dirty="0"/>
              <a:t>OLE HÜGIEENIGA HOOLAS</a:t>
            </a:r>
          </a:p>
        </p:txBody>
      </p:sp>
      <p:sp>
        <p:nvSpPr>
          <p:cNvPr id="3" name="Content Placeholder 2">
            <a:extLst>
              <a:ext uri="{FF2B5EF4-FFF2-40B4-BE49-F238E27FC236}">
                <a16:creationId xmlns:a16="http://schemas.microsoft.com/office/drawing/2014/main" id="{1DF3CE10-782D-0382-6488-ECA55BAE421F}"/>
              </a:ext>
            </a:extLst>
          </p:cNvPr>
          <p:cNvSpPr>
            <a:spLocks noGrp="1"/>
          </p:cNvSpPr>
          <p:nvPr>
            <p:ph idx="1"/>
          </p:nvPr>
        </p:nvSpPr>
        <p:spPr>
          <a:xfrm>
            <a:off x="838200" y="1669774"/>
            <a:ext cx="7640782" cy="3945835"/>
          </a:xfrm>
        </p:spPr>
        <p:txBody>
          <a:bodyPr>
            <a:normAutofit/>
          </a:bodyPr>
          <a:lstStyle/>
          <a:p>
            <a:pPr rtl="0" fontAlgn="base">
              <a:lnSpc>
                <a:spcPct val="110000"/>
              </a:lnSpc>
              <a:spcBef>
                <a:spcPts val="0"/>
              </a:spcBef>
              <a:spcAft>
                <a:spcPts val="0"/>
              </a:spcAft>
              <a:buFont typeface="Arial" panose="020B0604020202020204" pitchFamily="34" charset="0"/>
              <a:buChar char="•"/>
            </a:pPr>
            <a:r>
              <a:rPr lang="en-GB" sz="2000" b="1" u="none" strike="noStrike" dirty="0" err="1">
                <a:solidFill>
                  <a:srgbClr val="000000"/>
                </a:solidFill>
                <a:effectLst/>
                <a:latin typeface="Geon Soft ExtraBold" panose="020F0503030302020204" pitchFamily="34" charset="77"/>
              </a:rPr>
              <a:t>Pese</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hambad</a:t>
            </a:r>
            <a:r>
              <a:rPr lang="et-EE" sz="2000" b="1" u="none" strike="noStrike" dirty="0">
                <a:solidFill>
                  <a:srgbClr val="000000"/>
                </a:solidFill>
                <a:effectLst/>
                <a:latin typeface="Geon Soft ExtraBold" panose="020F0503030302020204" pitchFamily="34" charset="77"/>
              </a:rPr>
              <a:t> (ja keel)</a:t>
            </a:r>
            <a:r>
              <a:rPr lang="en-GB" sz="2000" b="1" u="none" strike="noStrike" dirty="0">
                <a:solidFill>
                  <a:srgbClr val="000000"/>
                </a:solidFill>
                <a:effectLst/>
                <a:latin typeface="Geon Soft ExtraBold" panose="020F0503030302020204" pitchFamily="34" charset="77"/>
              </a:rPr>
              <a:t> 2x </a:t>
            </a:r>
            <a:r>
              <a:rPr lang="en-GB" sz="2000" b="1" u="none" strike="noStrike" dirty="0" err="1">
                <a:solidFill>
                  <a:srgbClr val="000000"/>
                </a:solidFill>
                <a:effectLst/>
                <a:latin typeface="Geon Soft ExtraBold" panose="020F0503030302020204" pitchFamily="34" charset="77"/>
              </a:rPr>
              <a:t>päevas</a:t>
            </a:r>
            <a:r>
              <a:rPr lang="en-GB" sz="2000" b="1" u="none" strike="noStrike" dirty="0">
                <a:solidFill>
                  <a:srgbClr val="000000"/>
                </a:solidFill>
                <a:effectLst/>
                <a:latin typeface="Geon Soft ExtraBold" panose="020F0503030302020204" pitchFamily="34" charset="77"/>
              </a:rPr>
              <a:t> PUHTAKS</a:t>
            </a:r>
            <a:endParaRPr lang="et-EE" sz="2000" b="1" u="none" strike="noStrike" dirty="0">
              <a:solidFill>
                <a:srgbClr val="000000"/>
              </a:solidFill>
              <a:effectLst/>
              <a:latin typeface="Geon Soft ExtraBold" panose="020F0503030302020204" pitchFamily="34" charset="77"/>
            </a:endParaRPr>
          </a:p>
          <a:p>
            <a:pPr lvl="1" fontAlgn="base">
              <a:lnSpc>
                <a:spcPct val="110000"/>
              </a:lnSpc>
              <a:spcBef>
                <a:spcPts val="0"/>
              </a:spcBef>
            </a:pPr>
            <a:r>
              <a:rPr lang="et-EE" sz="1600" dirty="0">
                <a:solidFill>
                  <a:srgbClr val="000000"/>
                </a:solidFill>
                <a:latin typeface="Geon Soft Medium" panose="020B0604020202020204" charset="0"/>
              </a:rPr>
              <a:t>Hommikuti enne söömist või 30 min pärast söömist</a:t>
            </a:r>
            <a:endParaRPr lang="en-GB" sz="1600" u="none" strike="noStrike" dirty="0">
              <a:solidFill>
                <a:srgbClr val="000000"/>
              </a:solidFill>
              <a:effectLst/>
              <a:latin typeface="Geon Soft Medium" panose="020B0604020202020204" charset="0"/>
            </a:endParaRPr>
          </a:p>
          <a:p>
            <a:pPr rtl="0" fontAlgn="base">
              <a:lnSpc>
                <a:spcPct val="110000"/>
              </a:lnSpc>
              <a:spcBef>
                <a:spcPts val="1000"/>
              </a:spcBef>
              <a:spcAft>
                <a:spcPts val="0"/>
              </a:spcAft>
              <a:buFont typeface="Arial" panose="020B0604020202020204" pitchFamily="34" charset="0"/>
              <a:buChar char="•"/>
            </a:pPr>
            <a:r>
              <a:rPr lang="en-GB" sz="2000" b="1" u="none" strike="noStrike" dirty="0" err="1">
                <a:solidFill>
                  <a:srgbClr val="000000"/>
                </a:solidFill>
                <a:effectLst/>
                <a:latin typeface="Geon Soft ExtraBold" panose="020F0503030302020204" pitchFamily="34" charset="77"/>
              </a:rPr>
              <a:t>Pärast</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hambapesu</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ära</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loputa</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suud</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veega</a:t>
            </a:r>
            <a:r>
              <a:rPr lang="en-GB" sz="2000" b="1" u="none" strike="noStrike" dirty="0">
                <a:solidFill>
                  <a:srgbClr val="000000"/>
                </a:solidFill>
                <a:effectLst/>
                <a:latin typeface="Geon Soft ExtraBold" panose="020F0503030302020204" pitchFamily="34" charset="77"/>
              </a:rPr>
              <a:t>!</a:t>
            </a:r>
          </a:p>
          <a:p>
            <a:pPr rtl="0" fontAlgn="base">
              <a:lnSpc>
                <a:spcPct val="110000"/>
              </a:lnSpc>
              <a:spcBef>
                <a:spcPts val="1000"/>
              </a:spcBef>
              <a:spcAft>
                <a:spcPts val="0"/>
              </a:spcAft>
              <a:buFont typeface="Arial" panose="020B0604020202020204" pitchFamily="34" charset="0"/>
              <a:buChar char="•"/>
            </a:pPr>
            <a:r>
              <a:rPr lang="en-GB" sz="2000" b="1" u="none" strike="noStrike" dirty="0" err="1">
                <a:solidFill>
                  <a:srgbClr val="000000"/>
                </a:solidFill>
                <a:effectLst/>
                <a:latin typeface="Geon Soft ExtraBold" panose="020F0503030302020204" pitchFamily="34" charset="77"/>
              </a:rPr>
              <a:t>Õhtuti</a:t>
            </a:r>
            <a:r>
              <a:rPr lang="en-GB" sz="2000" b="1" u="none" strike="noStrike" dirty="0">
                <a:solidFill>
                  <a:srgbClr val="000000"/>
                </a:solidFill>
                <a:effectLst/>
                <a:latin typeface="Geon Soft ExtraBold" panose="020F0503030302020204" pitchFamily="34" charset="77"/>
              </a:rPr>
              <a:t> </a:t>
            </a:r>
            <a:r>
              <a:rPr lang="et-EE" sz="2000" b="1" u="none" strike="noStrike" dirty="0">
                <a:solidFill>
                  <a:srgbClr val="000000"/>
                </a:solidFill>
                <a:effectLst/>
                <a:latin typeface="Geon Soft ExtraBold" panose="020F0503030302020204" pitchFamily="34" charset="77"/>
              </a:rPr>
              <a:t>puhasta ka hambavahed</a:t>
            </a:r>
          </a:p>
          <a:p>
            <a:pPr rtl="0" fontAlgn="base">
              <a:lnSpc>
                <a:spcPct val="110000"/>
              </a:lnSpc>
              <a:spcBef>
                <a:spcPts val="1000"/>
              </a:spcBef>
              <a:spcAft>
                <a:spcPts val="0"/>
              </a:spcAft>
              <a:buFont typeface="Arial" panose="020B0604020202020204" pitchFamily="34" charset="0"/>
              <a:buChar char="•"/>
            </a:pPr>
            <a:endParaRPr lang="en-GB" sz="2000" b="1" u="none" strike="noStrike" dirty="0">
              <a:solidFill>
                <a:srgbClr val="000000"/>
              </a:solidFill>
              <a:effectLst/>
              <a:latin typeface="Geon Soft ExtraBold" panose="020F0503030302020204" pitchFamily="34" charset="77"/>
            </a:endParaRPr>
          </a:p>
          <a:p>
            <a:pPr rtl="0" fontAlgn="base">
              <a:lnSpc>
                <a:spcPct val="110000"/>
              </a:lnSpc>
              <a:spcBef>
                <a:spcPts val="1000"/>
              </a:spcBef>
              <a:spcAft>
                <a:spcPts val="0"/>
              </a:spcAft>
              <a:buFont typeface="Arial" panose="020B0604020202020204" pitchFamily="34" charset="0"/>
              <a:buChar char="•"/>
            </a:pPr>
            <a:r>
              <a:rPr lang="en-GB" sz="2000" b="1" u="none" strike="noStrike" dirty="0" err="1">
                <a:solidFill>
                  <a:srgbClr val="000000"/>
                </a:solidFill>
                <a:effectLst/>
                <a:latin typeface="Geon Soft ExtraBold" panose="020F0503030302020204" pitchFamily="34" charset="77"/>
              </a:rPr>
              <a:t>Kontrolli</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hambapesu</a:t>
            </a:r>
            <a:r>
              <a:rPr lang="en-GB" sz="2000" b="1" u="none" strike="noStrike" dirty="0">
                <a:solidFill>
                  <a:srgbClr val="000000"/>
                </a:solidFill>
                <a:effectLst/>
                <a:latin typeface="Geon Soft ExtraBold" panose="020F0503030302020204" pitchFamily="34" charset="77"/>
              </a:rPr>
              <a:t> </a:t>
            </a:r>
            <a:r>
              <a:rPr lang="en-GB" sz="2000" b="1" u="none" strike="noStrike" dirty="0" err="1">
                <a:solidFill>
                  <a:srgbClr val="000000"/>
                </a:solidFill>
                <a:effectLst/>
                <a:latin typeface="Geon Soft ExtraBold" panose="020F0503030302020204" pitchFamily="34" charset="77"/>
              </a:rPr>
              <a:t>kvaliteeti</a:t>
            </a:r>
            <a:endParaRPr lang="en-GB" sz="2000" b="1" u="none" strike="noStrike" dirty="0">
              <a:solidFill>
                <a:srgbClr val="000000"/>
              </a:solidFill>
              <a:effectLst/>
              <a:latin typeface="Geon Soft ExtraBold"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1600" u="none" strike="noStrike" dirty="0" err="1">
                <a:solidFill>
                  <a:srgbClr val="000000"/>
                </a:solidFill>
                <a:effectLst/>
                <a:latin typeface="Geon Soft Medium" panose="020F0503030302020204" pitchFamily="34" charset="77"/>
              </a:rPr>
              <a:t>Silmaga</a:t>
            </a:r>
            <a:r>
              <a:rPr lang="en-GB" sz="1600" u="none" strike="noStrike" dirty="0">
                <a:solidFill>
                  <a:srgbClr val="000000"/>
                </a:solidFill>
                <a:effectLst/>
                <a:latin typeface="Geon Soft Medium" panose="020F0503030302020204" pitchFamily="34" charset="77"/>
              </a:rPr>
              <a:t> </a:t>
            </a:r>
            <a:r>
              <a:rPr lang="en-GB" sz="1600" u="none" strike="noStrike" dirty="0" err="1">
                <a:solidFill>
                  <a:srgbClr val="000000"/>
                </a:solidFill>
                <a:effectLst/>
                <a:latin typeface="Geon Soft Medium" panose="020F0503030302020204" pitchFamily="34" charset="77"/>
              </a:rPr>
              <a:t>vaadates</a:t>
            </a:r>
            <a:r>
              <a:rPr lang="en-GB" sz="1600" u="none" strike="noStrike" dirty="0">
                <a:solidFill>
                  <a:srgbClr val="000000"/>
                </a:solidFill>
                <a:effectLst/>
                <a:latin typeface="Geon Soft Medium" panose="020F0503030302020204" pitchFamily="34" charset="77"/>
              </a:rPr>
              <a:t> </a:t>
            </a:r>
            <a:r>
              <a:rPr lang="en-GB" sz="1600" u="none" strike="noStrike" dirty="0" err="1">
                <a:solidFill>
                  <a:srgbClr val="000000"/>
                </a:solidFill>
                <a:effectLst/>
                <a:latin typeface="Geon Soft Medium" panose="020F0503030302020204" pitchFamily="34" charset="77"/>
              </a:rPr>
              <a:t>hambad</a:t>
            </a:r>
            <a:r>
              <a:rPr lang="en-GB" sz="1600" u="none" strike="noStrike" dirty="0">
                <a:solidFill>
                  <a:srgbClr val="000000"/>
                </a:solidFill>
                <a:effectLst/>
                <a:latin typeface="Geon Soft Medium" panose="020F0503030302020204" pitchFamily="34" charset="77"/>
              </a:rPr>
              <a:t> </a:t>
            </a:r>
            <a:r>
              <a:rPr lang="en-GB" sz="1600" u="none" strike="noStrike" dirty="0" err="1">
                <a:solidFill>
                  <a:srgbClr val="000000"/>
                </a:solidFill>
                <a:effectLst/>
                <a:latin typeface="Geon Soft Medium" panose="020F0503030302020204" pitchFamily="34" charset="77"/>
              </a:rPr>
              <a:t>läikivad</a:t>
            </a:r>
            <a:endParaRPr lang="en-GB" sz="16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1600" u="none" strike="noStrike" dirty="0" err="1">
                <a:solidFill>
                  <a:srgbClr val="000000"/>
                </a:solidFill>
                <a:effectLst/>
                <a:latin typeface="Geon Soft Medium" panose="020F0503030302020204" pitchFamily="34" charset="77"/>
              </a:rPr>
              <a:t>Keelega</a:t>
            </a:r>
            <a:r>
              <a:rPr lang="en-GB" sz="1600" u="none" strike="noStrike" dirty="0">
                <a:solidFill>
                  <a:srgbClr val="000000"/>
                </a:solidFill>
                <a:effectLst/>
                <a:latin typeface="Geon Soft Medium" panose="020F0503030302020204" pitchFamily="34" charset="77"/>
              </a:rPr>
              <a:t> </a:t>
            </a:r>
            <a:r>
              <a:rPr lang="en-GB" sz="1600" u="none" strike="noStrike" dirty="0" err="1">
                <a:solidFill>
                  <a:srgbClr val="000000"/>
                </a:solidFill>
                <a:effectLst/>
                <a:latin typeface="Geon Soft Medium" panose="020F0503030302020204" pitchFamily="34" charset="77"/>
              </a:rPr>
              <a:t>katsudes</a:t>
            </a:r>
            <a:r>
              <a:rPr lang="en-GB" sz="1600" u="none" strike="noStrike" dirty="0">
                <a:solidFill>
                  <a:srgbClr val="000000"/>
                </a:solidFill>
                <a:effectLst/>
                <a:latin typeface="Geon Soft Medium" panose="020F0503030302020204" pitchFamily="34" charset="77"/>
              </a:rPr>
              <a:t> </a:t>
            </a:r>
            <a:r>
              <a:rPr lang="en-GB" sz="1600" u="none" strike="noStrike" dirty="0" err="1">
                <a:solidFill>
                  <a:srgbClr val="000000"/>
                </a:solidFill>
                <a:effectLst/>
                <a:latin typeface="Geon Soft Medium" panose="020F0503030302020204" pitchFamily="34" charset="77"/>
              </a:rPr>
              <a:t>hambad</a:t>
            </a:r>
            <a:r>
              <a:rPr lang="en-GB" sz="1600" u="none" strike="noStrike" dirty="0">
                <a:solidFill>
                  <a:srgbClr val="000000"/>
                </a:solidFill>
                <a:effectLst/>
                <a:latin typeface="Geon Soft Medium" panose="020F0503030302020204" pitchFamily="34" charset="77"/>
              </a:rPr>
              <a:t> </a:t>
            </a:r>
            <a:r>
              <a:rPr lang="en-GB" sz="1600" u="none" strike="noStrike" dirty="0" err="1">
                <a:solidFill>
                  <a:srgbClr val="000000"/>
                </a:solidFill>
                <a:effectLst/>
                <a:latin typeface="Geon Soft Medium" panose="020F0503030302020204" pitchFamily="34" charset="77"/>
              </a:rPr>
              <a:t>siledad</a:t>
            </a:r>
            <a:endParaRPr lang="en-GB" sz="16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1600" u="none" strike="noStrike" dirty="0" err="1">
                <a:solidFill>
                  <a:srgbClr val="000000"/>
                </a:solidFill>
                <a:effectLst/>
                <a:latin typeface="Geon Soft Medium" panose="020F0503030302020204" pitchFamily="34" charset="77"/>
              </a:rPr>
              <a:t>Katutableti</a:t>
            </a:r>
            <a:r>
              <a:rPr lang="et-EE" sz="1600" u="none" strike="noStrike" dirty="0">
                <a:solidFill>
                  <a:srgbClr val="000000"/>
                </a:solidFill>
                <a:effectLst/>
                <a:latin typeface="Geon Soft Medium" panose="020F0503030302020204" pitchFamily="34" charset="77"/>
              </a:rPr>
              <a:t>d</a:t>
            </a:r>
            <a:endParaRPr lang="en-EE" dirty="0"/>
          </a:p>
        </p:txBody>
      </p:sp>
      <p:sp>
        <p:nvSpPr>
          <p:cNvPr id="4" name="Oval 3">
            <a:extLst>
              <a:ext uri="{FF2B5EF4-FFF2-40B4-BE49-F238E27FC236}">
                <a16:creationId xmlns:a16="http://schemas.microsoft.com/office/drawing/2014/main" id="{1B5D10EB-88A1-B5FF-0307-0580B2C5D465}"/>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Title 1">
            <a:extLst>
              <a:ext uri="{FF2B5EF4-FFF2-40B4-BE49-F238E27FC236}">
                <a16:creationId xmlns:a16="http://schemas.microsoft.com/office/drawing/2014/main" id="{AD28E962-53BC-9958-D9E4-293515882414}"/>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6" name="Title 1">
            <a:extLst>
              <a:ext uri="{FF2B5EF4-FFF2-40B4-BE49-F238E27FC236}">
                <a16:creationId xmlns:a16="http://schemas.microsoft.com/office/drawing/2014/main" id="{DF7E7189-C81A-7D2B-636B-DAA488AE17C6}"/>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8" name="Rounded Rectangle 7">
            <a:extLst>
              <a:ext uri="{FF2B5EF4-FFF2-40B4-BE49-F238E27FC236}">
                <a16:creationId xmlns:a16="http://schemas.microsoft.com/office/drawing/2014/main" id="{981A9C0B-26EB-1E84-0424-47D66A838F96}"/>
              </a:ext>
            </a:extLst>
          </p:cNvPr>
          <p:cNvSpPr/>
          <p:nvPr/>
        </p:nvSpPr>
        <p:spPr>
          <a:xfrm>
            <a:off x="7005122" y="1730604"/>
            <a:ext cx="4549503" cy="3457622"/>
          </a:xfrm>
          <a:prstGeom prst="roundRect">
            <a:avLst>
              <a:gd name="adj" fmla="val 13025"/>
            </a:avLst>
          </a:prstGeom>
          <a:blipFill>
            <a:blip r:embed="rId3"/>
            <a:stretch>
              <a:fillRect l="-18864" t="-9735" r="-20464" b="-1605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981426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B20DD-C771-30AC-C3DF-5F898952D4B9}"/>
              </a:ext>
            </a:extLst>
          </p:cNvPr>
          <p:cNvSpPr>
            <a:spLocks noGrp="1"/>
          </p:cNvSpPr>
          <p:nvPr>
            <p:ph type="title"/>
          </p:nvPr>
        </p:nvSpPr>
        <p:spPr/>
        <p:txBody>
          <a:bodyPr/>
          <a:lstStyle/>
          <a:p>
            <a:r>
              <a:rPr lang="et-EE" dirty="0"/>
              <a:t>VAHETA HAMBAHARJA REGULAARSELT</a:t>
            </a:r>
            <a:endParaRPr lang="en-GB" dirty="0"/>
          </a:p>
        </p:txBody>
      </p:sp>
      <p:sp>
        <p:nvSpPr>
          <p:cNvPr id="4" name="Rounded Rectangle 3">
            <a:extLst>
              <a:ext uri="{FF2B5EF4-FFF2-40B4-BE49-F238E27FC236}">
                <a16:creationId xmlns:a16="http://schemas.microsoft.com/office/drawing/2014/main" id="{A6091087-69F0-FE44-732F-E54E8CF074F5}"/>
              </a:ext>
            </a:extLst>
          </p:cNvPr>
          <p:cNvSpPr/>
          <p:nvPr/>
        </p:nvSpPr>
        <p:spPr>
          <a:xfrm>
            <a:off x="2364700" y="1486600"/>
            <a:ext cx="7488000" cy="4212000"/>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l="-16113" t="-16263" r="-1677" b="-3416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7753944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86C258-B769-C86D-516F-7E23B91F3B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6B2C63-369C-B240-7AA5-8D428A983AC2}"/>
              </a:ext>
            </a:extLst>
          </p:cNvPr>
          <p:cNvSpPr>
            <a:spLocks noGrp="1"/>
          </p:cNvSpPr>
          <p:nvPr>
            <p:ph type="title"/>
          </p:nvPr>
        </p:nvSpPr>
        <p:spPr>
          <a:xfrm>
            <a:off x="838200" y="136525"/>
            <a:ext cx="8060674" cy="1325563"/>
          </a:xfrm>
        </p:spPr>
        <p:txBody>
          <a:bodyPr/>
          <a:lstStyle/>
          <a:p>
            <a:r>
              <a:rPr lang="en-EE" dirty="0"/>
              <a:t>KUIDAS VALIDA HAMBAPASTAT</a:t>
            </a:r>
          </a:p>
        </p:txBody>
      </p:sp>
      <p:sp>
        <p:nvSpPr>
          <p:cNvPr id="3" name="Content Placeholder 2">
            <a:extLst>
              <a:ext uri="{FF2B5EF4-FFF2-40B4-BE49-F238E27FC236}">
                <a16:creationId xmlns:a16="http://schemas.microsoft.com/office/drawing/2014/main" id="{0FFFDFA0-AFA4-7D75-A6B3-BEF61A50614C}"/>
              </a:ext>
            </a:extLst>
          </p:cNvPr>
          <p:cNvSpPr>
            <a:spLocks noGrp="1"/>
          </p:cNvSpPr>
          <p:nvPr>
            <p:ph idx="1"/>
          </p:nvPr>
        </p:nvSpPr>
        <p:spPr/>
        <p:txBody>
          <a:bodyPr>
            <a:normAutofit/>
          </a:bodyPr>
          <a:lstStyle/>
          <a:p>
            <a:pPr rtl="0" fontAlgn="base">
              <a:spcBef>
                <a:spcPts val="100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FLUORIID</a:t>
            </a:r>
          </a:p>
          <a:p>
            <a:pPr marL="742950" lvl="1" indent="-285750" rtl="0" fontAlgn="base">
              <a:spcBef>
                <a:spcPts val="500"/>
              </a:spcBef>
              <a:spcAft>
                <a:spcPts val="0"/>
              </a:spcAft>
              <a:buFont typeface="Arial" panose="020B0604020202020204" pitchFamily="34" charset="0"/>
              <a:buChar char="•"/>
            </a:pPr>
            <a:r>
              <a:rPr lang="en-GB" sz="2400" u="none" strike="noStrike" dirty="0">
                <a:solidFill>
                  <a:srgbClr val="000000"/>
                </a:solidFill>
                <a:effectLst/>
                <a:latin typeface="Geon Soft Medium" panose="020F0503030302020204" pitchFamily="34" charset="77"/>
              </a:rPr>
              <a:t>6. </a:t>
            </a:r>
            <a:r>
              <a:rPr lang="en-GB" sz="2400" u="none" strike="noStrike" dirty="0" err="1">
                <a:solidFill>
                  <a:srgbClr val="000000"/>
                </a:solidFill>
                <a:effectLst/>
                <a:latin typeface="Geon Soft Medium" panose="020F0503030302020204" pitchFamily="34" charset="77"/>
              </a:rPr>
              <a:t>eluaastast</a:t>
            </a:r>
            <a:r>
              <a:rPr lang="en-GB" sz="2400" u="none" strike="noStrike" dirty="0">
                <a:solidFill>
                  <a:srgbClr val="000000"/>
                </a:solidFill>
                <a:effectLst/>
                <a:latin typeface="Geon Soft Medium" panose="020F0503030302020204" pitchFamily="34" charset="77"/>
              </a:rPr>
              <a:t> alates 1450...1500 ppm</a:t>
            </a:r>
          </a:p>
          <a:p>
            <a:pPr marL="0" indent="0" rtl="0" fontAlgn="base">
              <a:spcBef>
                <a:spcPts val="1000"/>
              </a:spcBef>
              <a:spcAft>
                <a:spcPts val="0"/>
              </a:spcAft>
              <a:buNone/>
            </a:pPr>
            <a:endParaRPr lang="et-EE"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b="1" u="none" strike="noStrike" dirty="0">
                <a:solidFill>
                  <a:srgbClr val="000000"/>
                </a:solidFill>
                <a:effectLst/>
                <a:latin typeface="Geon Soft ExtraBold" panose="020F0503030302020204" pitchFamily="34" charset="77"/>
              </a:rPr>
              <a:t>KSÜLITOOL</a:t>
            </a:r>
          </a:p>
          <a:p>
            <a:pPr marL="742950" lvl="1" indent="-285750" rtl="0" fontAlgn="base">
              <a:spcBef>
                <a:spcPts val="500"/>
              </a:spcBef>
              <a:spcAft>
                <a:spcPts val="0"/>
              </a:spcAft>
              <a:buFont typeface="Arial" panose="020B0604020202020204" pitchFamily="34" charset="0"/>
              <a:buChar char="•"/>
            </a:pPr>
            <a:r>
              <a:rPr lang="et-EE" u="none" strike="noStrike" dirty="0">
                <a:solidFill>
                  <a:srgbClr val="000000"/>
                </a:solidFill>
                <a:effectLst/>
                <a:latin typeface="Geon Soft Medium" panose="020F0503030302020204" pitchFamily="34" charset="77"/>
              </a:rPr>
              <a:t>Looduslik magusaine</a:t>
            </a:r>
          </a:p>
          <a:p>
            <a:pPr marL="742950" lvl="1" indent="-285750" rtl="0" fontAlgn="base">
              <a:spcBef>
                <a:spcPts val="500"/>
              </a:spcBef>
              <a:spcAft>
                <a:spcPts val="0"/>
              </a:spcAft>
              <a:buFont typeface="Arial" panose="020B0604020202020204" pitchFamily="34" charset="0"/>
              <a:buChar char="•"/>
            </a:pPr>
            <a:r>
              <a:rPr lang="et-EE" dirty="0">
                <a:solidFill>
                  <a:srgbClr val="000000"/>
                </a:solidFill>
              </a:rPr>
              <a:t>Takistab bakterite paljunemist</a:t>
            </a:r>
            <a:endParaRPr lang="et-EE"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u="none" strike="noStrike" dirty="0">
                <a:solidFill>
                  <a:srgbClr val="000000"/>
                </a:solidFill>
                <a:effectLst/>
                <a:latin typeface="Geon Soft Medium" panose="020F0503030302020204" pitchFamily="34" charset="77"/>
              </a:rPr>
              <a:t>Ka </a:t>
            </a:r>
            <a:r>
              <a:rPr lang="en-GB" u="none" strike="noStrike" dirty="0" err="1">
                <a:solidFill>
                  <a:srgbClr val="000000"/>
                </a:solidFill>
                <a:effectLst/>
                <a:latin typeface="Geon Soft Medium" panose="020F0503030302020204" pitchFamily="34" charset="77"/>
              </a:rPr>
              <a:t>närimiskummides</a:t>
            </a:r>
            <a:r>
              <a:rPr lang="et-EE" u="none" strike="noStrike" dirty="0">
                <a:solidFill>
                  <a:srgbClr val="000000"/>
                </a:solidFill>
                <a:effectLst/>
                <a:latin typeface="Geon Soft Medium" panose="020F0503030302020204" pitchFamily="34" charset="77"/>
              </a:rPr>
              <a:t>, pastillides</a:t>
            </a:r>
            <a:endParaRPr lang="en-GB" u="none" strike="noStrike" dirty="0">
              <a:solidFill>
                <a:srgbClr val="000000"/>
              </a:solidFill>
              <a:effectLst/>
              <a:latin typeface="Geon Soft Medium" panose="020F0503030302020204" pitchFamily="34" charset="77"/>
            </a:endParaRPr>
          </a:p>
        </p:txBody>
      </p:sp>
      <p:sp>
        <p:nvSpPr>
          <p:cNvPr id="9" name="Oval 8">
            <a:extLst>
              <a:ext uri="{FF2B5EF4-FFF2-40B4-BE49-F238E27FC236}">
                <a16:creationId xmlns:a16="http://schemas.microsoft.com/office/drawing/2014/main" id="{56545A27-676D-4440-ECFB-0532180D4D4C}"/>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86056CCC-0141-A19D-874D-19F9AF0F7C15}"/>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1" name="Title 1">
            <a:extLst>
              <a:ext uri="{FF2B5EF4-FFF2-40B4-BE49-F238E27FC236}">
                <a16:creationId xmlns:a16="http://schemas.microsoft.com/office/drawing/2014/main" id="{2E1E7234-063D-25F2-2019-7F6D98AD1DE6}"/>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Tree>
    <p:extLst>
      <p:ext uri="{BB962C8B-B14F-4D97-AF65-F5344CB8AC3E}">
        <p14:creationId xmlns:p14="http://schemas.microsoft.com/office/powerpoint/2010/main" val="88619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AA0B0-88B5-D57C-E4BD-A025EFD006E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1CE0F4-61F9-8A5B-E129-C6F2AC454496}"/>
              </a:ext>
            </a:extLst>
          </p:cNvPr>
          <p:cNvSpPr>
            <a:spLocks noGrp="1"/>
          </p:cNvSpPr>
          <p:nvPr>
            <p:ph idx="1"/>
          </p:nvPr>
        </p:nvSpPr>
        <p:spPr>
          <a:xfrm>
            <a:off x="1438979" y="2284309"/>
            <a:ext cx="2590800" cy="3129337"/>
          </a:xfrm>
        </p:spPr>
        <p:txBody>
          <a:bodyPr>
            <a:normAutofit/>
          </a:bodyPr>
          <a:lstStyle/>
          <a:p>
            <a:pPr marL="0" indent="0" rtl="0">
              <a:lnSpc>
                <a:spcPct val="100000"/>
              </a:lnSpc>
              <a:spcBef>
                <a:spcPts val="1000"/>
              </a:spcBef>
              <a:spcAft>
                <a:spcPts val="0"/>
              </a:spcAft>
              <a:buNone/>
            </a:pPr>
            <a:r>
              <a:rPr lang="en-GB" b="1" u="none" strike="noStrike" dirty="0" err="1">
                <a:solidFill>
                  <a:srgbClr val="000000"/>
                </a:solidFill>
                <a:effectLst/>
                <a:latin typeface="Geon Soft ExtraBold" panose="020F0503030302020204" pitchFamily="34" charset="77"/>
              </a:rPr>
              <a:t>Elektrilisel</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hambaharjal</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võiks</a:t>
            </a:r>
            <a:r>
              <a:rPr lang="en-GB" b="1" u="none" strike="noStrike" dirty="0">
                <a:solidFill>
                  <a:srgbClr val="000000"/>
                </a:solidFill>
                <a:effectLst/>
                <a:latin typeface="Geon Soft ExtraBold" panose="020F0503030302020204" pitchFamily="34" charset="77"/>
              </a:rPr>
              <a:t> olla:</a:t>
            </a:r>
            <a:endParaRPr lang="et-EE" b="1" u="none" strike="noStrike" dirty="0">
              <a:solidFill>
                <a:srgbClr val="000000"/>
              </a:solidFill>
              <a:effectLst/>
              <a:latin typeface="Geon Soft ExtraBold" panose="020F0503030302020204" pitchFamily="34" charset="77"/>
            </a:endParaRPr>
          </a:p>
          <a:p>
            <a:pPr marL="0" indent="0" rtl="0">
              <a:lnSpc>
                <a:spcPct val="100000"/>
              </a:lnSpc>
              <a:spcBef>
                <a:spcPts val="1000"/>
              </a:spcBef>
              <a:spcAft>
                <a:spcPts val="0"/>
              </a:spcAft>
              <a:buNone/>
            </a:pPr>
            <a:endParaRPr lang="en-GB" b="1" dirty="0">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b="1" u="none" strike="noStrike" dirty="0" err="1">
                <a:solidFill>
                  <a:srgbClr val="000000"/>
                </a:solidFill>
                <a:effectLst/>
                <a:latin typeface="Geon Soft ExtraBold" panose="020F0503030302020204" pitchFamily="34" charset="77"/>
              </a:rPr>
              <a:t>taimer</a:t>
            </a:r>
            <a:endParaRPr lang="en-GB"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b="1" u="none" strike="noStrike" dirty="0" err="1">
                <a:solidFill>
                  <a:srgbClr val="000000"/>
                </a:solidFill>
                <a:effectLst/>
                <a:latin typeface="Geon Soft ExtraBold" panose="020F0503030302020204" pitchFamily="34" charset="77"/>
              </a:rPr>
              <a:t>survesensor</a:t>
            </a:r>
            <a:endParaRPr lang="en-GB" b="1" u="none" strike="noStrike" dirty="0">
              <a:solidFill>
                <a:srgbClr val="000000"/>
              </a:solidFill>
              <a:effectLst/>
              <a:latin typeface="Geon Soft ExtraBold" panose="020F0503030302020204" pitchFamily="34" charset="77"/>
            </a:endParaRPr>
          </a:p>
          <a:p>
            <a:endParaRPr lang="en-EE" dirty="0"/>
          </a:p>
        </p:txBody>
      </p:sp>
      <p:sp>
        <p:nvSpPr>
          <p:cNvPr id="5" name="Title 1">
            <a:extLst>
              <a:ext uri="{FF2B5EF4-FFF2-40B4-BE49-F238E27FC236}">
                <a16:creationId xmlns:a16="http://schemas.microsoft.com/office/drawing/2014/main" id="{778A37A4-97F9-3286-2933-75E2803285B7}"/>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8" name="Title 1">
            <a:extLst>
              <a:ext uri="{FF2B5EF4-FFF2-40B4-BE49-F238E27FC236}">
                <a16:creationId xmlns:a16="http://schemas.microsoft.com/office/drawing/2014/main" id="{59BEA70A-65FD-1D03-BEAB-3ED70C394FC4}"/>
              </a:ext>
            </a:extLst>
          </p:cNvPr>
          <p:cNvSpPr txBox="1">
            <a:spLocks/>
          </p:cNvSpPr>
          <p:nvPr/>
        </p:nvSpPr>
        <p:spPr>
          <a:xfrm>
            <a:off x="838200" y="48107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ELEKTRILINE HAMBAHARI</a:t>
            </a:r>
          </a:p>
          <a:p>
            <a:r>
              <a:rPr lang="et-EE" dirty="0"/>
              <a:t>ON SUUR ABIMEES</a:t>
            </a:r>
            <a:endParaRPr lang="en-EE" dirty="0"/>
          </a:p>
        </p:txBody>
      </p:sp>
      <p:sp>
        <p:nvSpPr>
          <p:cNvPr id="9" name="Rounded Rectangle 8">
            <a:extLst>
              <a:ext uri="{FF2B5EF4-FFF2-40B4-BE49-F238E27FC236}">
                <a16:creationId xmlns:a16="http://schemas.microsoft.com/office/drawing/2014/main" id="{E925B5F2-6D36-2D18-490D-45071353FC63}"/>
              </a:ext>
            </a:extLst>
          </p:cNvPr>
          <p:cNvSpPr/>
          <p:nvPr/>
        </p:nvSpPr>
        <p:spPr>
          <a:xfrm>
            <a:off x="4607087" y="2039563"/>
            <a:ext cx="5647170" cy="3547580"/>
          </a:xfrm>
          <a:prstGeom prst="roundRect">
            <a:avLst>
              <a:gd name="adj" fmla="val 13025"/>
            </a:avLst>
          </a:prstGeom>
          <a:blipFill>
            <a:blip r:embed="rId3"/>
            <a:stretch>
              <a:fillRect l="-9917" t="-1562" r="-4827" b="-23766"/>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0" name="Oval 9">
            <a:extLst>
              <a:ext uri="{FF2B5EF4-FFF2-40B4-BE49-F238E27FC236}">
                <a16:creationId xmlns:a16="http://schemas.microsoft.com/office/drawing/2014/main" id="{04CB2425-7417-BA8A-0F0F-A75B077DBA14}"/>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1" name="Title 1">
            <a:extLst>
              <a:ext uri="{FF2B5EF4-FFF2-40B4-BE49-F238E27FC236}">
                <a16:creationId xmlns:a16="http://schemas.microsoft.com/office/drawing/2014/main" id="{C004C89F-9BF2-EACD-4115-AD466F812600}"/>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1</a:t>
            </a:r>
          </a:p>
        </p:txBody>
      </p:sp>
      <p:sp>
        <p:nvSpPr>
          <p:cNvPr id="12" name="Title 1">
            <a:extLst>
              <a:ext uri="{FF2B5EF4-FFF2-40B4-BE49-F238E27FC236}">
                <a16:creationId xmlns:a16="http://schemas.microsoft.com/office/drawing/2014/main" id="{5F7FFB30-AE65-70E5-2709-12EA0264D4C5}"/>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Tree>
    <p:extLst>
      <p:ext uri="{BB962C8B-B14F-4D97-AF65-F5344CB8AC3E}">
        <p14:creationId xmlns:p14="http://schemas.microsoft.com/office/powerpoint/2010/main" val="513498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8" name="Right Arrow 3">
            <a:extLst>
              <a:ext uri="{FF2B5EF4-FFF2-40B4-BE49-F238E27FC236}">
                <a16:creationId xmlns:a16="http://schemas.microsoft.com/office/drawing/2014/main" id="{04E9C0FC-94B7-D01C-9ADA-69651F0618F5}"/>
              </a:ext>
            </a:extLst>
          </p:cNvPr>
          <p:cNvSpPr/>
          <p:nvPr/>
        </p:nvSpPr>
        <p:spPr>
          <a:xfrm rot="10800000">
            <a:off x="9529234" y="3067495"/>
            <a:ext cx="559310" cy="361505"/>
          </a:xfrm>
          <a:prstGeom prst="rightArrow">
            <a:avLst/>
          </a:prstGeom>
          <a:solidFill>
            <a:schemeClr val="bg1"/>
          </a:solidFill>
          <a:ln>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9" name="Right Arrow 3">
            <a:extLst>
              <a:ext uri="{FF2B5EF4-FFF2-40B4-BE49-F238E27FC236}">
                <a16:creationId xmlns:a16="http://schemas.microsoft.com/office/drawing/2014/main" id="{B1BA7E62-A666-B301-422C-5A438FD3D4BB}"/>
              </a:ext>
            </a:extLst>
          </p:cNvPr>
          <p:cNvSpPr/>
          <p:nvPr/>
        </p:nvSpPr>
        <p:spPr>
          <a:xfrm rot="5400000">
            <a:off x="8223461" y="2042322"/>
            <a:ext cx="559310" cy="361505"/>
          </a:xfrm>
          <a:prstGeom prst="rightArrow">
            <a:avLst/>
          </a:prstGeom>
          <a:solidFill>
            <a:schemeClr val="bg1"/>
          </a:solidFill>
          <a:ln>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4" name="Content Placeholder 16">
            <a:extLst>
              <a:ext uri="{FF2B5EF4-FFF2-40B4-BE49-F238E27FC236}">
                <a16:creationId xmlns:a16="http://schemas.microsoft.com/office/drawing/2014/main" id="{23CA6999-BBB8-EAA8-AE31-6776B18B1F66}"/>
              </a:ext>
            </a:extLst>
          </p:cNvPr>
          <p:cNvSpPr>
            <a:spLocks noGrp="1"/>
          </p:cNvSpPr>
          <p:nvPr>
            <p:ph idx="1"/>
          </p:nvPr>
        </p:nvSpPr>
        <p:spPr>
          <a:xfrm>
            <a:off x="838200" y="1669774"/>
            <a:ext cx="4118113" cy="3945835"/>
          </a:xfrm>
        </p:spPr>
        <p:txBody>
          <a:bodyPr/>
          <a:lstStyle/>
          <a:p>
            <a:pPr marL="0" indent="0">
              <a:lnSpc>
                <a:spcPct val="100000"/>
              </a:lnSpc>
              <a:spcBef>
                <a:spcPts val="100"/>
              </a:spcBef>
              <a:buNone/>
            </a:pPr>
            <a:r>
              <a:rPr lang="et-EE" b="1" dirty="0">
                <a:latin typeface="Geon Soft ExtraBold" panose="020F0503030302020204" pitchFamily="34" charset="77"/>
              </a:rPr>
              <a:t>Hambaaugud</a:t>
            </a:r>
          </a:p>
        </p:txBody>
      </p:sp>
      <p:sp>
        <p:nvSpPr>
          <p:cNvPr id="5" name="Rounded Rectangle 1">
            <a:extLst>
              <a:ext uri="{FF2B5EF4-FFF2-40B4-BE49-F238E27FC236}">
                <a16:creationId xmlns:a16="http://schemas.microsoft.com/office/drawing/2014/main" id="{6A99D7B8-FFB3-42D8-E152-70160DD81AFC}"/>
              </a:ext>
            </a:extLst>
          </p:cNvPr>
          <p:cNvSpPr/>
          <p:nvPr/>
        </p:nvSpPr>
        <p:spPr>
          <a:xfrm>
            <a:off x="4279900" y="1242391"/>
            <a:ext cx="6825563" cy="4247878"/>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0" name="Oval 9">
            <a:extLst>
              <a:ext uri="{FF2B5EF4-FFF2-40B4-BE49-F238E27FC236}">
                <a16:creationId xmlns:a16="http://schemas.microsoft.com/office/drawing/2014/main" id="{980F6B2B-296A-E0C8-4CDA-DE7D937A78F5}"/>
              </a:ext>
            </a:extLst>
          </p:cNvPr>
          <p:cNvSpPr/>
          <p:nvPr/>
        </p:nvSpPr>
        <p:spPr>
          <a:xfrm>
            <a:off x="7692681" y="1612620"/>
            <a:ext cx="924169" cy="92416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1" name="Oval 10">
            <a:extLst>
              <a:ext uri="{FF2B5EF4-FFF2-40B4-BE49-F238E27FC236}">
                <a16:creationId xmlns:a16="http://schemas.microsoft.com/office/drawing/2014/main" id="{4444168B-3EB7-15C7-C390-03D512B04493}"/>
              </a:ext>
            </a:extLst>
          </p:cNvPr>
          <p:cNvSpPr/>
          <p:nvPr/>
        </p:nvSpPr>
        <p:spPr>
          <a:xfrm>
            <a:off x="5063781" y="4038320"/>
            <a:ext cx="924169" cy="92416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2" name="Oval 11">
            <a:extLst>
              <a:ext uri="{FF2B5EF4-FFF2-40B4-BE49-F238E27FC236}">
                <a16:creationId xmlns:a16="http://schemas.microsoft.com/office/drawing/2014/main" id="{A80F1CDC-679D-9F03-5E6A-A62263AFB4DC}"/>
              </a:ext>
            </a:extLst>
          </p:cNvPr>
          <p:cNvSpPr/>
          <p:nvPr/>
        </p:nvSpPr>
        <p:spPr>
          <a:xfrm>
            <a:off x="4339881" y="2387600"/>
            <a:ext cx="834989" cy="83498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3" name="Oval 12">
            <a:extLst>
              <a:ext uri="{FF2B5EF4-FFF2-40B4-BE49-F238E27FC236}">
                <a16:creationId xmlns:a16="http://schemas.microsoft.com/office/drawing/2014/main" id="{B0796457-40EC-5E9F-E2B4-F26C541EFF35}"/>
              </a:ext>
            </a:extLst>
          </p:cNvPr>
          <p:cNvSpPr/>
          <p:nvPr/>
        </p:nvSpPr>
        <p:spPr>
          <a:xfrm>
            <a:off x="8607081" y="1739900"/>
            <a:ext cx="834989" cy="83498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4" name="Oval 13">
            <a:extLst>
              <a:ext uri="{FF2B5EF4-FFF2-40B4-BE49-F238E27FC236}">
                <a16:creationId xmlns:a16="http://schemas.microsoft.com/office/drawing/2014/main" id="{175BB60A-942C-334D-15D0-1E399652F237}"/>
              </a:ext>
            </a:extLst>
          </p:cNvPr>
          <p:cNvSpPr/>
          <p:nvPr/>
        </p:nvSpPr>
        <p:spPr>
          <a:xfrm>
            <a:off x="9534769" y="1802638"/>
            <a:ext cx="834989" cy="83498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5" name="Oval 14">
            <a:extLst>
              <a:ext uri="{FF2B5EF4-FFF2-40B4-BE49-F238E27FC236}">
                <a16:creationId xmlns:a16="http://schemas.microsoft.com/office/drawing/2014/main" id="{81996D72-BDE4-5EA7-6D82-7928AD24FF87}"/>
              </a:ext>
            </a:extLst>
          </p:cNvPr>
          <p:cNvSpPr/>
          <p:nvPr/>
        </p:nvSpPr>
        <p:spPr>
          <a:xfrm>
            <a:off x="10328649" y="2447247"/>
            <a:ext cx="701431" cy="701431"/>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6" name="Oval 15">
            <a:extLst>
              <a:ext uri="{FF2B5EF4-FFF2-40B4-BE49-F238E27FC236}">
                <a16:creationId xmlns:a16="http://schemas.microsoft.com/office/drawing/2014/main" id="{F3E5A65A-F8CD-09F5-9795-4F99D3C62B9C}"/>
              </a:ext>
            </a:extLst>
          </p:cNvPr>
          <p:cNvSpPr/>
          <p:nvPr/>
        </p:nvSpPr>
        <p:spPr>
          <a:xfrm>
            <a:off x="7420349" y="4403047"/>
            <a:ext cx="701431" cy="701431"/>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17" name="Oval 16">
            <a:extLst>
              <a:ext uri="{FF2B5EF4-FFF2-40B4-BE49-F238E27FC236}">
                <a16:creationId xmlns:a16="http://schemas.microsoft.com/office/drawing/2014/main" id="{7DF71C45-3033-D8CE-4693-0E9BC4504B83}"/>
              </a:ext>
            </a:extLst>
          </p:cNvPr>
          <p:cNvSpPr/>
          <p:nvPr/>
        </p:nvSpPr>
        <p:spPr>
          <a:xfrm>
            <a:off x="9140481" y="3949420"/>
            <a:ext cx="924169" cy="924169"/>
          </a:xfrm>
          <a:prstGeom prst="ellipse">
            <a:avLst/>
          </a:prstGeom>
          <a:noFill/>
          <a:ln w="38100">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Tree>
    <p:extLst>
      <p:ext uri="{BB962C8B-B14F-4D97-AF65-F5344CB8AC3E}">
        <p14:creationId xmlns:p14="http://schemas.microsoft.com/office/powerpoint/2010/main" val="228135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136FB-FD4F-9042-F41B-18F6FCDCC5F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1BE9C10-91E1-B67C-8B44-A7BD74BAF9CF}"/>
              </a:ext>
            </a:extLst>
          </p:cNvPr>
          <p:cNvPicPr>
            <a:picLocks noChangeAspect="1"/>
          </p:cNvPicPr>
          <p:nvPr/>
        </p:nvPicPr>
        <p:blipFill>
          <a:blip r:embed="rId3"/>
          <a:srcRect t="12974" r="4010" b="32976"/>
          <a:stretch/>
        </p:blipFill>
        <p:spPr>
          <a:xfrm>
            <a:off x="5192529" y="946863"/>
            <a:ext cx="5839850" cy="4617357"/>
          </a:xfrm>
          <a:prstGeom prst="rect">
            <a:avLst/>
          </a:prstGeom>
        </p:spPr>
      </p:pic>
      <p:sp>
        <p:nvSpPr>
          <p:cNvPr id="2" name="Title 1">
            <a:extLst>
              <a:ext uri="{FF2B5EF4-FFF2-40B4-BE49-F238E27FC236}">
                <a16:creationId xmlns:a16="http://schemas.microsoft.com/office/drawing/2014/main" id="{9D7F3DAE-7383-B787-72A0-6A925C71693F}"/>
              </a:ext>
            </a:extLst>
          </p:cNvPr>
          <p:cNvSpPr>
            <a:spLocks noGrp="1"/>
          </p:cNvSpPr>
          <p:nvPr>
            <p:ph type="title"/>
          </p:nvPr>
        </p:nvSpPr>
        <p:spPr/>
        <p:txBody>
          <a:bodyPr/>
          <a:lstStyle/>
          <a:p>
            <a:r>
              <a:rPr lang="en-EE" dirty="0"/>
              <a:t>TOITU TERVISLIKULT</a:t>
            </a:r>
          </a:p>
        </p:txBody>
      </p:sp>
      <p:sp>
        <p:nvSpPr>
          <p:cNvPr id="9" name="Oval 8">
            <a:extLst>
              <a:ext uri="{FF2B5EF4-FFF2-40B4-BE49-F238E27FC236}">
                <a16:creationId xmlns:a16="http://schemas.microsoft.com/office/drawing/2014/main" id="{8940A956-7420-1900-6A46-D21D8C7FF994}"/>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948B44F1-7E8F-DB26-AD34-5DAB6124D1FB}"/>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2</a:t>
            </a:r>
          </a:p>
        </p:txBody>
      </p:sp>
      <p:sp>
        <p:nvSpPr>
          <p:cNvPr id="11" name="Title 1">
            <a:extLst>
              <a:ext uri="{FF2B5EF4-FFF2-40B4-BE49-F238E27FC236}">
                <a16:creationId xmlns:a16="http://schemas.microsoft.com/office/drawing/2014/main" id="{7DE2D1D6-8EDD-1EBE-AF2C-5D676F3B8BF8}"/>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13" name="Picture 12">
            <a:extLst>
              <a:ext uri="{FF2B5EF4-FFF2-40B4-BE49-F238E27FC236}">
                <a16:creationId xmlns:a16="http://schemas.microsoft.com/office/drawing/2014/main" id="{278FFE4D-8E1B-2E0D-CE5A-DA24D94DA995}"/>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000921" y="1398507"/>
            <a:ext cx="4290145" cy="4237459"/>
          </a:xfrm>
          <a:prstGeom prst="rect">
            <a:avLst/>
          </a:prstGeom>
        </p:spPr>
      </p:pic>
    </p:spTree>
    <p:extLst>
      <p:ext uri="{BB962C8B-B14F-4D97-AF65-F5344CB8AC3E}">
        <p14:creationId xmlns:p14="http://schemas.microsoft.com/office/powerpoint/2010/main" val="1988424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8DF49-970D-B768-3F6C-F93003874155}"/>
            </a:ext>
          </a:extLst>
        </p:cNvPr>
        <p:cNvGrpSpPr/>
        <p:nvPr/>
      </p:nvGrpSpPr>
      <p:grpSpPr>
        <a:xfrm>
          <a:off x="0" y="0"/>
          <a:ext cx="0" cy="0"/>
          <a:chOff x="0" y="0"/>
          <a:chExt cx="0" cy="0"/>
        </a:xfrm>
      </p:grpSpPr>
      <p:pic>
        <p:nvPicPr>
          <p:cNvPr id="9" name="Picture 8" descr="A close-up of chewing gum&#10;&#10;Description automatically generated">
            <a:extLst>
              <a:ext uri="{FF2B5EF4-FFF2-40B4-BE49-F238E27FC236}">
                <a16:creationId xmlns:a16="http://schemas.microsoft.com/office/drawing/2014/main" id="{330CCE3E-7E67-B84B-1EF1-23784157926B}"/>
              </a:ext>
            </a:extLst>
          </p:cNvPr>
          <p:cNvPicPr>
            <a:picLocks noChangeAspect="1"/>
          </p:cNvPicPr>
          <p:nvPr/>
        </p:nvPicPr>
        <p:blipFill>
          <a:blip r:embed="rId3"/>
          <a:stretch>
            <a:fillRect/>
          </a:stretch>
        </p:blipFill>
        <p:spPr>
          <a:xfrm>
            <a:off x="6914384" y="2233374"/>
            <a:ext cx="4604516" cy="3490223"/>
          </a:xfrm>
          <a:prstGeom prst="rect">
            <a:avLst/>
          </a:prstGeom>
        </p:spPr>
      </p:pic>
      <p:sp>
        <p:nvSpPr>
          <p:cNvPr id="2" name="Title 1">
            <a:extLst>
              <a:ext uri="{FF2B5EF4-FFF2-40B4-BE49-F238E27FC236}">
                <a16:creationId xmlns:a16="http://schemas.microsoft.com/office/drawing/2014/main" id="{6BB53B2C-2BB6-47F0-FF3F-58979CB18889}"/>
              </a:ext>
            </a:extLst>
          </p:cNvPr>
          <p:cNvSpPr>
            <a:spLocks noGrp="1"/>
          </p:cNvSpPr>
          <p:nvPr>
            <p:ph type="title"/>
          </p:nvPr>
        </p:nvSpPr>
        <p:spPr/>
        <p:txBody>
          <a:bodyPr/>
          <a:lstStyle/>
          <a:p>
            <a:r>
              <a:rPr lang="en-EE" dirty="0"/>
              <a:t>LASE HAMMASTEL PUHATA!</a:t>
            </a:r>
          </a:p>
        </p:txBody>
      </p:sp>
      <p:sp>
        <p:nvSpPr>
          <p:cNvPr id="5" name="Title 1">
            <a:extLst>
              <a:ext uri="{FF2B5EF4-FFF2-40B4-BE49-F238E27FC236}">
                <a16:creationId xmlns:a16="http://schemas.microsoft.com/office/drawing/2014/main" id="{18F9B924-996E-CC22-510C-4CF044462018}"/>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8" name="Content Placeholder 2">
            <a:extLst>
              <a:ext uri="{FF2B5EF4-FFF2-40B4-BE49-F238E27FC236}">
                <a16:creationId xmlns:a16="http://schemas.microsoft.com/office/drawing/2014/main" id="{D2A74EA3-0B19-E2D4-6EDC-29EAD5364E20}"/>
              </a:ext>
            </a:extLst>
          </p:cNvPr>
          <p:cNvSpPr txBox="1">
            <a:spLocks/>
          </p:cNvSpPr>
          <p:nvPr/>
        </p:nvSpPr>
        <p:spPr>
          <a:xfrm>
            <a:off x="838200" y="1688862"/>
            <a:ext cx="10515600" cy="39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r>
              <a:rPr lang="en-GB" u="none" strike="noStrike" dirty="0" err="1">
                <a:solidFill>
                  <a:srgbClr val="000000"/>
                </a:solidFill>
                <a:effectLst/>
                <a:latin typeface="Geon Soft Medium" panose="020F0503030302020204" pitchFamily="34" charset="77"/>
              </a:rPr>
              <a:t>Hoia</a:t>
            </a:r>
            <a:r>
              <a:rPr lang="en-GB" u="none" strike="noStrike" dirty="0">
                <a:solidFill>
                  <a:srgbClr val="000000"/>
                </a:solidFill>
                <a:effectLst/>
                <a:latin typeface="Geon Soft Medium" panose="020F0503030302020204" pitchFamily="34" charset="77"/>
              </a:rPr>
              <a:t> </a:t>
            </a:r>
            <a:r>
              <a:rPr lang="en-GB" u="none" strike="noStrike" dirty="0" err="1">
                <a:solidFill>
                  <a:srgbClr val="000000"/>
                </a:solidFill>
                <a:effectLst/>
                <a:latin typeface="Geon Soft Medium" panose="020F0503030302020204" pitchFamily="34" charset="77"/>
              </a:rPr>
              <a:t>söögikordade</a:t>
            </a:r>
            <a:r>
              <a:rPr lang="en-GB" u="none" strike="noStrike" dirty="0">
                <a:solidFill>
                  <a:srgbClr val="000000"/>
                </a:solidFill>
                <a:effectLst/>
                <a:latin typeface="Geon Soft Medium" panose="020F0503030302020204" pitchFamily="34" charset="77"/>
              </a:rPr>
              <a:t> </a:t>
            </a:r>
            <a:r>
              <a:rPr lang="en-GB" u="none" strike="noStrike" dirty="0" err="1">
                <a:solidFill>
                  <a:srgbClr val="000000"/>
                </a:solidFill>
                <a:effectLst/>
                <a:latin typeface="Geon Soft Medium" panose="020F0503030302020204" pitchFamily="34" charset="77"/>
              </a:rPr>
              <a:t>vahel</a:t>
            </a:r>
            <a:r>
              <a:rPr lang="en-GB" u="none" strike="noStrike" dirty="0">
                <a:solidFill>
                  <a:srgbClr val="000000"/>
                </a:solidFill>
                <a:effectLst/>
                <a:latin typeface="Geon Soft Medium" panose="020F0503030302020204" pitchFamily="34" charset="77"/>
              </a:rPr>
              <a:t> </a:t>
            </a:r>
            <a:r>
              <a:rPr lang="et-EE" u="none" strike="noStrike" dirty="0">
                <a:solidFill>
                  <a:srgbClr val="000000"/>
                </a:solidFill>
                <a:effectLst/>
                <a:latin typeface="Geon Soft Medium" panose="020F0503030302020204" pitchFamily="34" charset="77"/>
              </a:rPr>
              <a:t>3-tunniseid pause</a:t>
            </a:r>
          </a:p>
          <a:p>
            <a:pPr lvl="1" fontAlgn="base">
              <a:lnSpc>
                <a:spcPct val="100000"/>
              </a:lnSpc>
              <a:spcBef>
                <a:spcPts val="0"/>
              </a:spcBef>
            </a:pPr>
            <a:r>
              <a:rPr lang="et-EE" dirty="0">
                <a:solidFill>
                  <a:srgbClr val="000000"/>
                </a:solidFill>
                <a:latin typeface="Geon Soft Medium" panose="020F0503030302020204" pitchFamily="34" charset="77"/>
              </a:rPr>
              <a:t>J</a:t>
            </a:r>
            <a:r>
              <a:rPr lang="et-EE" u="none" strike="noStrike" dirty="0">
                <a:solidFill>
                  <a:srgbClr val="000000"/>
                </a:solidFill>
                <a:effectLst/>
                <a:latin typeface="Geon Soft Medium" panose="020F0503030302020204" pitchFamily="34" charset="77"/>
              </a:rPr>
              <a:t>oogiks ainult puhas </a:t>
            </a:r>
            <a:r>
              <a:rPr lang="et-EE" dirty="0">
                <a:solidFill>
                  <a:srgbClr val="000000"/>
                </a:solidFill>
                <a:latin typeface="Geon Soft Medium" panose="020F0503030302020204" pitchFamily="34" charset="77"/>
              </a:rPr>
              <a:t>vesi!</a:t>
            </a:r>
            <a:endParaRPr lang="en-GB" u="none" strike="noStrike" dirty="0">
              <a:solidFill>
                <a:srgbClr val="000000"/>
              </a:solidFill>
              <a:effectLst/>
              <a:latin typeface="Geon Soft Medium" panose="020F0503030302020204" pitchFamily="34" charset="77"/>
            </a:endParaRPr>
          </a:p>
          <a:p>
            <a:pPr rtl="0" fontAlgn="base">
              <a:lnSpc>
                <a:spcPct val="100000"/>
              </a:lnSpc>
              <a:spcBef>
                <a:spcPts val="1000"/>
              </a:spcBef>
              <a:spcAft>
                <a:spcPts val="0"/>
              </a:spcAft>
              <a:buFont typeface="Arial" panose="020B0604020202020204" pitchFamily="34" charset="0"/>
              <a:buChar char="•"/>
            </a:pPr>
            <a:endParaRPr lang="et-EE" sz="2800" u="none" strike="noStrike" dirty="0">
              <a:solidFill>
                <a:srgbClr val="000000"/>
              </a:solidFill>
              <a:effectLst/>
              <a:latin typeface="Geon Soft Medium"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800" u="none" strike="noStrike" dirty="0" err="1">
                <a:solidFill>
                  <a:srgbClr val="000000"/>
                </a:solidFill>
                <a:effectLst/>
                <a:latin typeface="Geon Soft Medium" panose="020F0503030302020204" pitchFamily="34" charset="77"/>
              </a:rPr>
              <a:t>Pärast</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söömist</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loputa</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suud</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veega</a:t>
            </a:r>
            <a:endParaRPr lang="et-EE" sz="2800" u="none" strike="noStrike" dirty="0">
              <a:solidFill>
                <a:srgbClr val="000000"/>
              </a:solidFill>
              <a:effectLst/>
              <a:latin typeface="Geon Soft Medium" panose="020F0503030302020204" pitchFamily="34" charset="77"/>
            </a:endParaRPr>
          </a:p>
          <a:p>
            <a:pPr rtl="0" fontAlgn="base">
              <a:lnSpc>
                <a:spcPct val="100000"/>
              </a:lnSpc>
              <a:spcBef>
                <a:spcPts val="1000"/>
              </a:spcBef>
              <a:spcAft>
                <a:spcPts val="0"/>
              </a:spcAft>
              <a:buFont typeface="Arial" panose="020B0604020202020204" pitchFamily="34" charset="0"/>
              <a:buChar char="•"/>
            </a:pPr>
            <a:endParaRPr lang="en-GB" sz="2800" u="none" strike="noStrike" dirty="0">
              <a:solidFill>
                <a:srgbClr val="000000"/>
              </a:solidFill>
              <a:effectLst/>
              <a:latin typeface="Geon Soft Medium"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800" u="none" strike="noStrike" dirty="0" err="1">
                <a:solidFill>
                  <a:srgbClr val="000000"/>
                </a:solidFill>
                <a:effectLst/>
                <a:latin typeface="Geon Soft Medium" panose="020F0503030302020204" pitchFamily="34" charset="77"/>
              </a:rPr>
              <a:t>Näri</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ksülitooliga</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närimiskummi</a:t>
            </a:r>
            <a:r>
              <a:rPr lang="et-EE" sz="2800" u="none" strike="noStrike" dirty="0">
                <a:solidFill>
                  <a:srgbClr val="000000"/>
                </a:solidFill>
                <a:effectLst/>
                <a:latin typeface="Geon Soft Medium" panose="020F0503030302020204" pitchFamily="34" charset="77"/>
              </a:rPr>
              <a:t> </a:t>
            </a:r>
          </a:p>
          <a:p>
            <a:pPr marL="0" indent="0" rtl="0" fontAlgn="base">
              <a:lnSpc>
                <a:spcPct val="100000"/>
              </a:lnSpc>
              <a:spcBef>
                <a:spcPts val="1000"/>
              </a:spcBef>
              <a:spcAft>
                <a:spcPts val="0"/>
              </a:spcAft>
              <a:buNone/>
            </a:pPr>
            <a:r>
              <a:rPr lang="et-EE" dirty="0">
                <a:solidFill>
                  <a:srgbClr val="000000"/>
                </a:solidFill>
                <a:latin typeface="Geon Soft Medium" panose="020F0503030302020204" pitchFamily="34" charset="77"/>
              </a:rPr>
              <a:t>   </a:t>
            </a:r>
            <a:r>
              <a:rPr lang="et-EE" sz="2800" u="none" strike="noStrike" dirty="0">
                <a:solidFill>
                  <a:srgbClr val="000000"/>
                </a:solidFill>
                <a:effectLst/>
                <a:latin typeface="Geon Soft Medium" panose="020F0503030302020204" pitchFamily="34" charset="77"/>
              </a:rPr>
              <a:t>või pastille</a:t>
            </a:r>
          </a:p>
        </p:txBody>
      </p:sp>
      <p:sp>
        <p:nvSpPr>
          <p:cNvPr id="3" name="Oval 2">
            <a:extLst>
              <a:ext uri="{FF2B5EF4-FFF2-40B4-BE49-F238E27FC236}">
                <a16:creationId xmlns:a16="http://schemas.microsoft.com/office/drawing/2014/main" id="{4360A7CE-473A-B552-03A9-925557F802EF}"/>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Title 1">
            <a:extLst>
              <a:ext uri="{FF2B5EF4-FFF2-40B4-BE49-F238E27FC236}">
                <a16:creationId xmlns:a16="http://schemas.microsoft.com/office/drawing/2014/main" id="{2CE913AA-8A29-13CD-035D-BE28C8535D01}"/>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7" name="Title 1">
            <a:extLst>
              <a:ext uri="{FF2B5EF4-FFF2-40B4-BE49-F238E27FC236}">
                <a16:creationId xmlns:a16="http://schemas.microsoft.com/office/drawing/2014/main" id="{744DCEE8-63DB-66EB-FD25-2DB3903720AD}"/>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Tree>
    <p:extLst>
      <p:ext uri="{BB962C8B-B14F-4D97-AF65-F5344CB8AC3E}">
        <p14:creationId xmlns:p14="http://schemas.microsoft.com/office/powerpoint/2010/main" val="1765703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8DF49-970D-B768-3F6C-F9300387415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8F9B924-996E-CC22-510C-4CF044462018}"/>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8" name="Content Placeholder 2">
            <a:extLst>
              <a:ext uri="{FF2B5EF4-FFF2-40B4-BE49-F238E27FC236}">
                <a16:creationId xmlns:a16="http://schemas.microsoft.com/office/drawing/2014/main" id="{D2A74EA3-0B19-E2D4-6EDC-29EAD5364E20}"/>
              </a:ext>
            </a:extLst>
          </p:cNvPr>
          <p:cNvSpPr txBox="1">
            <a:spLocks/>
          </p:cNvSpPr>
          <p:nvPr/>
        </p:nvSpPr>
        <p:spPr>
          <a:xfrm>
            <a:off x="838200" y="1688862"/>
            <a:ext cx="10515600" cy="39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endParaRPr lang="et-EE" sz="2800" u="none" strike="noStrike" dirty="0">
              <a:solidFill>
                <a:srgbClr val="000000"/>
              </a:solidFill>
              <a:effectLst/>
              <a:latin typeface="Geon Soft Medium" panose="020F0503030302020204" pitchFamily="34" charset="77"/>
            </a:endParaRPr>
          </a:p>
        </p:txBody>
      </p:sp>
      <p:sp>
        <p:nvSpPr>
          <p:cNvPr id="3" name="Oval 2">
            <a:extLst>
              <a:ext uri="{FF2B5EF4-FFF2-40B4-BE49-F238E27FC236}">
                <a16:creationId xmlns:a16="http://schemas.microsoft.com/office/drawing/2014/main" id="{4360A7CE-473A-B552-03A9-925557F802EF}"/>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Title 1">
            <a:extLst>
              <a:ext uri="{FF2B5EF4-FFF2-40B4-BE49-F238E27FC236}">
                <a16:creationId xmlns:a16="http://schemas.microsoft.com/office/drawing/2014/main" id="{2CE913AA-8A29-13CD-035D-BE28C8535D01}"/>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3</a:t>
            </a:r>
          </a:p>
        </p:txBody>
      </p:sp>
      <p:sp>
        <p:nvSpPr>
          <p:cNvPr id="7" name="Title 1">
            <a:extLst>
              <a:ext uri="{FF2B5EF4-FFF2-40B4-BE49-F238E27FC236}">
                <a16:creationId xmlns:a16="http://schemas.microsoft.com/office/drawing/2014/main" id="{744DCEE8-63DB-66EB-FD25-2DB3903720AD}"/>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4" name="Picture 3" descr="A clock with food and glasses on it&#10;&#10;Description automatically generated">
            <a:extLst>
              <a:ext uri="{FF2B5EF4-FFF2-40B4-BE49-F238E27FC236}">
                <a16:creationId xmlns:a16="http://schemas.microsoft.com/office/drawing/2014/main" id="{E4C037D5-660D-3D8B-5000-EB20C88C49E3}"/>
              </a:ext>
            </a:extLst>
          </p:cNvPr>
          <p:cNvPicPr>
            <a:picLocks noChangeAspect="1"/>
          </p:cNvPicPr>
          <p:nvPr/>
        </p:nvPicPr>
        <p:blipFill>
          <a:blip r:embed="rId3"/>
          <a:stretch>
            <a:fillRect/>
          </a:stretch>
        </p:blipFill>
        <p:spPr>
          <a:xfrm>
            <a:off x="3420949" y="881149"/>
            <a:ext cx="6578316" cy="5510494"/>
          </a:xfrm>
          <a:prstGeom prst="rect">
            <a:avLst/>
          </a:prstGeom>
        </p:spPr>
      </p:pic>
    </p:spTree>
    <p:extLst>
      <p:ext uri="{BB962C8B-B14F-4D97-AF65-F5344CB8AC3E}">
        <p14:creationId xmlns:p14="http://schemas.microsoft.com/office/powerpoint/2010/main" val="2752401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92F5C-661F-1CBB-D19F-DDE7EEE037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3148EA-9C5A-D34F-ABD6-E95F9A789488}"/>
              </a:ext>
            </a:extLst>
          </p:cNvPr>
          <p:cNvSpPr>
            <a:spLocks noGrp="1"/>
          </p:cNvSpPr>
          <p:nvPr>
            <p:ph type="title"/>
          </p:nvPr>
        </p:nvSpPr>
        <p:spPr/>
        <p:txBody>
          <a:bodyPr/>
          <a:lstStyle/>
          <a:p>
            <a:r>
              <a:rPr lang="et-EE" dirty="0"/>
              <a:t>MILLISE VALIKU TEEKSID SINA?</a:t>
            </a:r>
            <a:endParaRPr lang="en-EE" dirty="0"/>
          </a:p>
        </p:txBody>
      </p:sp>
      <p:sp>
        <p:nvSpPr>
          <p:cNvPr id="5" name="Title 1">
            <a:extLst>
              <a:ext uri="{FF2B5EF4-FFF2-40B4-BE49-F238E27FC236}">
                <a16:creationId xmlns:a16="http://schemas.microsoft.com/office/drawing/2014/main" id="{50A26502-133D-2262-3AB7-34071ED4D8BD}"/>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6" name="Oval 5">
            <a:extLst>
              <a:ext uri="{FF2B5EF4-FFF2-40B4-BE49-F238E27FC236}">
                <a16:creationId xmlns:a16="http://schemas.microsoft.com/office/drawing/2014/main" id="{84C42634-3767-9145-CBAD-5C926FD2D3CA}"/>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Title 1">
            <a:extLst>
              <a:ext uri="{FF2B5EF4-FFF2-40B4-BE49-F238E27FC236}">
                <a16:creationId xmlns:a16="http://schemas.microsoft.com/office/drawing/2014/main" id="{3443E22C-61FB-43F8-0098-C76358C9AE6B}"/>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9" name="Title 1">
            <a:extLst>
              <a:ext uri="{FF2B5EF4-FFF2-40B4-BE49-F238E27FC236}">
                <a16:creationId xmlns:a16="http://schemas.microsoft.com/office/drawing/2014/main" id="{60674CB2-3B01-EE75-5644-E0614A6433DC}"/>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8" name="Picture 7" descr="A glass of water with a lid&#10;&#10;Description automatically generated">
            <a:extLst>
              <a:ext uri="{FF2B5EF4-FFF2-40B4-BE49-F238E27FC236}">
                <a16:creationId xmlns:a16="http://schemas.microsoft.com/office/drawing/2014/main" id="{C8E44E56-4A2F-1A02-1B4E-46B7B7BC7E1B}"/>
              </a:ext>
            </a:extLst>
          </p:cNvPr>
          <p:cNvPicPr>
            <a:picLocks noChangeAspect="1"/>
          </p:cNvPicPr>
          <p:nvPr/>
        </p:nvPicPr>
        <p:blipFill>
          <a:blip r:embed="rId3"/>
          <a:stretch>
            <a:fillRect/>
          </a:stretch>
        </p:blipFill>
        <p:spPr>
          <a:xfrm>
            <a:off x="2862119" y="2752165"/>
            <a:ext cx="1415143" cy="2641600"/>
          </a:xfrm>
          <a:prstGeom prst="rect">
            <a:avLst/>
          </a:prstGeom>
        </p:spPr>
      </p:pic>
      <p:pic>
        <p:nvPicPr>
          <p:cNvPr id="10" name="Picture 9">
            <a:extLst>
              <a:ext uri="{FF2B5EF4-FFF2-40B4-BE49-F238E27FC236}">
                <a16:creationId xmlns:a16="http://schemas.microsoft.com/office/drawing/2014/main" id="{F87C1FA0-B0DD-FD5B-BCDB-A91A9636D9F9}"/>
              </a:ext>
            </a:extLst>
          </p:cNvPr>
          <p:cNvPicPr>
            <a:picLocks noChangeAspect="1"/>
          </p:cNvPicPr>
          <p:nvPr/>
        </p:nvPicPr>
        <p:blipFill>
          <a:blip r:embed="rId4"/>
          <a:srcRect/>
          <a:stretch/>
        </p:blipFill>
        <p:spPr>
          <a:xfrm>
            <a:off x="5222795" y="2752165"/>
            <a:ext cx="1415143" cy="2641600"/>
          </a:xfrm>
          <a:prstGeom prst="rect">
            <a:avLst/>
          </a:prstGeom>
        </p:spPr>
      </p:pic>
      <p:pic>
        <p:nvPicPr>
          <p:cNvPr id="11" name="Picture 10">
            <a:extLst>
              <a:ext uri="{FF2B5EF4-FFF2-40B4-BE49-F238E27FC236}">
                <a16:creationId xmlns:a16="http://schemas.microsoft.com/office/drawing/2014/main" id="{D8D7EA63-99E5-3FF6-6CB9-1E9F75894CA6}"/>
              </a:ext>
            </a:extLst>
          </p:cNvPr>
          <p:cNvPicPr>
            <a:picLocks noChangeAspect="1"/>
          </p:cNvPicPr>
          <p:nvPr/>
        </p:nvPicPr>
        <p:blipFill>
          <a:blip r:embed="rId5"/>
          <a:srcRect/>
          <a:stretch/>
        </p:blipFill>
        <p:spPr>
          <a:xfrm>
            <a:off x="7583472" y="2101497"/>
            <a:ext cx="2645367" cy="3380190"/>
          </a:xfrm>
          <a:prstGeom prst="rect">
            <a:avLst/>
          </a:prstGeom>
        </p:spPr>
      </p:pic>
    </p:spTree>
    <p:extLst>
      <p:ext uri="{BB962C8B-B14F-4D97-AF65-F5344CB8AC3E}">
        <p14:creationId xmlns:p14="http://schemas.microsoft.com/office/powerpoint/2010/main" val="35207154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045A7-8398-0DA0-08A1-58EEC20FEC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0DCC4D-492E-FA07-1F14-711A10FFB9FC}"/>
              </a:ext>
            </a:extLst>
          </p:cNvPr>
          <p:cNvSpPr>
            <a:spLocks noGrp="1"/>
          </p:cNvSpPr>
          <p:nvPr>
            <p:ph type="title"/>
          </p:nvPr>
        </p:nvSpPr>
        <p:spPr/>
        <p:txBody>
          <a:bodyPr/>
          <a:lstStyle/>
          <a:p>
            <a:r>
              <a:rPr lang="en-EE" dirty="0"/>
              <a:t>JANU KORRAL JOO </a:t>
            </a:r>
            <a:r>
              <a:rPr lang="et-EE" dirty="0"/>
              <a:t>PUHAST </a:t>
            </a:r>
            <a:r>
              <a:rPr lang="en-EE" dirty="0"/>
              <a:t>VETT</a:t>
            </a:r>
          </a:p>
        </p:txBody>
      </p:sp>
      <p:sp>
        <p:nvSpPr>
          <p:cNvPr id="5" name="Title 1">
            <a:extLst>
              <a:ext uri="{FF2B5EF4-FFF2-40B4-BE49-F238E27FC236}">
                <a16:creationId xmlns:a16="http://schemas.microsoft.com/office/drawing/2014/main" id="{E1BF7BFC-8D9F-941C-49DB-726F0570D3DA}"/>
              </a:ext>
            </a:extLst>
          </p:cNvPr>
          <p:cNvSpPr txBox="1">
            <a:spLocks/>
          </p:cNvSpPr>
          <p:nvPr/>
        </p:nvSpPr>
        <p:spPr>
          <a:xfrm>
            <a:off x="10977391" y="136526"/>
            <a:ext cx="1177887"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6" name="Oval 5">
            <a:extLst>
              <a:ext uri="{FF2B5EF4-FFF2-40B4-BE49-F238E27FC236}">
                <a16:creationId xmlns:a16="http://schemas.microsoft.com/office/drawing/2014/main" id="{7E254E00-5A01-07AB-62C0-1C47DFB7B22A}"/>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Title 1">
            <a:extLst>
              <a:ext uri="{FF2B5EF4-FFF2-40B4-BE49-F238E27FC236}">
                <a16:creationId xmlns:a16="http://schemas.microsoft.com/office/drawing/2014/main" id="{4F085E53-40B0-E791-E7F5-40C996EA290E}"/>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4</a:t>
            </a:r>
          </a:p>
        </p:txBody>
      </p:sp>
      <p:sp>
        <p:nvSpPr>
          <p:cNvPr id="9" name="Title 1">
            <a:extLst>
              <a:ext uri="{FF2B5EF4-FFF2-40B4-BE49-F238E27FC236}">
                <a16:creationId xmlns:a16="http://schemas.microsoft.com/office/drawing/2014/main" id="{ABC63F55-94D5-7A46-38E9-9A4546553366}"/>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pic>
        <p:nvPicPr>
          <p:cNvPr id="8" name="Picture 7" descr="A glass of water with a lid&#10;&#10;Description automatically generated">
            <a:extLst>
              <a:ext uri="{FF2B5EF4-FFF2-40B4-BE49-F238E27FC236}">
                <a16:creationId xmlns:a16="http://schemas.microsoft.com/office/drawing/2014/main" id="{B93E1FBE-54F4-D617-2180-C1C796A0A042}"/>
              </a:ext>
            </a:extLst>
          </p:cNvPr>
          <p:cNvPicPr>
            <a:picLocks noChangeAspect="1"/>
          </p:cNvPicPr>
          <p:nvPr/>
        </p:nvPicPr>
        <p:blipFill>
          <a:blip r:embed="rId3"/>
          <a:stretch>
            <a:fillRect/>
          </a:stretch>
        </p:blipFill>
        <p:spPr>
          <a:xfrm>
            <a:off x="4802985" y="1462088"/>
            <a:ext cx="2321146" cy="4332805"/>
          </a:xfrm>
          <a:prstGeom prst="rect">
            <a:avLst/>
          </a:prstGeom>
        </p:spPr>
      </p:pic>
    </p:spTree>
    <p:extLst>
      <p:ext uri="{BB962C8B-B14F-4D97-AF65-F5344CB8AC3E}">
        <p14:creationId xmlns:p14="http://schemas.microsoft.com/office/powerpoint/2010/main" val="1462232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28AA4-BDF2-B316-0EE1-C75FE77222DE}"/>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92BD03FB-3058-E3EA-3F91-1557E4DAE164}"/>
              </a:ext>
            </a:extLst>
          </p:cNvPr>
          <p:cNvSpPr txBox="1">
            <a:spLocks/>
          </p:cNvSpPr>
          <p:nvPr/>
        </p:nvSpPr>
        <p:spPr>
          <a:xfrm>
            <a:off x="833304" y="225426"/>
            <a:ext cx="6149387" cy="1619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KÜLASTA 1-2x AASTAS HAMBAARSTI!</a:t>
            </a:r>
            <a:endParaRPr lang="en-EE" dirty="0"/>
          </a:p>
        </p:txBody>
      </p:sp>
      <p:sp>
        <p:nvSpPr>
          <p:cNvPr id="9" name="Oval 8">
            <a:extLst>
              <a:ext uri="{FF2B5EF4-FFF2-40B4-BE49-F238E27FC236}">
                <a16:creationId xmlns:a16="http://schemas.microsoft.com/office/drawing/2014/main" id="{14A21DAF-D2E4-789B-C4CA-689D3764FD46}"/>
              </a:ext>
            </a:extLst>
          </p:cNvPr>
          <p:cNvSpPr/>
          <p:nvPr/>
        </p:nvSpPr>
        <p:spPr>
          <a:xfrm>
            <a:off x="10747413" y="305038"/>
            <a:ext cx="903383" cy="903383"/>
          </a:xfrm>
          <a:prstGeom prst="ellipse">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10" name="Title 1">
            <a:extLst>
              <a:ext uri="{FF2B5EF4-FFF2-40B4-BE49-F238E27FC236}">
                <a16:creationId xmlns:a16="http://schemas.microsoft.com/office/drawing/2014/main" id="{8DF17C03-A270-AF43-E112-1BC107A6FDBF}"/>
              </a:ext>
            </a:extLst>
          </p:cNvPr>
          <p:cNvSpPr txBox="1">
            <a:spLocks/>
          </p:cNvSpPr>
          <p:nvPr/>
        </p:nvSpPr>
        <p:spPr>
          <a:xfrm>
            <a:off x="10951991" y="225426"/>
            <a:ext cx="406705" cy="1105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dirty="0">
                <a:solidFill>
                  <a:schemeClr val="bg1"/>
                </a:solidFill>
              </a:rPr>
              <a:t>5</a:t>
            </a:r>
          </a:p>
        </p:txBody>
      </p:sp>
      <p:sp>
        <p:nvSpPr>
          <p:cNvPr id="11" name="Title 1">
            <a:extLst>
              <a:ext uri="{FF2B5EF4-FFF2-40B4-BE49-F238E27FC236}">
                <a16:creationId xmlns:a16="http://schemas.microsoft.com/office/drawing/2014/main" id="{F0965FEB-792F-91DC-63E5-35728D68C5B5}"/>
              </a:ext>
            </a:extLst>
          </p:cNvPr>
          <p:cNvSpPr txBox="1">
            <a:spLocks/>
          </p:cNvSpPr>
          <p:nvPr/>
        </p:nvSpPr>
        <p:spPr>
          <a:xfrm>
            <a:off x="9190974" y="531812"/>
            <a:ext cx="1634017" cy="4841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n-EE" sz="2400" b="0" spc="300" dirty="0"/>
              <a:t>REEGEL</a:t>
            </a:r>
          </a:p>
        </p:txBody>
      </p:sp>
      <p:sp>
        <p:nvSpPr>
          <p:cNvPr id="12" name="Rounded Rectangle 11">
            <a:extLst>
              <a:ext uri="{FF2B5EF4-FFF2-40B4-BE49-F238E27FC236}">
                <a16:creationId xmlns:a16="http://schemas.microsoft.com/office/drawing/2014/main" id="{FAC4CF3A-54B6-7C81-2584-C24D537314FA}"/>
              </a:ext>
            </a:extLst>
          </p:cNvPr>
          <p:cNvSpPr/>
          <p:nvPr/>
        </p:nvSpPr>
        <p:spPr>
          <a:xfrm>
            <a:off x="905055" y="2027358"/>
            <a:ext cx="4806416" cy="3497141"/>
          </a:xfrm>
          <a:prstGeom prst="roundRect">
            <a:avLst>
              <a:gd name="adj" fmla="val 13025"/>
            </a:avLst>
          </a:prstGeom>
          <a:blipFill>
            <a:blip r:embed="rId3"/>
            <a:stretch>
              <a:fillRect l="-17937" t="-4825" r="-35397" b="-39115"/>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3" name="Content Placeholder 2">
            <a:extLst>
              <a:ext uri="{FF2B5EF4-FFF2-40B4-BE49-F238E27FC236}">
                <a16:creationId xmlns:a16="http://schemas.microsoft.com/office/drawing/2014/main" id="{20BEC01E-12F7-668A-2695-C5657C9F3F41}"/>
              </a:ext>
            </a:extLst>
          </p:cNvPr>
          <p:cNvSpPr txBox="1">
            <a:spLocks/>
          </p:cNvSpPr>
          <p:nvPr/>
        </p:nvSpPr>
        <p:spPr>
          <a:xfrm>
            <a:off x="6108214" y="2295220"/>
            <a:ext cx="5572431" cy="25932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1000"/>
              </a:spcBef>
              <a:spcAft>
                <a:spcPts val="0"/>
              </a:spcAft>
              <a:buNone/>
            </a:pPr>
            <a:r>
              <a:rPr lang="et-EE" b="1" u="none" strike="noStrike" dirty="0">
                <a:solidFill>
                  <a:srgbClr val="000000"/>
                </a:solidFill>
                <a:effectLst/>
                <a:latin typeface="Geon Soft ExtraBold" panose="020F0503030302020204" pitchFamily="34" charset="77"/>
              </a:rPr>
              <a:t>Hammas ei parane iseenesest!</a:t>
            </a:r>
          </a:p>
          <a:p>
            <a:pPr marL="0" indent="0" rtl="0" fontAlgn="base">
              <a:lnSpc>
                <a:spcPct val="100000"/>
              </a:lnSpc>
              <a:spcBef>
                <a:spcPts val="1000"/>
              </a:spcBef>
              <a:spcAft>
                <a:spcPts val="0"/>
              </a:spcAft>
              <a:buNone/>
            </a:pPr>
            <a:endParaRPr lang="et-EE" sz="1800" b="1" dirty="0">
              <a:solidFill>
                <a:srgbClr val="000000"/>
              </a:solidFill>
              <a:latin typeface="Geon Soft ExtraBold" panose="020F0503030302020204" pitchFamily="34" charset="77"/>
            </a:endParaRPr>
          </a:p>
          <a:p>
            <a:pPr marL="0" indent="0" fontAlgn="base">
              <a:lnSpc>
                <a:spcPct val="100000"/>
              </a:lnSpc>
              <a:buNone/>
            </a:pPr>
            <a:r>
              <a:rPr lang="et-EE" b="1" dirty="0">
                <a:solidFill>
                  <a:srgbClr val="000000"/>
                </a:solidFill>
                <a:latin typeface="Geon Soft ExtraBold" panose="020F0503030302020204" pitchFamily="34" charset="77"/>
              </a:rPr>
              <a:t>Kuni</a:t>
            </a:r>
            <a:r>
              <a:rPr lang="en-GB" b="1" u="none" strike="noStrike" dirty="0">
                <a:solidFill>
                  <a:srgbClr val="000000"/>
                </a:solidFill>
                <a:effectLst/>
                <a:latin typeface="Geon Soft ExtraBold" panose="020F0503030302020204" pitchFamily="34" charset="77"/>
              </a:rPr>
              <a:t> 19-aastast</a:t>
            </a:r>
            <a:r>
              <a:rPr lang="et-EE" b="1" u="none" strike="noStrike" dirty="0">
                <a:solidFill>
                  <a:srgbClr val="000000"/>
                </a:solidFill>
                <a:effectLst/>
                <a:latin typeface="Geon Soft ExtraBold" panose="020F0503030302020204" pitchFamily="34" charset="77"/>
              </a:rPr>
              <a:t>e </a:t>
            </a:r>
            <a:r>
              <a:rPr lang="en-GB" b="1" u="none" strike="noStrike" dirty="0" err="1">
                <a:solidFill>
                  <a:srgbClr val="000000"/>
                </a:solidFill>
                <a:effectLst/>
                <a:latin typeface="Geon Soft ExtraBold" panose="020F0503030302020204" pitchFamily="34" charset="77"/>
              </a:rPr>
              <a:t>hambaravi</a:t>
            </a:r>
            <a:r>
              <a:rPr lang="en-GB" b="1" u="none" strike="noStrike" dirty="0">
                <a:solidFill>
                  <a:srgbClr val="000000"/>
                </a:solidFill>
                <a:effectLst/>
                <a:latin typeface="Geon Soft ExtraBold" panose="020F0503030302020204" pitchFamily="34" charset="77"/>
              </a:rPr>
              <a:t> </a:t>
            </a:r>
            <a:r>
              <a:rPr lang="et-EE" b="1" u="none" strike="noStrike" dirty="0">
                <a:solidFill>
                  <a:srgbClr val="000000"/>
                </a:solidFill>
                <a:effectLst/>
                <a:latin typeface="Geon Soft ExtraBold" panose="020F0503030302020204" pitchFamily="34" charset="77"/>
              </a:rPr>
              <a:t>eest tasub Tervisekassa!</a:t>
            </a:r>
            <a:endParaRPr lang="en-GB" b="1"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2936803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FEB0F5-1912-CA8B-E0FF-A7E5A745DA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DB95BC-F15F-703A-8FEB-35B871089D49}"/>
              </a:ext>
            </a:extLst>
          </p:cNvPr>
          <p:cNvSpPr txBox="1">
            <a:spLocks/>
          </p:cNvSpPr>
          <p:nvPr/>
        </p:nvSpPr>
        <p:spPr>
          <a:xfrm>
            <a:off x="6361043" y="2324559"/>
            <a:ext cx="4956314" cy="29459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spcBef>
                <a:spcPts val="0"/>
              </a:spcBef>
              <a:spcAft>
                <a:spcPts val="0"/>
              </a:spcAft>
            </a:pPr>
            <a:r>
              <a:rPr lang="en-GB" sz="3600" b="1" u="none" strike="noStrike" spc="-150" dirty="0">
                <a:solidFill>
                  <a:srgbClr val="20449A"/>
                </a:solidFill>
                <a:effectLst/>
                <a:latin typeface="Geon Soft ExtraBold" panose="020F0503030302020204" pitchFamily="34" charset="77"/>
              </a:rPr>
              <a:t>MIDA VÄLTIDA?</a:t>
            </a:r>
            <a:br>
              <a:rPr lang="en-GB" sz="3600" b="1" u="none" strike="noStrike" spc="-150" dirty="0">
                <a:solidFill>
                  <a:srgbClr val="20449A"/>
                </a:solidFill>
                <a:effectLst/>
                <a:latin typeface="Geon Soft ExtraBold" panose="020F0503030302020204" pitchFamily="34" charset="77"/>
              </a:rPr>
            </a:br>
            <a:br>
              <a:rPr lang="en-GB" sz="3600" b="1" u="none" strike="noStrike" spc="-150" dirty="0">
                <a:solidFill>
                  <a:srgbClr val="20449A"/>
                </a:solidFill>
                <a:effectLst/>
                <a:latin typeface="Geon Soft ExtraBold" panose="020F0503030302020204" pitchFamily="34" charset="77"/>
              </a:rPr>
            </a:br>
            <a:r>
              <a:rPr lang="en-GB" sz="3600" b="1" u="none" strike="noStrike" spc="-150" dirty="0">
                <a:solidFill>
                  <a:srgbClr val="20449A"/>
                </a:solidFill>
                <a:effectLst/>
                <a:latin typeface="Geon Soft ExtraBold" panose="020F0503030302020204" pitchFamily="34" charset="77"/>
              </a:rPr>
              <a:t>KUIDAS ENDA </a:t>
            </a:r>
          </a:p>
          <a:p>
            <a:pPr algn="ctr" rtl="0">
              <a:spcBef>
                <a:spcPts val="0"/>
              </a:spcBef>
              <a:spcAft>
                <a:spcPts val="0"/>
              </a:spcAft>
            </a:pPr>
            <a:r>
              <a:rPr lang="en-GB" sz="3600" b="1" u="none" strike="noStrike" spc="-150" dirty="0">
                <a:solidFill>
                  <a:srgbClr val="20449A"/>
                </a:solidFill>
                <a:effectLst/>
                <a:latin typeface="Geon Soft ExtraBold" panose="020F0503030302020204" pitchFamily="34" charset="77"/>
              </a:rPr>
              <a:t>HAMBAID KAITSTA?</a:t>
            </a:r>
            <a:endParaRPr lang="en-GB" sz="3600" b="1" spc="-150" dirty="0">
              <a:solidFill>
                <a:srgbClr val="20449A"/>
              </a:solidFill>
              <a:effectLst/>
              <a:latin typeface="Geon Soft ExtraBold" panose="020F0503030302020204" pitchFamily="34" charset="77"/>
            </a:endParaRPr>
          </a:p>
          <a:p>
            <a:br>
              <a:rPr lang="en-GB" sz="1000" dirty="0"/>
            </a:br>
            <a:endParaRPr lang="en-EE" sz="32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3473F749-823A-11C2-E94C-A46F5BE2410C}"/>
              </a:ext>
            </a:extLst>
          </p:cNvPr>
          <p:cNvPicPr>
            <a:picLocks noChangeAspect="1"/>
          </p:cNvPicPr>
          <p:nvPr/>
        </p:nvPicPr>
        <p:blipFill>
          <a:blip r:embed="rId3"/>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D9A19D8D-ECDF-D7AB-34C3-6ECDA9B455AB}"/>
              </a:ext>
            </a:extLst>
          </p:cNvPr>
          <p:cNvSpPr txBox="1">
            <a:spLocks/>
          </p:cNvSpPr>
          <p:nvPr/>
        </p:nvSpPr>
        <p:spPr>
          <a:xfrm>
            <a:off x="5829299" y="1041429"/>
            <a:ext cx="5221357" cy="3065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MIDA VÄLTIDA</a:t>
            </a:r>
          </a:p>
          <a:p>
            <a:r>
              <a:rPr lang="et-EE" sz="5400" b="1" spc="-150" dirty="0">
                <a:solidFill>
                  <a:srgbClr val="20449A"/>
                </a:solidFill>
                <a:latin typeface="Geon Soft ExtraBold" panose="020F0503030302020204" pitchFamily="34" charset="77"/>
              </a:rPr>
              <a:t>JA KUIDAS</a:t>
            </a:r>
          </a:p>
          <a:p>
            <a:r>
              <a:rPr lang="et-EE" sz="5400" b="1" spc="-150" dirty="0">
                <a:solidFill>
                  <a:srgbClr val="20449A"/>
                </a:solidFill>
                <a:latin typeface="Geon Soft ExtraBold" panose="020F0503030302020204" pitchFamily="34" charset="77"/>
              </a:rPr>
              <a:t>ENDA HAMBAID</a:t>
            </a:r>
          </a:p>
          <a:p>
            <a:r>
              <a:rPr lang="et-EE" sz="5400" b="1" spc="-150" dirty="0">
                <a:solidFill>
                  <a:srgbClr val="20449A"/>
                </a:solidFill>
                <a:latin typeface="Geon Soft ExtraBold" panose="020F0503030302020204" pitchFamily="34" charset="77"/>
              </a:rPr>
              <a:t>KAITSTA</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21073414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88F8C-2699-965D-2E0F-95D4FF6FDF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11D2EA-32F2-2609-1E10-343F9FBBE92E}"/>
              </a:ext>
            </a:extLst>
          </p:cNvPr>
          <p:cNvSpPr>
            <a:spLocks noGrp="1"/>
          </p:cNvSpPr>
          <p:nvPr>
            <p:ph type="title"/>
          </p:nvPr>
        </p:nvSpPr>
        <p:spPr/>
        <p:txBody>
          <a:bodyPr/>
          <a:lstStyle/>
          <a:p>
            <a:r>
              <a:rPr lang="en-EE" dirty="0"/>
              <a:t>KARASTUSJOOGID </a:t>
            </a:r>
            <a:r>
              <a:rPr lang="et-EE" dirty="0"/>
              <a:t>JA</a:t>
            </a:r>
            <a:r>
              <a:rPr lang="en-EE" dirty="0"/>
              <a:t> ENERGIAJOOGID</a:t>
            </a:r>
          </a:p>
        </p:txBody>
      </p:sp>
      <p:sp>
        <p:nvSpPr>
          <p:cNvPr id="3" name="Content Placeholder 2">
            <a:extLst>
              <a:ext uri="{FF2B5EF4-FFF2-40B4-BE49-F238E27FC236}">
                <a16:creationId xmlns:a16="http://schemas.microsoft.com/office/drawing/2014/main" id="{00FE73D5-2EE8-0C51-0480-243018D7C973}"/>
              </a:ext>
            </a:extLst>
          </p:cNvPr>
          <p:cNvSpPr>
            <a:spLocks noGrp="1"/>
          </p:cNvSpPr>
          <p:nvPr>
            <p:ph idx="1"/>
          </p:nvPr>
        </p:nvSpPr>
        <p:spPr>
          <a:xfrm>
            <a:off x="838200" y="1669774"/>
            <a:ext cx="6223000" cy="3945835"/>
          </a:xfrm>
        </p:spPr>
        <p:txBody>
          <a:bodyPr>
            <a:normAutofit/>
          </a:bodyPr>
          <a:lstStyle/>
          <a:p>
            <a:pPr marL="0" indent="0" rtl="0">
              <a:spcBef>
                <a:spcPts val="0"/>
              </a:spcBef>
              <a:spcAft>
                <a:spcPts val="0"/>
              </a:spcAft>
              <a:buNone/>
            </a:pPr>
            <a:r>
              <a:rPr lang="en-GB" sz="2400" b="1" u="none" strike="noStrike" dirty="0" err="1">
                <a:solidFill>
                  <a:srgbClr val="000000"/>
                </a:solidFill>
                <a:effectLst/>
                <a:latin typeface="Geon Soft Medium" panose="020F0503030302020204" pitchFamily="34" charset="77"/>
              </a:rPr>
              <a:t>Miks</a:t>
            </a:r>
            <a:r>
              <a:rPr lang="en-GB" sz="2400" b="1" u="none" strike="noStrike" dirty="0">
                <a:solidFill>
                  <a:srgbClr val="000000"/>
                </a:solidFill>
                <a:effectLst/>
                <a:latin typeface="Geon Soft Medium" panose="020F0503030302020204" pitchFamily="34" charset="77"/>
              </a:rPr>
              <a:t> </a:t>
            </a:r>
            <a:r>
              <a:rPr lang="en-GB" sz="2400" b="1" u="none" strike="noStrike" dirty="0" err="1">
                <a:solidFill>
                  <a:srgbClr val="000000"/>
                </a:solidFill>
                <a:effectLst/>
                <a:latin typeface="Geon Soft Medium" panose="020F0503030302020204" pitchFamily="34" charset="77"/>
              </a:rPr>
              <a:t>nad</a:t>
            </a:r>
            <a:r>
              <a:rPr lang="en-GB" sz="2400" b="1" u="none" strike="noStrike" dirty="0">
                <a:solidFill>
                  <a:srgbClr val="000000"/>
                </a:solidFill>
                <a:effectLst/>
                <a:latin typeface="Geon Soft Medium" panose="020F0503030302020204" pitchFamily="34" charset="77"/>
              </a:rPr>
              <a:t> on HAMMASTELE </a:t>
            </a:r>
            <a:r>
              <a:rPr lang="en-GB" sz="2400" b="1" u="none" strike="noStrike" dirty="0" err="1">
                <a:solidFill>
                  <a:srgbClr val="000000"/>
                </a:solidFill>
                <a:effectLst/>
                <a:latin typeface="Geon Soft Medium" panose="020F0503030302020204" pitchFamily="34" charset="77"/>
              </a:rPr>
              <a:t>kahjulikud</a:t>
            </a:r>
            <a:r>
              <a:rPr lang="en-GB" sz="2400" b="1" u="none" strike="noStrike" dirty="0">
                <a:solidFill>
                  <a:srgbClr val="000000"/>
                </a:solidFill>
                <a:effectLst/>
                <a:latin typeface="Geon Soft Medium" panose="020F0503030302020204" pitchFamily="34" charset="77"/>
              </a:rPr>
              <a:t>?</a:t>
            </a:r>
          </a:p>
          <a:p>
            <a:pPr marL="0" indent="0" rtl="0">
              <a:spcBef>
                <a:spcPts val="0"/>
              </a:spcBef>
              <a:spcAft>
                <a:spcPts val="0"/>
              </a:spcAft>
              <a:buNone/>
            </a:pPr>
            <a:endParaRPr lang="en-GB" sz="2400" dirty="0">
              <a:effectLst/>
              <a:latin typeface="Geon Soft Medium" panose="020F0503030302020204" pitchFamily="34" charset="77"/>
            </a:endParaRPr>
          </a:p>
          <a:p>
            <a:pPr rtl="0" fontAlgn="base">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Sisaldavad</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suhkruid</a:t>
            </a:r>
            <a:endParaRPr lang="en-GB" sz="24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latin typeface="Geon Soft Medium" panose="020F0503030302020204" pitchFamily="34" charset="77"/>
              </a:rPr>
              <a:t>Tekib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happerünnak</a:t>
            </a:r>
            <a:r>
              <a:rPr lang="en-GB" sz="2000" u="none" strike="noStrike" dirty="0">
                <a:solidFill>
                  <a:srgbClr val="000000"/>
                </a:solidFill>
                <a:effectLst/>
                <a:latin typeface="Geon Soft Medium" panose="020F0503030302020204" pitchFamily="34" charset="77"/>
              </a:rPr>
              <a:t>, mis </a:t>
            </a:r>
            <a:r>
              <a:rPr lang="en-GB" sz="2000" u="none" strike="noStrike" dirty="0" err="1">
                <a:solidFill>
                  <a:srgbClr val="000000"/>
                </a:solidFill>
                <a:effectLst/>
                <a:latin typeface="Geon Soft Medium" panose="020F0503030302020204" pitchFamily="34" charset="77"/>
              </a:rPr>
              <a:t>tekitab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hambaauke</a:t>
            </a:r>
            <a:endParaRPr lang="en-GB" sz="20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endParaRPr lang="en-GB" u="none" strike="noStrike" dirty="0">
              <a:solidFill>
                <a:srgbClr val="000000"/>
              </a:solidFill>
              <a:effectLst/>
              <a:latin typeface="Geon Soft Medium" panose="020F0503030302020204" pitchFamily="34" charset="77"/>
            </a:endParaRPr>
          </a:p>
          <a:p>
            <a:pPr rtl="0" fontAlgn="base">
              <a:spcBef>
                <a:spcPts val="1000"/>
              </a:spcBef>
              <a:spcAft>
                <a:spcPts val="0"/>
              </a:spcAft>
              <a:buFont typeface="Arial" panose="020B0604020202020204" pitchFamily="34" charset="0"/>
              <a:buChar char="•"/>
            </a:pPr>
            <a:r>
              <a:rPr lang="en-GB" sz="2400" u="none" strike="noStrike" dirty="0">
                <a:solidFill>
                  <a:srgbClr val="000000"/>
                </a:solidFill>
                <a:effectLst/>
                <a:latin typeface="Geon Soft Medium" panose="020F0503030302020204" pitchFamily="34" charset="77"/>
              </a:rPr>
              <a:t>On </a:t>
            </a:r>
            <a:r>
              <a:rPr lang="en-GB" sz="2400" u="none" strike="noStrike" dirty="0" err="1">
                <a:solidFill>
                  <a:srgbClr val="000000"/>
                </a:solidFill>
                <a:effectLst/>
                <a:latin typeface="Geon Soft Medium" panose="020F0503030302020204" pitchFamily="34" charset="77"/>
              </a:rPr>
              <a:t>happelised</a:t>
            </a:r>
            <a:endParaRPr lang="en-GB" sz="24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latin typeface="Geon Soft Medium" panose="020F0503030302020204" pitchFamily="34" charset="77"/>
              </a:rPr>
              <a:t>Tekib</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hammaste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kulumine</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ja</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hambad</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muutuvad</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tundlikuks</a:t>
            </a:r>
            <a:endParaRPr lang="en-GB" sz="2000" u="none" strike="noStrike" dirty="0">
              <a:solidFill>
                <a:srgbClr val="000000"/>
              </a:solidFill>
              <a:effectLst/>
              <a:latin typeface="Geon Soft Medium" panose="020F0503030302020204" pitchFamily="34" charset="77"/>
            </a:endParaRPr>
          </a:p>
          <a:p>
            <a:endParaRPr lang="en-EE" dirty="0"/>
          </a:p>
        </p:txBody>
      </p:sp>
      <p:pic>
        <p:nvPicPr>
          <p:cNvPr id="6" name="Picture 5" descr="A group of bottles of soda&#10;&#10;Description automatically generated">
            <a:extLst>
              <a:ext uri="{FF2B5EF4-FFF2-40B4-BE49-F238E27FC236}">
                <a16:creationId xmlns:a16="http://schemas.microsoft.com/office/drawing/2014/main" id="{1CF84572-52B2-5612-50D3-AEEA0D9EAC94}"/>
              </a:ext>
            </a:extLst>
          </p:cNvPr>
          <p:cNvPicPr>
            <a:picLocks noChangeAspect="1"/>
          </p:cNvPicPr>
          <p:nvPr/>
        </p:nvPicPr>
        <p:blipFill>
          <a:blip r:embed="rId3"/>
          <a:stretch>
            <a:fillRect/>
          </a:stretch>
        </p:blipFill>
        <p:spPr>
          <a:xfrm>
            <a:off x="7159177" y="1765300"/>
            <a:ext cx="4486610" cy="3149600"/>
          </a:xfrm>
          <a:prstGeom prst="rect">
            <a:avLst/>
          </a:prstGeom>
        </p:spPr>
      </p:pic>
    </p:spTree>
    <p:extLst>
      <p:ext uri="{BB962C8B-B14F-4D97-AF65-F5344CB8AC3E}">
        <p14:creationId xmlns:p14="http://schemas.microsoft.com/office/powerpoint/2010/main" val="33945025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04472-B4B9-C94B-F9E3-492231A5F1E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567130-550E-8751-AD41-E68B0B2FE8FD}"/>
              </a:ext>
            </a:extLst>
          </p:cNvPr>
          <p:cNvSpPr>
            <a:spLocks noGrp="1"/>
          </p:cNvSpPr>
          <p:nvPr>
            <p:ph idx="1"/>
          </p:nvPr>
        </p:nvSpPr>
        <p:spPr>
          <a:xfrm>
            <a:off x="520110" y="340855"/>
            <a:ext cx="2306217" cy="1005807"/>
          </a:xfrm>
        </p:spPr>
        <p:txBody>
          <a:bodyPr>
            <a:normAutofit/>
          </a:bodyPr>
          <a:lstStyle/>
          <a:p>
            <a:pPr marL="0" indent="0" rtl="0">
              <a:lnSpc>
                <a:spcPct val="100000"/>
              </a:lnSpc>
              <a:spcBef>
                <a:spcPts val="0"/>
              </a:spcBef>
              <a:spcAft>
                <a:spcPts val="0"/>
              </a:spcAft>
              <a:buNone/>
            </a:pPr>
            <a:r>
              <a:rPr lang="et-EE" sz="2400" u="none" strike="noStrike" dirty="0">
                <a:solidFill>
                  <a:srgbClr val="2A2A2A"/>
                </a:solidFill>
                <a:effectLst/>
                <a:latin typeface="Geon Soft Medium" panose="020F0503030302020204" pitchFamily="34" charset="77"/>
              </a:rPr>
              <a:t>21-aastane</a:t>
            </a:r>
          </a:p>
          <a:p>
            <a:pPr marL="0" indent="0" rtl="0">
              <a:lnSpc>
                <a:spcPct val="100000"/>
              </a:lnSpc>
              <a:spcBef>
                <a:spcPts val="0"/>
              </a:spcBef>
              <a:spcAft>
                <a:spcPts val="0"/>
              </a:spcAft>
              <a:buNone/>
            </a:pPr>
            <a:r>
              <a:rPr lang="en-GB" sz="2400" u="none" strike="noStrike" dirty="0">
                <a:solidFill>
                  <a:srgbClr val="2A2A2A"/>
                </a:solidFill>
                <a:effectLst/>
                <a:latin typeface="Geon Soft Medium" panose="020F0503030302020204" pitchFamily="34" charset="77"/>
              </a:rPr>
              <a:t>Vinnie </a:t>
            </a:r>
            <a:r>
              <a:rPr lang="en-GB" sz="2400" u="none" strike="noStrike" dirty="0" err="1">
                <a:solidFill>
                  <a:srgbClr val="2A2A2A"/>
                </a:solidFill>
                <a:effectLst/>
                <a:latin typeface="Geon Soft Medium" panose="020F0503030302020204" pitchFamily="34" charset="77"/>
              </a:rPr>
              <a:t>Pyner</a:t>
            </a:r>
            <a:endParaRPr lang="et-EE" sz="2400" dirty="0">
              <a:solidFill>
                <a:srgbClr val="2A2A2A"/>
              </a:solidFill>
            </a:endParaRPr>
          </a:p>
        </p:txBody>
      </p:sp>
      <p:sp>
        <p:nvSpPr>
          <p:cNvPr id="6" name="Rounded Rectangle 5">
            <a:extLst>
              <a:ext uri="{FF2B5EF4-FFF2-40B4-BE49-F238E27FC236}">
                <a16:creationId xmlns:a16="http://schemas.microsoft.com/office/drawing/2014/main" id="{90088CAA-5FD8-7C5D-3E0A-0D04D4468E9E}"/>
              </a:ext>
            </a:extLst>
          </p:cNvPr>
          <p:cNvSpPr/>
          <p:nvPr/>
        </p:nvSpPr>
        <p:spPr>
          <a:xfrm>
            <a:off x="5218822" y="1630123"/>
            <a:ext cx="5433391" cy="3751991"/>
          </a:xfrm>
          <a:prstGeom prst="roundRect">
            <a:avLst>
              <a:gd name="adj" fmla="val 13025"/>
            </a:avLst>
          </a:prstGeom>
          <a:blipFill dpi="0" rotWithShape="1">
            <a:blip r:embed="rId3"/>
            <a:srcRect/>
            <a:stretch>
              <a:fillRect l="-5000" t="-2000" r="-2000" b="-1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02BA5983-1486-D28B-9B0F-533458443FA3}"/>
              </a:ext>
            </a:extLst>
          </p:cNvPr>
          <p:cNvSpPr/>
          <p:nvPr/>
        </p:nvSpPr>
        <p:spPr>
          <a:xfrm>
            <a:off x="2463167" y="3117774"/>
            <a:ext cx="3257986" cy="2563686"/>
          </a:xfrm>
          <a:prstGeom prst="roundRect">
            <a:avLst>
              <a:gd name="adj" fmla="val 13025"/>
            </a:avLst>
          </a:prstGeom>
          <a:blipFill dpi="0" rotWithShape="1">
            <a:blip r:embed="rId4"/>
            <a:srcRect/>
            <a:stretch>
              <a:fillRect l="-2000" t="-5000" b="-5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Content Placeholder 2">
            <a:extLst>
              <a:ext uri="{FF2B5EF4-FFF2-40B4-BE49-F238E27FC236}">
                <a16:creationId xmlns:a16="http://schemas.microsoft.com/office/drawing/2014/main" id="{B68DE3E5-304B-7074-6E3B-1131BF7BFF84}"/>
              </a:ext>
            </a:extLst>
          </p:cNvPr>
          <p:cNvSpPr txBox="1">
            <a:spLocks/>
          </p:cNvSpPr>
          <p:nvPr/>
        </p:nvSpPr>
        <p:spPr>
          <a:xfrm>
            <a:off x="5168947" y="573701"/>
            <a:ext cx="5123151" cy="16713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t-EE" b="1" dirty="0">
                <a:solidFill>
                  <a:srgbClr val="000000"/>
                </a:solidFill>
                <a:latin typeface="Geon Soft ExtraBold" panose="020F0503030302020204" pitchFamily="34" charset="77"/>
              </a:rPr>
              <a:t>6 purki energiajooki iga päev</a:t>
            </a:r>
          </a:p>
          <a:p>
            <a:pPr marL="0" indent="0">
              <a:lnSpc>
                <a:spcPct val="100000"/>
              </a:lnSpc>
              <a:spcBef>
                <a:spcPts val="0"/>
              </a:spcBef>
              <a:buFont typeface="Arial" panose="020B0604020202020204" pitchFamily="34" charset="0"/>
              <a:buNone/>
            </a:pPr>
            <a:r>
              <a:rPr lang="et-EE" b="1" dirty="0">
                <a:solidFill>
                  <a:srgbClr val="000000"/>
                </a:solidFill>
              </a:rPr>
              <a:t>7 kuu jooksul</a:t>
            </a:r>
            <a:endParaRPr lang="en-EE" dirty="0"/>
          </a:p>
        </p:txBody>
      </p:sp>
    </p:spTree>
    <p:extLst>
      <p:ext uri="{BB962C8B-B14F-4D97-AF65-F5344CB8AC3E}">
        <p14:creationId xmlns:p14="http://schemas.microsoft.com/office/powerpoint/2010/main" val="35713896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6C4AD-AB1F-3BB8-D88D-68DAE5ABD11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077EC3-574E-27E8-E54D-0633EF0E12B1}"/>
              </a:ext>
            </a:extLst>
          </p:cNvPr>
          <p:cNvSpPr>
            <a:spLocks noGrp="1"/>
          </p:cNvSpPr>
          <p:nvPr>
            <p:ph idx="1"/>
          </p:nvPr>
        </p:nvSpPr>
        <p:spPr>
          <a:xfrm>
            <a:off x="2420650" y="660553"/>
            <a:ext cx="7586950" cy="660248"/>
          </a:xfrm>
        </p:spPr>
        <p:txBody>
          <a:bodyPr>
            <a:normAutofit/>
          </a:bodyPr>
          <a:lstStyle/>
          <a:p>
            <a:pPr marL="0" indent="0" algn="ctr" rtl="0">
              <a:lnSpc>
                <a:spcPct val="120000"/>
              </a:lnSpc>
              <a:spcBef>
                <a:spcPts val="0"/>
              </a:spcBef>
              <a:spcAft>
                <a:spcPts val="0"/>
              </a:spcAft>
              <a:buNone/>
            </a:pPr>
            <a:r>
              <a:rPr lang="en-GB" b="1" dirty="0">
                <a:solidFill>
                  <a:srgbClr val="2A2A2A"/>
                </a:solidFill>
                <a:latin typeface="Geon Soft ExtraBold" panose="020F0503030302020204" pitchFamily="34" charset="77"/>
              </a:rPr>
              <a:t>Red Bulli </a:t>
            </a:r>
            <a:r>
              <a:rPr lang="en-GB" b="1" dirty="0" err="1">
                <a:solidFill>
                  <a:srgbClr val="2A2A2A"/>
                </a:solidFill>
                <a:latin typeface="Geon Soft ExtraBold" panose="020F0503030302020204" pitchFamily="34" charset="77"/>
              </a:rPr>
              <a:t>joomisest</a:t>
            </a:r>
            <a:r>
              <a:rPr lang="en-GB" b="1" dirty="0">
                <a:solidFill>
                  <a:srgbClr val="2A2A2A"/>
                </a:solidFill>
                <a:latin typeface="Geon Soft ExtraBold" panose="020F0503030302020204" pitchFamily="34" charset="77"/>
              </a:rPr>
              <a:t> </a:t>
            </a:r>
            <a:r>
              <a:rPr lang="en-GB" b="1" dirty="0" err="1">
                <a:solidFill>
                  <a:srgbClr val="2A2A2A"/>
                </a:solidFill>
                <a:latin typeface="Geon Soft ExtraBold" panose="020F0503030302020204" pitchFamily="34" charset="77"/>
              </a:rPr>
              <a:t>tekkinud</a:t>
            </a:r>
            <a:r>
              <a:rPr lang="en-GB" b="1" dirty="0">
                <a:solidFill>
                  <a:srgbClr val="2A2A2A"/>
                </a:solidFill>
                <a:latin typeface="Geon Soft ExtraBold" panose="020F0503030302020204" pitchFamily="34" charset="77"/>
              </a:rPr>
              <a:t> </a:t>
            </a:r>
            <a:r>
              <a:rPr lang="en-GB" b="1" dirty="0" err="1">
                <a:solidFill>
                  <a:srgbClr val="2A2A2A"/>
                </a:solidFill>
                <a:latin typeface="Geon Soft ExtraBold" panose="020F0503030302020204" pitchFamily="34" charset="77"/>
              </a:rPr>
              <a:t>kahjustused</a:t>
            </a:r>
            <a:endParaRPr lang="en-EE" dirty="0">
              <a:latin typeface="Geon Soft Medium" panose="020F0503030302020204" pitchFamily="34" charset="77"/>
            </a:endParaRPr>
          </a:p>
        </p:txBody>
      </p:sp>
      <p:sp>
        <p:nvSpPr>
          <p:cNvPr id="6" name="Rounded Rectangle 5">
            <a:extLst>
              <a:ext uri="{FF2B5EF4-FFF2-40B4-BE49-F238E27FC236}">
                <a16:creationId xmlns:a16="http://schemas.microsoft.com/office/drawing/2014/main" id="{038AB115-8EEA-E6D0-5E0D-555ECC6BDF46}"/>
              </a:ext>
            </a:extLst>
          </p:cNvPr>
          <p:cNvSpPr/>
          <p:nvPr/>
        </p:nvSpPr>
        <p:spPr>
          <a:xfrm>
            <a:off x="1535246" y="1550461"/>
            <a:ext cx="9172308" cy="3859586"/>
          </a:xfrm>
          <a:prstGeom prst="roundRect">
            <a:avLst>
              <a:gd name="adj" fmla="val 13025"/>
            </a:avLst>
          </a:prstGeom>
          <a:blipFill dpi="0" rotWithShape="1">
            <a:blip r:embed="rId3"/>
            <a:srcRect/>
            <a:stretch>
              <a:fillRect l="-1000" t="-1000" r="-2000" b="-1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548458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7C066233-ABA6-B320-76AD-E9F1A010C73A}"/>
              </a:ext>
            </a:extLst>
          </p:cNvPr>
          <p:cNvSpPr/>
          <p:nvPr/>
        </p:nvSpPr>
        <p:spPr>
          <a:xfrm>
            <a:off x="5764695" y="1177166"/>
            <a:ext cx="5115339" cy="400215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ight Arrow 3">
            <a:extLst>
              <a:ext uri="{FF2B5EF4-FFF2-40B4-BE49-F238E27FC236}">
                <a16:creationId xmlns:a16="http://schemas.microsoft.com/office/drawing/2014/main" id="{AA1EEDF5-15E5-3C9E-785A-36FDEBB75EDA}"/>
              </a:ext>
            </a:extLst>
          </p:cNvPr>
          <p:cNvSpPr/>
          <p:nvPr/>
        </p:nvSpPr>
        <p:spPr>
          <a:xfrm>
            <a:off x="6709833" y="2959199"/>
            <a:ext cx="559310" cy="361505"/>
          </a:xfrm>
          <a:prstGeom prst="rightArrow">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8" name="Right Arrow 3">
            <a:extLst>
              <a:ext uri="{FF2B5EF4-FFF2-40B4-BE49-F238E27FC236}">
                <a16:creationId xmlns:a16="http://schemas.microsoft.com/office/drawing/2014/main" id="{04E9C0FC-94B7-D01C-9ADA-69651F0618F5}"/>
              </a:ext>
            </a:extLst>
          </p:cNvPr>
          <p:cNvSpPr/>
          <p:nvPr/>
        </p:nvSpPr>
        <p:spPr>
          <a:xfrm rot="10800000">
            <a:off x="9529234" y="3067495"/>
            <a:ext cx="559310" cy="361505"/>
          </a:xfrm>
          <a:prstGeom prst="rightArrow">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9" name="Right Arrow 3">
            <a:extLst>
              <a:ext uri="{FF2B5EF4-FFF2-40B4-BE49-F238E27FC236}">
                <a16:creationId xmlns:a16="http://schemas.microsoft.com/office/drawing/2014/main" id="{B1BA7E62-A666-B301-422C-5A438FD3D4BB}"/>
              </a:ext>
            </a:extLst>
          </p:cNvPr>
          <p:cNvSpPr/>
          <p:nvPr/>
        </p:nvSpPr>
        <p:spPr>
          <a:xfrm rot="5400000">
            <a:off x="8223461" y="2042322"/>
            <a:ext cx="559310" cy="361505"/>
          </a:xfrm>
          <a:prstGeom prst="rightArrow">
            <a:avLst/>
          </a:prstGeom>
          <a:solidFill>
            <a:srgbClr val="204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11995418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48093-426D-9B30-82D5-B350620503E2}"/>
              </a:ext>
            </a:extLst>
          </p:cNvPr>
          <p:cNvSpPr>
            <a:spLocks noGrp="1"/>
          </p:cNvSpPr>
          <p:nvPr>
            <p:ph type="title"/>
          </p:nvPr>
        </p:nvSpPr>
        <p:spPr/>
        <p:txBody>
          <a:bodyPr/>
          <a:lstStyle/>
          <a:p>
            <a:r>
              <a:rPr lang="en-EE" dirty="0"/>
              <a:t>KARASTUSJOOGID </a:t>
            </a:r>
            <a:r>
              <a:rPr lang="et-EE" dirty="0"/>
              <a:t>JA</a:t>
            </a:r>
            <a:r>
              <a:rPr lang="en-EE" dirty="0"/>
              <a:t> ENERGIAJOOGID</a:t>
            </a:r>
            <a:endParaRPr lang="en-GB" dirty="0"/>
          </a:p>
        </p:txBody>
      </p:sp>
      <p:sp>
        <p:nvSpPr>
          <p:cNvPr id="4" name="Content Placeholder 2">
            <a:extLst>
              <a:ext uri="{FF2B5EF4-FFF2-40B4-BE49-F238E27FC236}">
                <a16:creationId xmlns:a16="http://schemas.microsoft.com/office/drawing/2014/main" id="{3B8EBC41-D787-9A0F-D0B3-49C98B826B4E}"/>
              </a:ext>
            </a:extLst>
          </p:cNvPr>
          <p:cNvSpPr txBox="1">
            <a:spLocks/>
          </p:cNvSpPr>
          <p:nvPr/>
        </p:nvSpPr>
        <p:spPr>
          <a:xfrm>
            <a:off x="1275250" y="2306178"/>
            <a:ext cx="2848161" cy="7756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t-EE" sz="5000" b="1" dirty="0">
                <a:solidFill>
                  <a:srgbClr val="030310"/>
                </a:solidFill>
                <a:latin typeface="Geon Soft ExtraBold" panose="020F0503030302020204" pitchFamily="34" charset="77"/>
              </a:rPr>
              <a:t>PUHAS vesi</a:t>
            </a:r>
            <a:endParaRPr lang="en-GB" sz="5000" b="1" dirty="0">
              <a:solidFill>
                <a:srgbClr val="030310"/>
              </a:solidFill>
              <a:latin typeface="Geon Soft ExtraBold" panose="020F0503030302020204" pitchFamily="34" charset="77"/>
            </a:endParaRPr>
          </a:p>
        </p:txBody>
      </p:sp>
      <p:pic>
        <p:nvPicPr>
          <p:cNvPr id="10" name="Picture 9" descr="A water splashing in the shape of a letter o&#10;&#10;Description automatically generated">
            <a:extLst>
              <a:ext uri="{FF2B5EF4-FFF2-40B4-BE49-F238E27FC236}">
                <a16:creationId xmlns:a16="http://schemas.microsoft.com/office/drawing/2014/main" id="{71BF992E-81D3-7C83-A9BF-3AB2AB65DAE6}"/>
              </a:ext>
            </a:extLst>
          </p:cNvPr>
          <p:cNvPicPr>
            <a:picLocks noChangeAspect="1"/>
          </p:cNvPicPr>
          <p:nvPr/>
        </p:nvPicPr>
        <p:blipFill>
          <a:blip r:embed="rId3"/>
          <a:stretch>
            <a:fillRect/>
          </a:stretch>
        </p:blipFill>
        <p:spPr>
          <a:xfrm>
            <a:off x="4136111" y="1220173"/>
            <a:ext cx="4155968" cy="4651475"/>
          </a:xfrm>
          <a:prstGeom prst="rect">
            <a:avLst/>
          </a:prstGeom>
        </p:spPr>
      </p:pic>
      <p:sp>
        <p:nvSpPr>
          <p:cNvPr id="7" name="Content Placeholder 2">
            <a:extLst>
              <a:ext uri="{FF2B5EF4-FFF2-40B4-BE49-F238E27FC236}">
                <a16:creationId xmlns:a16="http://schemas.microsoft.com/office/drawing/2014/main" id="{7BC9BDE2-6924-2768-E7A8-74BBFE894715}"/>
              </a:ext>
            </a:extLst>
          </p:cNvPr>
          <p:cNvSpPr txBox="1">
            <a:spLocks/>
          </p:cNvSpPr>
          <p:nvPr/>
        </p:nvSpPr>
        <p:spPr>
          <a:xfrm>
            <a:off x="8317479" y="3016737"/>
            <a:ext cx="2663860" cy="10531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t-EE" sz="5000" b="1" spc="-150" dirty="0">
                <a:solidFill>
                  <a:srgbClr val="20449A"/>
                </a:solidFill>
                <a:effectLst/>
                <a:latin typeface="Geon Soft ExtraBold" panose="020F0503030302020204" pitchFamily="34" charset="77"/>
              </a:rPr>
              <a:t>suhkrut</a:t>
            </a:r>
            <a:endParaRPr lang="en-GB" sz="5000" b="1" spc="-150" dirty="0">
              <a:solidFill>
                <a:srgbClr val="20449A"/>
              </a:solidFill>
              <a:effectLst/>
              <a:latin typeface="Geon Soft ExtraBold" panose="020F0503030302020204" pitchFamily="34" charset="77"/>
            </a:endParaRPr>
          </a:p>
        </p:txBody>
      </p:sp>
      <p:cxnSp>
        <p:nvCxnSpPr>
          <p:cNvPr id="12" name="Straight Connector 11">
            <a:extLst>
              <a:ext uri="{FF2B5EF4-FFF2-40B4-BE49-F238E27FC236}">
                <a16:creationId xmlns:a16="http://schemas.microsoft.com/office/drawing/2014/main" id="{E4B1888F-011F-8436-ACEB-BECEC00A4929}"/>
              </a:ext>
            </a:extLst>
          </p:cNvPr>
          <p:cNvCxnSpPr>
            <a:cxnSpLocks/>
          </p:cNvCxnSpPr>
          <p:nvPr/>
        </p:nvCxnSpPr>
        <p:spPr>
          <a:xfrm>
            <a:off x="2882900" y="3534569"/>
            <a:ext cx="112621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776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BD3C4-ECF2-5D6F-20D6-965A086BC16E}"/>
              </a:ext>
            </a:extLst>
          </p:cNvPr>
          <p:cNvSpPr>
            <a:spLocks noGrp="1"/>
          </p:cNvSpPr>
          <p:nvPr>
            <p:ph type="title"/>
          </p:nvPr>
        </p:nvSpPr>
        <p:spPr/>
        <p:txBody>
          <a:bodyPr/>
          <a:lstStyle/>
          <a:p>
            <a:r>
              <a:rPr lang="en-EE" dirty="0"/>
              <a:t>KARASTUSJOOGID </a:t>
            </a:r>
            <a:r>
              <a:rPr lang="et-EE" dirty="0"/>
              <a:t>JA</a:t>
            </a:r>
            <a:r>
              <a:rPr lang="en-EE" dirty="0"/>
              <a:t> ENERGIAJOOGID</a:t>
            </a:r>
            <a:endParaRPr lang="en-GB" dirty="0"/>
          </a:p>
        </p:txBody>
      </p:sp>
      <p:sp>
        <p:nvSpPr>
          <p:cNvPr id="3" name="Content Placeholder 2">
            <a:extLst>
              <a:ext uri="{FF2B5EF4-FFF2-40B4-BE49-F238E27FC236}">
                <a16:creationId xmlns:a16="http://schemas.microsoft.com/office/drawing/2014/main" id="{8BBFAC5A-815F-F593-D92D-014B1E1C129E}"/>
              </a:ext>
            </a:extLst>
          </p:cNvPr>
          <p:cNvSpPr>
            <a:spLocks noGrp="1"/>
          </p:cNvSpPr>
          <p:nvPr>
            <p:ph idx="1"/>
          </p:nvPr>
        </p:nvSpPr>
        <p:spPr>
          <a:xfrm>
            <a:off x="838199" y="1669774"/>
            <a:ext cx="5529943" cy="3945835"/>
          </a:xfrm>
        </p:spPr>
        <p:txBody>
          <a:bodyPr/>
          <a:lstStyle/>
          <a:p>
            <a:pPr marL="0" indent="0">
              <a:buNone/>
            </a:pPr>
            <a:r>
              <a:rPr lang="et-EE" i="1" dirty="0">
                <a:latin typeface="Geon Soft ExtraBold" panose="020B0604020202020204" charset="0"/>
              </a:rPr>
              <a:t>ZERO</a:t>
            </a:r>
            <a:r>
              <a:rPr lang="et-EE" dirty="0">
                <a:latin typeface="Geon Soft ExtraBold" panose="020B0604020202020204" charset="0"/>
              </a:rPr>
              <a:t>-joogid</a:t>
            </a:r>
          </a:p>
          <a:p>
            <a:endParaRPr lang="et-EE" dirty="0"/>
          </a:p>
          <a:p>
            <a:r>
              <a:rPr lang="et-EE" dirty="0"/>
              <a:t>On happelised</a:t>
            </a:r>
          </a:p>
          <a:p>
            <a:endParaRPr lang="et-EE" dirty="0"/>
          </a:p>
          <a:p>
            <a:r>
              <a:rPr lang="et-EE" dirty="0"/>
              <a:t>Sisaldavad suhkruasendajaid</a:t>
            </a:r>
            <a:endParaRPr lang="en-GB" dirty="0"/>
          </a:p>
        </p:txBody>
      </p:sp>
      <p:pic>
        <p:nvPicPr>
          <p:cNvPr id="7" name="Picture 6" descr="A group of bottles of soda&#10;&#10;Description automatically generated">
            <a:extLst>
              <a:ext uri="{FF2B5EF4-FFF2-40B4-BE49-F238E27FC236}">
                <a16:creationId xmlns:a16="http://schemas.microsoft.com/office/drawing/2014/main" id="{CA81BC5F-17E6-47BE-B8FE-F12CD8515C37}"/>
              </a:ext>
            </a:extLst>
          </p:cNvPr>
          <p:cNvPicPr>
            <a:picLocks noChangeAspect="1"/>
          </p:cNvPicPr>
          <p:nvPr/>
        </p:nvPicPr>
        <p:blipFill>
          <a:blip r:embed="rId3"/>
          <a:stretch>
            <a:fillRect/>
          </a:stretch>
        </p:blipFill>
        <p:spPr>
          <a:xfrm>
            <a:off x="6612170" y="1920421"/>
            <a:ext cx="4486610" cy="3149600"/>
          </a:xfrm>
          <a:prstGeom prst="rect">
            <a:avLst/>
          </a:prstGeom>
        </p:spPr>
      </p:pic>
    </p:spTree>
    <p:extLst>
      <p:ext uri="{BB962C8B-B14F-4D97-AF65-F5344CB8AC3E}">
        <p14:creationId xmlns:p14="http://schemas.microsoft.com/office/powerpoint/2010/main" val="29220982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158FB-6DA3-179F-B756-A71ED17D13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9DCF79-DBDD-17E5-DC6C-37BEB889E0AC}"/>
              </a:ext>
            </a:extLst>
          </p:cNvPr>
          <p:cNvSpPr>
            <a:spLocks noGrp="1"/>
          </p:cNvSpPr>
          <p:nvPr>
            <p:ph type="title"/>
          </p:nvPr>
        </p:nvSpPr>
        <p:spPr/>
        <p:txBody>
          <a:bodyPr/>
          <a:lstStyle/>
          <a:p>
            <a:r>
              <a:rPr lang="en-EE" dirty="0"/>
              <a:t>KEELENEET</a:t>
            </a:r>
          </a:p>
        </p:txBody>
      </p:sp>
      <p:sp>
        <p:nvSpPr>
          <p:cNvPr id="3" name="Content Placeholder 2">
            <a:extLst>
              <a:ext uri="{FF2B5EF4-FFF2-40B4-BE49-F238E27FC236}">
                <a16:creationId xmlns:a16="http://schemas.microsoft.com/office/drawing/2014/main" id="{CC79F0F9-5872-6343-456A-8409AC551EC3}"/>
              </a:ext>
            </a:extLst>
          </p:cNvPr>
          <p:cNvSpPr>
            <a:spLocks noGrp="1"/>
          </p:cNvSpPr>
          <p:nvPr>
            <p:ph idx="1"/>
          </p:nvPr>
        </p:nvSpPr>
        <p:spPr>
          <a:xfrm>
            <a:off x="838200" y="1508413"/>
            <a:ext cx="10515600" cy="3945835"/>
          </a:xfrm>
        </p:spPr>
        <p:txBody>
          <a:bodyPr>
            <a:normAutofit fontScale="85000" lnSpcReduction="20000"/>
          </a:bodyPr>
          <a:lstStyle/>
          <a:p>
            <a:pPr rtl="0" fontAlgn="base">
              <a:lnSpc>
                <a:spcPct val="110000"/>
              </a:lnSpc>
              <a:spcBef>
                <a:spcPts val="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Väldi</a:t>
            </a:r>
            <a:r>
              <a:rPr lang="en-GB" sz="2800" b="1" u="none" strike="noStrike" dirty="0">
                <a:solidFill>
                  <a:srgbClr val="000000"/>
                </a:solidFill>
                <a:effectLst/>
                <a:latin typeface="Geon Soft ExtraBold" panose="020F0503030302020204" pitchFamily="34" charset="77"/>
              </a:rPr>
              <a:t>!</a:t>
            </a:r>
          </a:p>
          <a:p>
            <a:pPr rtl="0" fontAlgn="base">
              <a:lnSpc>
                <a:spcPct val="11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Ohud</a:t>
            </a:r>
            <a:endParaRPr lang="en-GB" sz="2800" b="1" u="none" strike="noStrike" dirty="0">
              <a:solidFill>
                <a:srgbClr val="000000"/>
              </a:solidFill>
              <a:effectLst/>
              <a:latin typeface="Geon Soft ExtraBold"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hammaste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murdumine</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igeme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taandumine</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esihammaste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vahele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tekib</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vahe</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põletik</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neediaugu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ümber</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liigliha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teke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keeleneedi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augu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ümber</a:t>
            </a:r>
            <a:endParaRPr lang="en-GB" sz="2400" u="none" strike="noStrike" dirty="0">
              <a:solidFill>
                <a:srgbClr val="000000"/>
              </a:solidFill>
              <a:effectLst/>
              <a:latin typeface="Geon Soft Medium" panose="020F0503030302020204" pitchFamily="34" charset="77"/>
            </a:endParaRPr>
          </a:p>
          <a:p>
            <a:pPr rtl="0" fontAlgn="base">
              <a:lnSpc>
                <a:spcPct val="110000"/>
              </a:lnSpc>
              <a:spcBef>
                <a:spcPts val="1000"/>
              </a:spcBef>
              <a:spcAft>
                <a:spcPts val="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Kui </a:t>
            </a:r>
            <a:r>
              <a:rPr lang="en-GB" sz="2800" b="1" u="none" strike="noStrike" dirty="0" err="1">
                <a:solidFill>
                  <a:srgbClr val="000000"/>
                </a:solidFill>
                <a:effectLst/>
                <a:latin typeface="Geon Soft ExtraBold" panose="020F0503030302020204" pitchFamily="34" charset="77"/>
              </a:rPr>
              <a:t>neet</a:t>
            </a:r>
            <a:r>
              <a:rPr lang="en-GB" sz="2800" b="1" u="none" strike="noStrike" dirty="0">
                <a:solidFill>
                  <a:srgbClr val="000000"/>
                </a:solidFill>
                <a:effectLst/>
                <a:latin typeface="Geon Soft ExtraBold" panose="020F0503030302020204" pitchFamily="34" charset="77"/>
              </a:rPr>
              <a:t> on</a:t>
            </a: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ära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klõbista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neediga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vastu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hambaid</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1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ära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suru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neeti</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vastu</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esihambaid</a:t>
            </a:r>
            <a:endParaRPr lang="en-GB" sz="2400" u="none" strike="noStrike" dirty="0">
              <a:solidFill>
                <a:srgbClr val="000000"/>
              </a:solidFill>
              <a:effectLst/>
              <a:latin typeface="Geon Soft Medium" panose="020F0503030302020204" pitchFamily="34" charset="77"/>
            </a:endParaRPr>
          </a:p>
        </p:txBody>
      </p:sp>
      <p:sp>
        <p:nvSpPr>
          <p:cNvPr id="6" name="Rounded Rectangle 5">
            <a:extLst>
              <a:ext uri="{FF2B5EF4-FFF2-40B4-BE49-F238E27FC236}">
                <a16:creationId xmlns:a16="http://schemas.microsoft.com/office/drawing/2014/main" id="{02B8A647-EEA9-CE6B-1CDC-01D1D81E26F3}"/>
              </a:ext>
            </a:extLst>
          </p:cNvPr>
          <p:cNvSpPr/>
          <p:nvPr/>
        </p:nvSpPr>
        <p:spPr>
          <a:xfrm>
            <a:off x="6688726" y="1403752"/>
            <a:ext cx="4532069" cy="3607542"/>
          </a:xfrm>
          <a:prstGeom prst="roundRect">
            <a:avLst>
              <a:gd name="adj" fmla="val 13025"/>
            </a:avLst>
          </a:prstGeom>
          <a:blipFill dpi="0" rotWithShape="0">
            <a:blip r:embed="rId3"/>
            <a:srcRect/>
            <a:stretch>
              <a:fillRect l="-26879" t="-4" r="-85015" b="-6666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pic>
        <p:nvPicPr>
          <p:cNvPr id="9" name="Picture 8">
            <a:extLst>
              <a:ext uri="{FF2B5EF4-FFF2-40B4-BE49-F238E27FC236}">
                <a16:creationId xmlns:a16="http://schemas.microsoft.com/office/drawing/2014/main" id="{78895B11-9A16-353C-1DBB-B2D63DC7E97E}"/>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782877" y="1776544"/>
            <a:ext cx="1811695" cy="1811695"/>
          </a:xfrm>
          <a:prstGeom prst="rect">
            <a:avLst/>
          </a:prstGeom>
        </p:spPr>
      </p:pic>
    </p:spTree>
    <p:extLst>
      <p:ext uri="{BB962C8B-B14F-4D97-AF65-F5344CB8AC3E}">
        <p14:creationId xmlns:p14="http://schemas.microsoft.com/office/powerpoint/2010/main" val="31619435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527C8-887A-57CE-F9BB-47A29248CE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57A58A-B30D-C9A9-6E18-7B380C242BED}"/>
              </a:ext>
            </a:extLst>
          </p:cNvPr>
          <p:cNvSpPr>
            <a:spLocks noGrp="1"/>
          </p:cNvSpPr>
          <p:nvPr>
            <p:ph type="title"/>
          </p:nvPr>
        </p:nvSpPr>
        <p:spPr/>
        <p:txBody>
          <a:bodyPr/>
          <a:lstStyle/>
          <a:p>
            <a:r>
              <a:rPr lang="en-EE" dirty="0"/>
              <a:t>TUBAKATOOTED</a:t>
            </a:r>
          </a:p>
        </p:txBody>
      </p:sp>
      <p:pic>
        <p:nvPicPr>
          <p:cNvPr id="12" name="Picture 11">
            <a:extLst>
              <a:ext uri="{FF2B5EF4-FFF2-40B4-BE49-F238E27FC236}">
                <a16:creationId xmlns:a16="http://schemas.microsoft.com/office/drawing/2014/main" id="{63854E32-A2E8-6B4B-8486-B0868455FF44}"/>
              </a:ext>
            </a:extLst>
          </p:cNvPr>
          <p:cNvPicPr>
            <a:picLocks noChangeAspect="1"/>
          </p:cNvPicPr>
          <p:nvPr/>
        </p:nvPicPr>
        <p:blipFill>
          <a:blip r:embed="rId3"/>
          <a:srcRect/>
          <a:stretch/>
        </p:blipFill>
        <p:spPr>
          <a:xfrm>
            <a:off x="1212898" y="1335265"/>
            <a:ext cx="2300278" cy="3920057"/>
          </a:xfrm>
          <a:prstGeom prst="rect">
            <a:avLst/>
          </a:prstGeom>
        </p:spPr>
      </p:pic>
      <p:sp>
        <p:nvSpPr>
          <p:cNvPr id="13" name="Content Placeholder 2">
            <a:extLst>
              <a:ext uri="{FF2B5EF4-FFF2-40B4-BE49-F238E27FC236}">
                <a16:creationId xmlns:a16="http://schemas.microsoft.com/office/drawing/2014/main" id="{EC48EF80-3148-6A54-613E-4BB23A9D4C0F}"/>
              </a:ext>
            </a:extLst>
          </p:cNvPr>
          <p:cNvSpPr>
            <a:spLocks noGrp="1"/>
          </p:cNvSpPr>
          <p:nvPr/>
        </p:nvSpPr>
        <p:spPr>
          <a:xfrm>
            <a:off x="1403350" y="5012600"/>
            <a:ext cx="2159826" cy="5700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10000"/>
              </a:lnSpc>
              <a:spcBef>
                <a:spcPts val="0"/>
              </a:spcBef>
              <a:spcAft>
                <a:spcPts val="0"/>
              </a:spcAft>
              <a:buNone/>
            </a:pPr>
            <a:r>
              <a:rPr lang="en-GB" b="1" u="none" strike="noStrike" dirty="0">
                <a:solidFill>
                  <a:srgbClr val="000000"/>
                </a:solidFill>
                <a:effectLst/>
                <a:latin typeface="Geon Soft ExtraBold" panose="020F0503030302020204" pitchFamily="34" charset="77"/>
              </a:rPr>
              <a:t>SIGARETID</a:t>
            </a:r>
          </a:p>
        </p:txBody>
      </p:sp>
      <p:pic>
        <p:nvPicPr>
          <p:cNvPr id="15" name="Picture 14" descr="A bowl of brown packets&#10;&#10;Description automatically generated">
            <a:extLst>
              <a:ext uri="{FF2B5EF4-FFF2-40B4-BE49-F238E27FC236}">
                <a16:creationId xmlns:a16="http://schemas.microsoft.com/office/drawing/2014/main" id="{F93489D5-AF87-B42A-5837-877A05E4DFA5}"/>
              </a:ext>
            </a:extLst>
          </p:cNvPr>
          <p:cNvPicPr>
            <a:picLocks noChangeAspect="1"/>
          </p:cNvPicPr>
          <p:nvPr/>
        </p:nvPicPr>
        <p:blipFill>
          <a:blip r:embed="rId4"/>
          <a:stretch>
            <a:fillRect/>
          </a:stretch>
        </p:blipFill>
        <p:spPr>
          <a:xfrm>
            <a:off x="4606107" y="2281844"/>
            <a:ext cx="2796462" cy="2850631"/>
          </a:xfrm>
          <a:prstGeom prst="rect">
            <a:avLst/>
          </a:prstGeom>
        </p:spPr>
      </p:pic>
      <p:sp>
        <p:nvSpPr>
          <p:cNvPr id="16" name="Content Placeholder 2">
            <a:extLst>
              <a:ext uri="{FF2B5EF4-FFF2-40B4-BE49-F238E27FC236}">
                <a16:creationId xmlns:a16="http://schemas.microsoft.com/office/drawing/2014/main" id="{497F8530-934E-59D9-51C9-7E7C8966FB08}"/>
              </a:ext>
            </a:extLst>
          </p:cNvPr>
          <p:cNvSpPr>
            <a:spLocks noGrp="1"/>
          </p:cNvSpPr>
          <p:nvPr/>
        </p:nvSpPr>
        <p:spPr>
          <a:xfrm>
            <a:off x="5448713" y="5024375"/>
            <a:ext cx="1440048" cy="5700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10000"/>
              </a:lnSpc>
              <a:spcBef>
                <a:spcPts val="0"/>
              </a:spcBef>
              <a:spcAft>
                <a:spcPts val="0"/>
              </a:spcAft>
              <a:buNone/>
            </a:pPr>
            <a:r>
              <a:rPr lang="en-GB" b="1" i="1" u="none" strike="noStrike" dirty="0">
                <a:solidFill>
                  <a:srgbClr val="000000"/>
                </a:solidFill>
                <a:effectLst/>
                <a:latin typeface="Geon Soft ExtraBold" panose="020F0503030302020204" pitchFamily="34" charset="77"/>
              </a:rPr>
              <a:t>SNUS</a:t>
            </a:r>
          </a:p>
        </p:txBody>
      </p:sp>
      <p:sp>
        <p:nvSpPr>
          <p:cNvPr id="17" name="Content Placeholder 2">
            <a:extLst>
              <a:ext uri="{FF2B5EF4-FFF2-40B4-BE49-F238E27FC236}">
                <a16:creationId xmlns:a16="http://schemas.microsoft.com/office/drawing/2014/main" id="{C914CBB0-FA4A-FD3F-36DA-08A1E35D939D}"/>
              </a:ext>
            </a:extLst>
          </p:cNvPr>
          <p:cNvSpPr>
            <a:spLocks noGrp="1"/>
          </p:cNvSpPr>
          <p:nvPr/>
        </p:nvSpPr>
        <p:spPr>
          <a:xfrm>
            <a:off x="8626475" y="5025301"/>
            <a:ext cx="2457450" cy="6773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10000"/>
              </a:lnSpc>
              <a:spcBef>
                <a:spcPts val="0"/>
              </a:spcBef>
              <a:spcAft>
                <a:spcPts val="0"/>
              </a:spcAft>
              <a:buNone/>
            </a:pPr>
            <a:r>
              <a:rPr lang="en-GB" b="1" u="none" strike="noStrike" dirty="0">
                <a:solidFill>
                  <a:srgbClr val="000000"/>
                </a:solidFill>
                <a:effectLst/>
                <a:latin typeface="Geon Soft ExtraBold" panose="020F0503030302020204" pitchFamily="34" charset="77"/>
              </a:rPr>
              <a:t>VEIPIMINE</a:t>
            </a:r>
          </a:p>
        </p:txBody>
      </p:sp>
      <p:pic>
        <p:nvPicPr>
          <p:cNvPr id="19" name="Picture 18">
            <a:extLst>
              <a:ext uri="{FF2B5EF4-FFF2-40B4-BE49-F238E27FC236}">
                <a16:creationId xmlns:a16="http://schemas.microsoft.com/office/drawing/2014/main" id="{EB906B73-A40F-8290-0F6B-A39946370AC2}"/>
              </a:ext>
            </a:extLst>
          </p:cNvPr>
          <p:cNvPicPr>
            <a:picLocks noChangeAspect="1"/>
          </p:cNvPicPr>
          <p:nvPr/>
        </p:nvPicPr>
        <p:blipFill>
          <a:blip r:embed="rId5"/>
          <a:srcRect/>
          <a:stretch/>
        </p:blipFill>
        <p:spPr>
          <a:xfrm>
            <a:off x="8032702" y="1591516"/>
            <a:ext cx="3444393" cy="3534377"/>
          </a:xfrm>
          <a:prstGeom prst="rect">
            <a:avLst/>
          </a:prstGeom>
        </p:spPr>
      </p:pic>
    </p:spTree>
    <p:extLst>
      <p:ext uri="{BB962C8B-B14F-4D97-AF65-F5344CB8AC3E}">
        <p14:creationId xmlns:p14="http://schemas.microsoft.com/office/powerpoint/2010/main" val="17022806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D1C6F-6986-BDCE-4960-32D62FC1F3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39C0B3-1989-4D04-7ECC-6BB91B6D722C}"/>
              </a:ext>
            </a:extLst>
          </p:cNvPr>
          <p:cNvSpPr>
            <a:spLocks noGrp="1"/>
          </p:cNvSpPr>
          <p:nvPr>
            <p:ph type="title"/>
          </p:nvPr>
        </p:nvSpPr>
        <p:spPr/>
        <p:txBody>
          <a:bodyPr/>
          <a:lstStyle/>
          <a:p>
            <a:r>
              <a:rPr lang="en-EE" dirty="0"/>
              <a:t>SIGARETID</a:t>
            </a:r>
          </a:p>
        </p:txBody>
      </p:sp>
      <p:sp>
        <p:nvSpPr>
          <p:cNvPr id="9" name="Content Placeholder 2">
            <a:extLst>
              <a:ext uri="{FF2B5EF4-FFF2-40B4-BE49-F238E27FC236}">
                <a16:creationId xmlns:a16="http://schemas.microsoft.com/office/drawing/2014/main" id="{24AABA3D-81A0-FE2A-BF9A-731FB439C914}"/>
              </a:ext>
            </a:extLst>
          </p:cNvPr>
          <p:cNvSpPr>
            <a:spLocks noGrp="1"/>
          </p:cNvSpPr>
          <p:nvPr/>
        </p:nvSpPr>
        <p:spPr>
          <a:xfrm>
            <a:off x="838200" y="1456083"/>
            <a:ext cx="10515600" cy="3945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r>
              <a:rPr lang="en-GB" sz="2000" u="sng" strike="noStrike" dirty="0">
                <a:solidFill>
                  <a:srgbClr val="000000"/>
                </a:solidFill>
                <a:effectLst/>
                <a:latin typeface="Geon Soft ExtraBold" panose="020F0503030302020204" pitchFamily="34" charset="77"/>
              </a:rPr>
              <a:t>TUBAKAS + NIKOTIIN</a:t>
            </a:r>
            <a:endParaRPr lang="et-EE" sz="2000" u="sng" strike="noStrike" dirty="0">
              <a:solidFill>
                <a:srgbClr val="000000"/>
              </a:solidFill>
              <a:effectLst/>
              <a:latin typeface="Geon Soft ExtraBold" panose="020F0503030302020204" pitchFamily="34" charset="77"/>
            </a:endParaRPr>
          </a:p>
          <a:p>
            <a:pPr marL="0" indent="0" rtl="0">
              <a:spcBef>
                <a:spcPts val="0"/>
              </a:spcBef>
              <a:spcAft>
                <a:spcPts val="0"/>
              </a:spcAft>
              <a:buNone/>
            </a:pPr>
            <a:endParaRPr lang="en-GB" sz="2000" u="sng" dirty="0">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Kollased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hambad</a:t>
            </a:r>
            <a:endParaRPr lang="en-GB" sz="2800"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Suukuivus</a:t>
            </a:r>
            <a:endParaRPr lang="en-GB" sz="2800" b="1" u="none" strike="noStrike" dirty="0">
              <a:solidFill>
                <a:srgbClr val="000000"/>
              </a:solidFill>
              <a:effectLst/>
              <a:latin typeface="Geon Soft ExtraBold"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Halb</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hingeõhk</a:t>
            </a:r>
            <a:endParaRPr lang="en-GB" sz="24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Hambaaugud</a:t>
            </a:r>
            <a:endParaRPr lang="en-GB" sz="2400" u="none" strike="noStrike" dirty="0">
              <a:solidFill>
                <a:srgbClr val="000000"/>
              </a:solidFill>
              <a:effectLst/>
              <a:latin typeface="Geon Soft Medium"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Igemehaigused</a:t>
            </a:r>
            <a:endParaRPr lang="en-GB" sz="2400" u="none" strike="noStrike" dirty="0">
              <a:solidFill>
                <a:srgbClr val="000000"/>
              </a:solidFill>
              <a:effectLst/>
              <a:latin typeface="Geon Soft Medium"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Maitsetundlikkuse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muutused</a:t>
            </a:r>
            <a:endParaRPr lang="en-GB" sz="2800" b="1" u="none" strike="noStrike" dirty="0">
              <a:solidFill>
                <a:srgbClr val="000000"/>
              </a:solidFill>
              <a:effectLst/>
              <a:latin typeface="Geon Soft ExtraBold" panose="020F0503030302020204" pitchFamily="34" charset="77"/>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Suuõõnevähi</a:t>
            </a:r>
            <a:r>
              <a:rPr lang="en-GB" sz="2800" b="1" u="none" strike="noStrike" dirty="0">
                <a:solidFill>
                  <a:srgbClr val="000000"/>
                </a:solidFill>
                <a:effectLst/>
                <a:latin typeface="Geon Soft ExtraBold" panose="020F0503030302020204" pitchFamily="34" charset="77"/>
              </a:rPr>
              <a:t> risk</a:t>
            </a:r>
          </a:p>
        </p:txBody>
      </p:sp>
      <p:sp>
        <p:nvSpPr>
          <p:cNvPr id="3" name="Rounded Rectangle 2">
            <a:extLst>
              <a:ext uri="{FF2B5EF4-FFF2-40B4-BE49-F238E27FC236}">
                <a16:creationId xmlns:a16="http://schemas.microsoft.com/office/drawing/2014/main" id="{39958296-6616-EE06-EA53-D0A607E89182}"/>
              </a:ext>
            </a:extLst>
          </p:cNvPr>
          <p:cNvSpPr/>
          <p:nvPr/>
        </p:nvSpPr>
        <p:spPr>
          <a:xfrm>
            <a:off x="6876000" y="1518341"/>
            <a:ext cx="4500000" cy="3492000"/>
          </a:xfrm>
          <a:prstGeom prst="roundRect">
            <a:avLst>
              <a:gd name="adj" fmla="val 13025"/>
            </a:avLst>
          </a:prstGeom>
          <a:blipFill>
            <a:blip r:embed="rId3"/>
            <a:stretch>
              <a:fillRect l="-28800" t="-5186" r="-3200" b="-512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245232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413287-E1A4-1AE0-30AF-0C075D19A5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E3DDF9-5BDD-BCC6-8C29-98FCB1AEC901}"/>
              </a:ext>
            </a:extLst>
          </p:cNvPr>
          <p:cNvSpPr>
            <a:spLocks noGrp="1"/>
          </p:cNvSpPr>
          <p:nvPr>
            <p:ph type="title"/>
          </p:nvPr>
        </p:nvSpPr>
        <p:spPr/>
        <p:txBody>
          <a:bodyPr/>
          <a:lstStyle/>
          <a:p>
            <a:r>
              <a:rPr lang="en-EE" dirty="0"/>
              <a:t>MOKATUBAKAS ehk </a:t>
            </a:r>
            <a:r>
              <a:rPr lang="en-EE" i="1" dirty="0"/>
              <a:t>SNUS</a:t>
            </a:r>
          </a:p>
        </p:txBody>
      </p:sp>
      <p:sp>
        <p:nvSpPr>
          <p:cNvPr id="9" name="Content Placeholder 2">
            <a:extLst>
              <a:ext uri="{FF2B5EF4-FFF2-40B4-BE49-F238E27FC236}">
                <a16:creationId xmlns:a16="http://schemas.microsoft.com/office/drawing/2014/main" id="{19C7E339-09CF-2FA7-B9CF-589CF27B3F20}"/>
              </a:ext>
            </a:extLst>
          </p:cNvPr>
          <p:cNvSpPr>
            <a:spLocks noGrp="1"/>
          </p:cNvSpPr>
          <p:nvPr/>
        </p:nvSpPr>
        <p:spPr>
          <a:xfrm>
            <a:off x="838200" y="1354482"/>
            <a:ext cx="5939118" cy="4693705"/>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n Sof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n Sof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n Sof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n Sof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20000"/>
              </a:lnSpc>
              <a:spcBef>
                <a:spcPts val="0"/>
              </a:spcBef>
              <a:spcAft>
                <a:spcPts val="0"/>
              </a:spcAft>
              <a:buNone/>
            </a:pPr>
            <a:r>
              <a:rPr lang="en-GB" sz="2800" u="sng" strike="noStrike" dirty="0">
                <a:solidFill>
                  <a:srgbClr val="000000"/>
                </a:solidFill>
                <a:effectLst/>
                <a:latin typeface="Geon Soft ExtraBold" panose="020F0503030302020204" pitchFamily="34" charset="77"/>
              </a:rPr>
              <a:t>TUBAKAS + NIKOTIIN</a:t>
            </a:r>
            <a:endParaRPr lang="et-EE" sz="2800" u="sng" strike="noStrike" dirty="0">
              <a:solidFill>
                <a:srgbClr val="000000"/>
              </a:solidFill>
              <a:effectLst/>
              <a:latin typeface="Geon Soft ExtraBold" panose="020F0503030302020204" pitchFamily="34" charset="77"/>
            </a:endParaRPr>
          </a:p>
          <a:p>
            <a:pPr marL="0" indent="0" rtl="0">
              <a:lnSpc>
                <a:spcPct val="120000"/>
              </a:lnSpc>
              <a:spcBef>
                <a:spcPts val="0"/>
              </a:spcBef>
              <a:spcAft>
                <a:spcPts val="0"/>
              </a:spcAft>
              <a:buNone/>
            </a:pPr>
            <a:endParaRPr lang="en-GB" u="sng" dirty="0">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Kollased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hambad</a:t>
            </a:r>
            <a:endParaRPr lang="en-GB" sz="28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Halb</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hingeõhk</a:t>
            </a:r>
            <a:endParaRPr lang="en-GB" sz="28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Igemepõletik</a:t>
            </a:r>
            <a:endParaRPr lang="en-GB" sz="2800" b="1" u="none" strike="noStrike" dirty="0">
              <a:solidFill>
                <a:srgbClr val="000000"/>
              </a:solidFill>
              <a:effectLst/>
              <a:latin typeface="Geon Soft ExtraBold"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Pidev</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kontakt</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limaskestaga</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Igemed</a:t>
            </a:r>
            <a:r>
              <a:rPr lang="en-GB" sz="2400" u="none" strike="noStrike" dirty="0">
                <a:solidFill>
                  <a:srgbClr val="000000"/>
                </a:solidFill>
                <a:effectLst/>
                <a:latin typeface="Geon Soft Medium" panose="020F0503030302020204" pitchFamily="34" charset="77"/>
              </a:rPr>
              <a:t> on </a:t>
            </a:r>
            <a:r>
              <a:rPr lang="en-GB" sz="2400" u="none" strike="noStrike" dirty="0" err="1">
                <a:solidFill>
                  <a:srgbClr val="000000"/>
                </a:solidFill>
                <a:effectLst/>
                <a:latin typeface="Geon Soft Medium" panose="020F0503030302020204" pitchFamily="34" charset="77"/>
              </a:rPr>
              <a:t>punetavad</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paistes</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veritsevad</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kergesti</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400" u="none" strike="noStrike" dirty="0" err="1">
                <a:solidFill>
                  <a:srgbClr val="000000"/>
                </a:solidFill>
                <a:effectLst/>
                <a:latin typeface="Geon Soft Medium" panose="020F0503030302020204" pitchFamily="34" charset="77"/>
              </a:rPr>
              <a:t>Igeme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taandumine</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hambakaela</a:t>
            </a:r>
            <a:r>
              <a:rPr lang="en-GB" sz="2400" u="none" strike="noStrike" dirty="0">
                <a:solidFill>
                  <a:srgbClr val="000000"/>
                </a:solidFill>
                <a:effectLst/>
                <a:latin typeface="Geon Soft Medium" panose="020F0503030302020204" pitchFamily="34" charset="77"/>
              </a:rPr>
              <a:t> </a:t>
            </a:r>
            <a:r>
              <a:rPr lang="en-GB" sz="2400" u="none" strike="noStrike" dirty="0" err="1">
                <a:solidFill>
                  <a:srgbClr val="000000"/>
                </a:solidFill>
                <a:effectLst/>
                <a:latin typeface="Geon Soft Medium" panose="020F0503030302020204" pitchFamily="34" charset="77"/>
              </a:rPr>
              <a:t>piirkonnas</a:t>
            </a:r>
            <a:endParaRPr lang="en-GB" sz="2400" u="none" strike="noStrike" dirty="0">
              <a:solidFill>
                <a:srgbClr val="000000"/>
              </a:solidFill>
              <a:effectLst/>
              <a:latin typeface="Geon Soft Medium"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t-EE" sz="2400" u="none" strike="noStrike" dirty="0">
                <a:solidFill>
                  <a:srgbClr val="000000"/>
                </a:solidFill>
                <a:effectLst/>
                <a:latin typeface="Geon Soft Medium" panose="020F0503030302020204" pitchFamily="34" charset="77"/>
              </a:rPr>
              <a:t>Hammas võib suust välja kukkuda</a:t>
            </a:r>
            <a:endParaRPr lang="en-GB" sz="2400" u="none" strike="noStrike" dirty="0">
              <a:solidFill>
                <a:srgbClr val="000000"/>
              </a:solidFill>
              <a:effectLst/>
              <a:latin typeface="Geon Soft Medium"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Hambaaukude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teke</a:t>
            </a:r>
            <a:endParaRPr lang="en-GB" sz="28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Suuõõnevähi</a:t>
            </a:r>
            <a:r>
              <a:rPr lang="en-GB" sz="2800" b="1" u="none" strike="noStrike" dirty="0">
                <a:solidFill>
                  <a:srgbClr val="000000"/>
                </a:solidFill>
                <a:effectLst/>
                <a:latin typeface="Geon Soft ExtraBold" panose="020F0503030302020204" pitchFamily="34" charset="77"/>
              </a:rPr>
              <a:t> risk</a:t>
            </a:r>
          </a:p>
        </p:txBody>
      </p:sp>
      <p:grpSp>
        <p:nvGrpSpPr>
          <p:cNvPr id="7" name="Group 6">
            <a:extLst>
              <a:ext uri="{FF2B5EF4-FFF2-40B4-BE49-F238E27FC236}">
                <a16:creationId xmlns:a16="http://schemas.microsoft.com/office/drawing/2014/main" id="{314EC572-8402-CBA1-AD06-469E1787706F}"/>
              </a:ext>
            </a:extLst>
          </p:cNvPr>
          <p:cNvGrpSpPr/>
          <p:nvPr/>
        </p:nvGrpSpPr>
        <p:grpSpPr>
          <a:xfrm>
            <a:off x="7065516" y="1556441"/>
            <a:ext cx="4460430" cy="3489766"/>
            <a:chOff x="7065516" y="1556441"/>
            <a:chExt cx="4460430" cy="3489766"/>
          </a:xfrm>
        </p:grpSpPr>
        <p:sp>
          <p:nvSpPr>
            <p:cNvPr id="3" name="Rounded Rectangle 2">
              <a:extLst>
                <a:ext uri="{FF2B5EF4-FFF2-40B4-BE49-F238E27FC236}">
                  <a16:creationId xmlns:a16="http://schemas.microsoft.com/office/drawing/2014/main" id="{810FEEF6-7E42-44E0-8A77-E3C2AA0DE2FF}"/>
                </a:ext>
              </a:extLst>
            </p:cNvPr>
            <p:cNvSpPr/>
            <p:nvPr/>
          </p:nvSpPr>
          <p:spPr>
            <a:xfrm>
              <a:off x="7065516" y="1556441"/>
              <a:ext cx="4460430" cy="348976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4" name="Right Arrow 3">
              <a:extLst>
                <a:ext uri="{FF2B5EF4-FFF2-40B4-BE49-F238E27FC236}">
                  <a16:creationId xmlns:a16="http://schemas.microsoft.com/office/drawing/2014/main" id="{EBF1CBFA-8589-3F5B-42FC-88237390D380}"/>
                </a:ext>
              </a:extLst>
            </p:cNvPr>
            <p:cNvSpPr/>
            <p:nvPr/>
          </p:nvSpPr>
          <p:spPr>
            <a:xfrm>
              <a:off x="7886700" y="3202115"/>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Right Arrow 4">
              <a:extLst>
                <a:ext uri="{FF2B5EF4-FFF2-40B4-BE49-F238E27FC236}">
                  <a16:creationId xmlns:a16="http://schemas.microsoft.com/office/drawing/2014/main" id="{05CD5755-BCFB-EB84-8D78-3EB3D1C9AC46}"/>
                </a:ext>
              </a:extLst>
            </p:cNvPr>
            <p:cNvSpPr/>
            <p:nvPr/>
          </p:nvSpPr>
          <p:spPr>
            <a:xfrm rot="5400000">
              <a:off x="9076086" y="2245201"/>
              <a:ext cx="559309"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Right Arrow 5">
              <a:extLst>
                <a:ext uri="{FF2B5EF4-FFF2-40B4-BE49-F238E27FC236}">
                  <a16:creationId xmlns:a16="http://schemas.microsoft.com/office/drawing/2014/main" id="{4FFD1AB3-30CE-7431-3758-10E6E3D2019C}"/>
                </a:ext>
              </a:extLst>
            </p:cNvPr>
            <p:cNvSpPr/>
            <p:nvPr/>
          </p:nvSpPr>
          <p:spPr>
            <a:xfrm rot="10800000">
              <a:off x="10185400" y="3202115"/>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grpSp>
    </p:spTree>
    <p:extLst>
      <p:ext uri="{BB962C8B-B14F-4D97-AF65-F5344CB8AC3E}">
        <p14:creationId xmlns:p14="http://schemas.microsoft.com/office/powerpoint/2010/main" val="23385894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05B6A-4A3C-8DD4-2ED5-67481110AF6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87BA50-551B-C020-444C-D994F727E532}"/>
              </a:ext>
            </a:extLst>
          </p:cNvPr>
          <p:cNvSpPr>
            <a:spLocks noGrp="1"/>
          </p:cNvSpPr>
          <p:nvPr>
            <p:ph idx="1"/>
          </p:nvPr>
        </p:nvSpPr>
        <p:spPr>
          <a:xfrm>
            <a:off x="838200" y="1596188"/>
            <a:ext cx="3484418" cy="3973339"/>
          </a:xfrm>
        </p:spPr>
        <p:txBody>
          <a:bodyPr>
            <a:normAutofit/>
          </a:bodyPr>
          <a:lstStyle/>
          <a:p>
            <a:pPr marL="0" indent="0" rtl="0">
              <a:lnSpc>
                <a:spcPct val="100000"/>
              </a:lnSpc>
              <a:spcBef>
                <a:spcPts val="1000"/>
              </a:spcBef>
              <a:spcAft>
                <a:spcPts val="0"/>
              </a:spcAft>
              <a:buNone/>
            </a:pPr>
            <a:r>
              <a:rPr lang="en-GB" b="1" u="none" strike="noStrike" dirty="0">
                <a:solidFill>
                  <a:srgbClr val="000000"/>
                </a:solidFill>
                <a:effectLst/>
                <a:latin typeface="Geon Soft ExtraBold" panose="020F0503030302020204" pitchFamily="34" charset="77"/>
              </a:rPr>
              <a:t>NIKOTIIN</a:t>
            </a:r>
            <a:endParaRPr lang="en-GB" b="1" dirty="0">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000" u="none" strike="noStrike" dirty="0">
                <a:solidFill>
                  <a:srgbClr val="000000"/>
                </a:solidFill>
                <a:effectLst/>
                <a:latin typeface="Geon Soft Medium" panose="020F0503030302020204" pitchFamily="34" charset="77"/>
              </a:rPr>
              <a:t>2 ml e-</a:t>
            </a:r>
            <a:r>
              <a:rPr lang="en-GB" sz="2000" u="none" strike="noStrike" dirty="0" err="1">
                <a:solidFill>
                  <a:srgbClr val="000000"/>
                </a:solidFill>
                <a:effectLst/>
                <a:latin typeface="Geon Soft Medium" panose="020F0503030302020204" pitchFamily="34" charset="77"/>
              </a:rPr>
              <a:t>sigareti</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vedelikku</a:t>
            </a:r>
            <a:r>
              <a:rPr lang="en-GB" sz="2000" u="none" strike="noStrike" dirty="0">
                <a:solidFill>
                  <a:srgbClr val="000000"/>
                </a:solidFill>
                <a:effectLst/>
                <a:latin typeface="Geon Soft Medium" panose="020F0503030302020204" pitchFamily="34" charset="77"/>
              </a:rPr>
              <a:t> = 2 </a:t>
            </a:r>
            <a:r>
              <a:rPr lang="en-GB" sz="2000" u="none" strike="noStrike" dirty="0" err="1">
                <a:solidFill>
                  <a:srgbClr val="000000"/>
                </a:solidFill>
                <a:effectLst/>
                <a:latin typeface="Geon Soft Medium" panose="020F0503030302020204" pitchFamily="34" charset="77"/>
              </a:rPr>
              <a:t>pakki</a:t>
            </a:r>
            <a:r>
              <a:rPr lang="en-GB" sz="2000" u="none" strike="noStrike" dirty="0">
                <a:solidFill>
                  <a:srgbClr val="000000"/>
                </a:solidFill>
                <a:effectLst/>
                <a:latin typeface="Geon Soft Medium" panose="020F0503030302020204" pitchFamily="34" charset="77"/>
              </a:rPr>
              <a:t> </a:t>
            </a:r>
            <a:r>
              <a:rPr lang="en-GB" sz="2000" u="none" strike="noStrike" dirty="0" err="1">
                <a:solidFill>
                  <a:srgbClr val="000000"/>
                </a:solidFill>
                <a:effectLst/>
                <a:latin typeface="Geon Soft Medium" panose="020F0503030302020204" pitchFamily="34" charset="77"/>
              </a:rPr>
              <a:t>tavasigarette</a:t>
            </a:r>
            <a:endParaRPr lang="en-GB" sz="2000" u="none" strike="noStrike" dirty="0">
              <a:solidFill>
                <a:srgbClr val="000000"/>
              </a:solidFill>
              <a:effectLst/>
              <a:latin typeface="Geon Soft Medium" panose="020F0503030302020204" pitchFamily="34" charset="77"/>
            </a:endParaRPr>
          </a:p>
          <a:p>
            <a:pPr marL="0" indent="0" rtl="0">
              <a:lnSpc>
                <a:spcPct val="100000"/>
              </a:lnSpc>
              <a:spcBef>
                <a:spcPts val="1000"/>
              </a:spcBef>
              <a:spcAft>
                <a:spcPts val="0"/>
              </a:spcAft>
              <a:buNone/>
            </a:pPr>
            <a:endParaRPr lang="en-GB" sz="2000" u="none" strike="noStrike" dirty="0">
              <a:solidFill>
                <a:srgbClr val="000000"/>
              </a:solidFill>
              <a:latin typeface="Geon Soft Medium" panose="020F0503030302020204" pitchFamily="34" charset="77"/>
            </a:endParaRPr>
          </a:p>
          <a:p>
            <a:pPr marL="0" indent="0" rtl="0">
              <a:lnSpc>
                <a:spcPct val="100000"/>
              </a:lnSpc>
              <a:spcBef>
                <a:spcPts val="1000"/>
              </a:spcBef>
              <a:spcAft>
                <a:spcPts val="0"/>
              </a:spcAft>
              <a:buNone/>
            </a:pPr>
            <a:r>
              <a:rPr lang="en-GB" b="1" u="none" strike="noStrike" dirty="0">
                <a:solidFill>
                  <a:srgbClr val="000000"/>
                </a:solidFill>
                <a:effectLst/>
                <a:latin typeface="Geon Soft ExtraBold" panose="020F0503030302020204" pitchFamily="34" charset="77"/>
              </a:rPr>
              <a:t>VEDELIKUD</a:t>
            </a:r>
            <a:endParaRPr lang="en-GB" b="1" dirty="0">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000" u="none" strike="noStrike" dirty="0" err="1">
                <a:solidFill>
                  <a:srgbClr val="333333"/>
                </a:solidFill>
                <a:effectLst/>
                <a:latin typeface="Geon Soft Medium" panose="020F0503030302020204" pitchFamily="34" charset="77"/>
              </a:rPr>
              <a:t>Magusamaitselised</a:t>
            </a:r>
            <a:r>
              <a:rPr lang="en-GB" sz="2000" u="none" strike="noStrike" dirty="0">
                <a:solidFill>
                  <a:srgbClr val="333333"/>
                </a:solidFill>
                <a:effectLst/>
                <a:latin typeface="Geon Soft Medium" panose="020F0503030302020204" pitchFamily="34" charset="77"/>
              </a:rPr>
              <a:t> </a:t>
            </a:r>
            <a:r>
              <a:rPr lang="en-GB" sz="2000" u="none" strike="noStrike" dirty="0" err="1">
                <a:solidFill>
                  <a:srgbClr val="333333"/>
                </a:solidFill>
                <a:effectLst/>
                <a:latin typeface="Geon Soft Medium" panose="020F0503030302020204" pitchFamily="34" charset="77"/>
              </a:rPr>
              <a:t>vedelikud</a:t>
            </a:r>
            <a:r>
              <a:rPr lang="en-GB" sz="2000" u="none" strike="noStrike" dirty="0">
                <a:solidFill>
                  <a:srgbClr val="333333"/>
                </a:solidFill>
                <a:effectLst/>
                <a:latin typeface="Geon Soft Medium" panose="020F0503030302020204" pitchFamily="34" charset="77"/>
              </a:rPr>
              <a:t> </a:t>
            </a:r>
            <a:r>
              <a:rPr lang="en-GB" sz="2000" u="none" strike="noStrike" dirty="0" err="1">
                <a:solidFill>
                  <a:srgbClr val="333333"/>
                </a:solidFill>
                <a:effectLst/>
                <a:latin typeface="Geon Soft Medium" panose="020F0503030302020204" pitchFamily="34" charset="77"/>
              </a:rPr>
              <a:t>sisaldavad</a:t>
            </a:r>
            <a:r>
              <a:rPr lang="en-GB" sz="2000" u="none" strike="noStrike" dirty="0">
                <a:solidFill>
                  <a:srgbClr val="333333"/>
                </a:solidFill>
                <a:effectLst/>
                <a:latin typeface="Geon Soft Medium" panose="020F0503030302020204" pitchFamily="34" charset="77"/>
              </a:rPr>
              <a:t> </a:t>
            </a:r>
            <a:r>
              <a:rPr lang="en-GB" sz="2000" u="none" strike="noStrike" dirty="0" err="1">
                <a:solidFill>
                  <a:srgbClr val="333333"/>
                </a:solidFill>
                <a:effectLst/>
                <a:latin typeface="Geon Soft Medium" panose="020F0503030302020204" pitchFamily="34" charset="77"/>
              </a:rPr>
              <a:t>tõenäoliselt</a:t>
            </a:r>
            <a:r>
              <a:rPr lang="en-GB" sz="2000" u="none" strike="noStrike" dirty="0">
                <a:solidFill>
                  <a:srgbClr val="333333"/>
                </a:solidFill>
                <a:effectLst/>
                <a:latin typeface="Geon Soft Medium" panose="020F0503030302020204" pitchFamily="34" charset="77"/>
              </a:rPr>
              <a:t> </a:t>
            </a:r>
            <a:r>
              <a:rPr lang="en-GB" sz="2000" u="none" strike="noStrike" dirty="0" err="1">
                <a:solidFill>
                  <a:srgbClr val="333333"/>
                </a:solidFill>
                <a:effectLst/>
                <a:latin typeface="Geon Soft Medium" panose="020F0503030302020204" pitchFamily="34" charset="77"/>
              </a:rPr>
              <a:t>suhkruid</a:t>
            </a:r>
            <a:r>
              <a:rPr lang="et-EE" sz="2000" dirty="0">
                <a:solidFill>
                  <a:srgbClr val="333333"/>
                </a:solidFill>
              </a:rPr>
              <a:t> – suus tekib happerünnak!</a:t>
            </a:r>
            <a:endParaRPr lang="en-GB" sz="2000" u="none" strike="noStrike" dirty="0">
              <a:solidFill>
                <a:srgbClr val="333333"/>
              </a:solidFill>
              <a:effectLst/>
              <a:latin typeface="Geon Soft Medium" panose="020F0503030302020204" pitchFamily="34" charset="77"/>
            </a:endParaRPr>
          </a:p>
        </p:txBody>
      </p:sp>
      <p:sp>
        <p:nvSpPr>
          <p:cNvPr id="8" name="Title 1">
            <a:extLst>
              <a:ext uri="{FF2B5EF4-FFF2-40B4-BE49-F238E27FC236}">
                <a16:creationId xmlns:a16="http://schemas.microsoft.com/office/drawing/2014/main" id="{1DCC1E8B-B63E-9406-3176-4E169EEAC654}"/>
              </a:ext>
            </a:extLst>
          </p:cNvPr>
          <p:cNvSpPr txBox="1">
            <a:spLocks/>
          </p:cNvSpPr>
          <p:nvPr/>
        </p:nvSpPr>
        <p:spPr>
          <a:xfrm>
            <a:off x="838200" y="21982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i="0" kern="1200" spc="-150">
                <a:solidFill>
                  <a:srgbClr val="21409A"/>
                </a:solidFill>
                <a:latin typeface="Geon Soft ExtraBold" panose="020F0503030302020204" pitchFamily="34" charset="77"/>
                <a:ea typeface="+mj-ea"/>
                <a:cs typeface="Arial" panose="020B0604020202020204" pitchFamily="34" charset="0"/>
              </a:defRPr>
            </a:lvl1pPr>
          </a:lstStyle>
          <a:p>
            <a:r>
              <a:rPr lang="et-EE" dirty="0"/>
              <a:t>VEIPIMINE</a:t>
            </a:r>
          </a:p>
        </p:txBody>
      </p:sp>
      <p:sp>
        <p:nvSpPr>
          <p:cNvPr id="2" name="Rounded Rectangle 1">
            <a:extLst>
              <a:ext uri="{FF2B5EF4-FFF2-40B4-BE49-F238E27FC236}">
                <a16:creationId xmlns:a16="http://schemas.microsoft.com/office/drawing/2014/main" id="{4032805A-FC9F-F3C1-5082-0D5032AF9E0D}"/>
              </a:ext>
            </a:extLst>
          </p:cNvPr>
          <p:cNvSpPr/>
          <p:nvPr/>
        </p:nvSpPr>
        <p:spPr>
          <a:xfrm>
            <a:off x="5367483" y="663577"/>
            <a:ext cx="5960917" cy="4508256"/>
          </a:xfrm>
          <a:prstGeom prst="roundRect">
            <a:avLst>
              <a:gd name="adj" fmla="val 13025"/>
            </a:avLst>
          </a:prstGeom>
          <a:blipFill>
            <a:blip r:embed="rId3"/>
            <a:stretch>
              <a:fillRect l="-75210" t="-6112" r="-53362" b="-833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5270680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FFCC3-2623-7D34-1252-4FC20076A9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686F36-97DB-CF45-FDA7-412FF693252C}"/>
              </a:ext>
            </a:extLst>
          </p:cNvPr>
          <p:cNvSpPr txBox="1">
            <a:spLocks/>
          </p:cNvSpPr>
          <p:nvPr/>
        </p:nvSpPr>
        <p:spPr>
          <a:xfrm>
            <a:off x="6335643" y="2349959"/>
            <a:ext cx="4956314" cy="29459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400" b="1" u="none" strike="noStrike" dirty="0">
                <a:solidFill>
                  <a:srgbClr val="20449A"/>
                </a:solidFill>
                <a:effectLst/>
                <a:latin typeface="Geon Soft ExtraBold" panose="020F0503030302020204" pitchFamily="34" charset="77"/>
              </a:rPr>
              <a:t>TRAUMAD</a:t>
            </a:r>
            <a:br>
              <a:rPr lang="en-GB" sz="2800" b="1" u="none" strike="noStrike" dirty="0">
                <a:solidFill>
                  <a:srgbClr val="20449A"/>
                </a:solidFill>
                <a:effectLst/>
                <a:latin typeface="Geon Soft ExtraBold" panose="020F0503030302020204" pitchFamily="34" charset="77"/>
              </a:rPr>
            </a:br>
            <a:br>
              <a:rPr lang="en-GB" sz="2800" b="1" u="none" strike="noStrike" dirty="0">
                <a:solidFill>
                  <a:srgbClr val="20449A"/>
                </a:solidFill>
                <a:effectLst/>
                <a:latin typeface="Geon Soft ExtraBold" panose="020F0503030302020204" pitchFamily="34" charset="77"/>
              </a:rPr>
            </a:br>
            <a:r>
              <a:rPr lang="en-GB" sz="2800" b="1" u="none" strike="noStrike" dirty="0" err="1">
                <a:solidFill>
                  <a:srgbClr val="000000"/>
                </a:solidFill>
                <a:effectLst/>
                <a:latin typeface="Geon Soft ExtraBold" panose="020F0503030302020204" pitchFamily="34" charset="77"/>
              </a:rPr>
              <a:t>hambast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murdus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tükk</a:t>
            </a:r>
            <a:br>
              <a:rPr lang="en-GB" sz="2800" b="1" u="none" strike="noStrike" dirty="0">
                <a:solidFill>
                  <a:srgbClr val="000000"/>
                </a:solidFill>
                <a:effectLst/>
                <a:latin typeface="Geon Soft ExtraBold" panose="020F0503030302020204" pitchFamily="34" charset="77"/>
              </a:rPr>
            </a:b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on vales </a:t>
            </a:r>
            <a:r>
              <a:rPr lang="en-GB" sz="2800" b="1" u="none" strike="noStrike" dirty="0" err="1">
                <a:solidFill>
                  <a:srgbClr val="000000"/>
                </a:solidFill>
                <a:effectLst/>
                <a:latin typeface="Geon Soft ExtraBold" panose="020F0503030302020204" pitchFamily="34" charset="77"/>
              </a:rPr>
              <a:t>asendis</a:t>
            </a:r>
            <a:br>
              <a:rPr lang="en-GB" sz="2800" b="1" u="none" strike="noStrike" dirty="0">
                <a:solidFill>
                  <a:srgbClr val="000000"/>
                </a:solidFill>
                <a:effectLst/>
                <a:latin typeface="Geon Soft ExtraBold" panose="020F0503030302020204" pitchFamily="34" charset="77"/>
              </a:rPr>
            </a:b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tuli</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suust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välja</a:t>
            </a:r>
            <a:br>
              <a:rPr lang="en-GB" sz="2800" dirty="0"/>
            </a:br>
            <a:endParaRPr lang="en-EE" sz="28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823007AB-8C62-38B1-E568-5C0D848E6195}"/>
              </a:ext>
            </a:extLst>
          </p:cNvPr>
          <p:cNvPicPr>
            <a:picLocks noChangeAspect="1"/>
          </p:cNvPicPr>
          <p:nvPr/>
        </p:nvPicPr>
        <p:blipFill>
          <a:blip r:embed="rId3"/>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8D98A92D-1B40-3DA2-5A82-D320CCAD6DB9}"/>
              </a:ext>
            </a:extLst>
          </p:cNvPr>
          <p:cNvSpPr txBox="1">
            <a:spLocks/>
          </p:cNvSpPr>
          <p:nvPr/>
        </p:nvSpPr>
        <p:spPr>
          <a:xfrm>
            <a:off x="6184900" y="1938866"/>
            <a:ext cx="5588000" cy="10287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TRAUMAD</a:t>
            </a:r>
            <a:endParaRPr lang="en-EE" sz="5400" b="1" spc="-150" dirty="0">
              <a:solidFill>
                <a:srgbClr val="20449A"/>
              </a:solidFill>
              <a:latin typeface="Geon Soft ExtraBold" panose="020F0503030302020204" pitchFamily="34" charset="77"/>
            </a:endParaRPr>
          </a:p>
        </p:txBody>
      </p:sp>
      <p:sp>
        <p:nvSpPr>
          <p:cNvPr id="5" name="Title 1">
            <a:extLst>
              <a:ext uri="{FF2B5EF4-FFF2-40B4-BE49-F238E27FC236}">
                <a16:creationId xmlns:a16="http://schemas.microsoft.com/office/drawing/2014/main" id="{63008D80-8F25-229E-0371-9F06C0B2A315}"/>
              </a:ext>
            </a:extLst>
          </p:cNvPr>
          <p:cNvSpPr txBox="1">
            <a:spLocks/>
          </p:cNvSpPr>
          <p:nvPr/>
        </p:nvSpPr>
        <p:spPr>
          <a:xfrm>
            <a:off x="5878443" y="2324558"/>
            <a:ext cx="4956314" cy="17652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endParaRPr lang="en-EE" sz="2800" b="1"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40637436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06B31-2F0F-D1F5-122E-F55241D7972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3DCB16-9153-34CB-A768-A117A7507ECF}"/>
              </a:ext>
            </a:extLst>
          </p:cNvPr>
          <p:cNvSpPr>
            <a:spLocks noGrp="1"/>
          </p:cNvSpPr>
          <p:nvPr>
            <p:ph idx="1"/>
          </p:nvPr>
        </p:nvSpPr>
        <p:spPr>
          <a:xfrm>
            <a:off x="901700" y="2062181"/>
            <a:ext cx="10388600" cy="3017397"/>
          </a:xfrm>
        </p:spPr>
        <p:txBody>
          <a:bodyPr>
            <a:normAutofit lnSpcReduction="10000"/>
          </a:bodyPr>
          <a:lstStyle/>
          <a:p>
            <a:pPr marL="0" indent="0" algn="ctr" rtl="0" fontAlgn="base">
              <a:lnSpc>
                <a:spcPct val="100000"/>
              </a:lnSpc>
              <a:spcBef>
                <a:spcPts val="1000"/>
              </a:spcBef>
              <a:spcAft>
                <a:spcPts val="0"/>
              </a:spcAft>
              <a:buNone/>
            </a:pPr>
            <a:r>
              <a:rPr lang="en-GB" sz="3200" b="1" u="none" strike="noStrike" dirty="0" err="1">
                <a:solidFill>
                  <a:srgbClr val="000000"/>
                </a:solidFill>
                <a:effectLst/>
                <a:latin typeface="Geon Soft ExtraBold" panose="020F0503030302020204" pitchFamily="34" charset="77"/>
              </a:rPr>
              <a:t>Otsi</a:t>
            </a:r>
            <a:r>
              <a:rPr lang="en-GB" sz="3200" b="1" u="none" strike="noStrike" dirty="0">
                <a:solidFill>
                  <a:srgbClr val="000000"/>
                </a:solidFill>
                <a:effectLst/>
                <a:latin typeface="Geon Soft ExtraBold" panose="020F0503030302020204" pitchFamily="34" charset="77"/>
              </a:rPr>
              <a:t> </a:t>
            </a:r>
            <a:r>
              <a:rPr lang="en-GB" sz="3200" b="1" u="none" strike="noStrike" dirty="0" err="1">
                <a:solidFill>
                  <a:srgbClr val="000000"/>
                </a:solidFill>
                <a:effectLst/>
                <a:latin typeface="Geon Soft ExtraBold" panose="020F0503030302020204" pitchFamily="34" charset="77"/>
              </a:rPr>
              <a:t>hambatükk</a:t>
            </a:r>
            <a:r>
              <a:rPr lang="en-GB" sz="3200" b="1" u="none" strike="noStrike" dirty="0">
                <a:solidFill>
                  <a:srgbClr val="000000"/>
                </a:solidFill>
                <a:effectLst/>
                <a:latin typeface="Geon Soft ExtraBold" panose="020F0503030302020204" pitchFamily="34" charset="77"/>
              </a:rPr>
              <a:t> </a:t>
            </a:r>
            <a:r>
              <a:rPr lang="en-GB" sz="3200" b="1" u="none" strike="noStrike" dirty="0" err="1">
                <a:solidFill>
                  <a:srgbClr val="000000"/>
                </a:solidFill>
                <a:effectLst/>
                <a:latin typeface="Geon Soft ExtraBold" panose="020F0503030302020204" pitchFamily="34" charset="77"/>
              </a:rPr>
              <a:t>üles</a:t>
            </a:r>
            <a:r>
              <a:rPr lang="en-GB" sz="3200" b="1" u="none" strike="noStrike" dirty="0">
                <a:solidFill>
                  <a:srgbClr val="000000"/>
                </a:solidFill>
                <a:effectLst/>
                <a:latin typeface="Geon Soft ExtraBold" panose="020F0503030302020204" pitchFamily="34" charset="77"/>
              </a:rPr>
              <a:t> </a:t>
            </a:r>
            <a:r>
              <a:rPr lang="en-GB" sz="3200" b="1" u="none" strike="noStrike" dirty="0" err="1">
                <a:solidFill>
                  <a:srgbClr val="000000"/>
                </a:solidFill>
                <a:effectLst/>
                <a:latin typeface="Geon Soft ExtraBold" panose="020F0503030302020204" pitchFamily="34" charset="77"/>
              </a:rPr>
              <a:t>ja</a:t>
            </a:r>
            <a:r>
              <a:rPr lang="en-GB" sz="3200" b="1" u="none" strike="noStrike" dirty="0">
                <a:solidFill>
                  <a:srgbClr val="000000"/>
                </a:solidFill>
                <a:effectLst/>
                <a:latin typeface="Geon Soft ExtraBold" panose="020F0503030302020204" pitchFamily="34" charset="77"/>
              </a:rPr>
              <a:t> pane </a:t>
            </a:r>
            <a:r>
              <a:rPr lang="en-GB" sz="3200" b="1" u="none" strike="noStrike" dirty="0" err="1">
                <a:solidFill>
                  <a:srgbClr val="000000"/>
                </a:solidFill>
                <a:effectLst/>
                <a:latin typeface="Geon Soft ExtraBold" panose="020F0503030302020204" pitchFamily="34" charset="77"/>
              </a:rPr>
              <a:t>puhta</a:t>
            </a:r>
            <a:r>
              <a:rPr lang="en-GB" sz="3200" b="1" u="none" strike="noStrike" dirty="0">
                <a:solidFill>
                  <a:srgbClr val="000000"/>
                </a:solidFill>
                <a:effectLst/>
                <a:latin typeface="Geon Soft ExtraBold" panose="020F0503030302020204" pitchFamily="34" charset="77"/>
              </a:rPr>
              <a:t> vee </a:t>
            </a:r>
            <a:r>
              <a:rPr lang="en-GB" sz="3200" b="1" u="none" strike="noStrike" dirty="0" err="1">
                <a:solidFill>
                  <a:srgbClr val="000000"/>
                </a:solidFill>
                <a:effectLst/>
                <a:latin typeface="Geon Soft ExtraBold" panose="020F0503030302020204" pitchFamily="34" charset="77"/>
              </a:rPr>
              <a:t>sisse</a:t>
            </a:r>
            <a:endParaRPr lang="et-EE" sz="3200" b="1" u="none" strike="noStrike" dirty="0">
              <a:solidFill>
                <a:srgbClr val="000000"/>
              </a:solidFill>
              <a:effectLst/>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endParaRPr lang="et-EE" sz="3200" b="1" dirty="0">
              <a:solidFill>
                <a:srgbClr val="000000"/>
              </a:solidFill>
              <a:latin typeface="Geon Soft ExtraBold" panose="020F0503030302020204" pitchFamily="34" charset="77"/>
            </a:endParaRPr>
          </a:p>
          <a:p>
            <a:pPr marL="0" indent="0" algn="ctr" rtl="0" fontAlgn="base">
              <a:lnSpc>
                <a:spcPct val="100000"/>
              </a:lnSpc>
              <a:spcBef>
                <a:spcPts val="1000"/>
              </a:spcBef>
              <a:spcAft>
                <a:spcPts val="0"/>
              </a:spcAft>
              <a:buNone/>
            </a:pPr>
            <a:r>
              <a:rPr lang="et-EE" sz="3200" b="1" u="none" strike="noStrike" dirty="0">
                <a:solidFill>
                  <a:srgbClr val="000000"/>
                </a:solidFill>
                <a:effectLst/>
                <a:latin typeface="Geon Soft ExtraBold" panose="020F0503030302020204" pitchFamily="34" charset="77"/>
              </a:rPr>
              <a:t>Mine koos sellega hambaarsti juurde</a:t>
            </a:r>
            <a:endParaRPr lang="en-GB" sz="3200" b="1" u="none" strike="noStrike" dirty="0">
              <a:solidFill>
                <a:srgbClr val="000000"/>
              </a:solidFill>
              <a:effectLst/>
              <a:latin typeface="Geon Soft ExtraBold" panose="020F0503030302020204" pitchFamily="34" charset="77"/>
            </a:endParaRPr>
          </a:p>
        </p:txBody>
      </p:sp>
      <p:sp>
        <p:nvSpPr>
          <p:cNvPr id="5" name="Title 1">
            <a:extLst>
              <a:ext uri="{FF2B5EF4-FFF2-40B4-BE49-F238E27FC236}">
                <a16:creationId xmlns:a16="http://schemas.microsoft.com/office/drawing/2014/main" id="{D0EE6949-E45E-5FA3-F45B-AB5D98060B8A}"/>
              </a:ext>
            </a:extLst>
          </p:cNvPr>
          <p:cNvSpPr>
            <a:spLocks noGrp="1"/>
          </p:cNvSpPr>
          <p:nvPr>
            <p:ph type="title"/>
          </p:nvPr>
        </p:nvSpPr>
        <p:spPr>
          <a:xfrm>
            <a:off x="838200" y="136525"/>
            <a:ext cx="10515600" cy="1325563"/>
          </a:xfrm>
        </p:spPr>
        <p:txBody>
          <a:bodyPr/>
          <a:lstStyle/>
          <a:p>
            <a:r>
              <a:rPr lang="en-EE" dirty="0"/>
              <a:t>HAMBAST MURDUS TÜKK</a:t>
            </a:r>
            <a:endParaRPr lang="en-EE" i="1" dirty="0"/>
          </a:p>
        </p:txBody>
      </p:sp>
      <p:sp>
        <p:nvSpPr>
          <p:cNvPr id="6" name="Right Arrow 5">
            <a:extLst>
              <a:ext uri="{FF2B5EF4-FFF2-40B4-BE49-F238E27FC236}">
                <a16:creationId xmlns:a16="http://schemas.microsoft.com/office/drawing/2014/main" id="{20D6BC9F-B391-275F-9295-0F98416006A2}"/>
              </a:ext>
            </a:extLst>
          </p:cNvPr>
          <p:cNvSpPr/>
          <p:nvPr/>
        </p:nvSpPr>
        <p:spPr>
          <a:xfrm rot="5400000">
            <a:off x="5551952" y="3288528"/>
            <a:ext cx="1088095"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40777652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3652B-5669-6C8A-4A5C-3BA1B80FDBC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28B1C37-7C5E-FB98-EA5F-5E04E7A9859A}"/>
              </a:ext>
            </a:extLst>
          </p:cNvPr>
          <p:cNvSpPr>
            <a:spLocks noGrp="1"/>
          </p:cNvSpPr>
          <p:nvPr>
            <p:ph type="title"/>
          </p:nvPr>
        </p:nvSpPr>
        <p:spPr>
          <a:xfrm>
            <a:off x="838200" y="136525"/>
            <a:ext cx="10515600" cy="1325563"/>
          </a:xfrm>
        </p:spPr>
        <p:txBody>
          <a:bodyPr/>
          <a:lstStyle/>
          <a:p>
            <a:r>
              <a:rPr lang="en-EE" dirty="0"/>
              <a:t>HAMBAST MURDUS TÜKK</a:t>
            </a:r>
            <a:endParaRPr lang="en-EE" i="1" dirty="0"/>
          </a:p>
        </p:txBody>
      </p:sp>
      <p:sp>
        <p:nvSpPr>
          <p:cNvPr id="7" name="Rounded Rectangle 6">
            <a:extLst>
              <a:ext uri="{FF2B5EF4-FFF2-40B4-BE49-F238E27FC236}">
                <a16:creationId xmlns:a16="http://schemas.microsoft.com/office/drawing/2014/main" id="{E78991A6-9EA4-2C3F-E2DF-6DB2265360CF}"/>
              </a:ext>
            </a:extLst>
          </p:cNvPr>
          <p:cNvSpPr/>
          <p:nvPr/>
        </p:nvSpPr>
        <p:spPr>
          <a:xfrm>
            <a:off x="950217" y="1821479"/>
            <a:ext cx="4207500" cy="3187248"/>
          </a:xfrm>
          <a:prstGeom prst="roundRect">
            <a:avLst>
              <a:gd name="adj" fmla="val 13025"/>
            </a:avLst>
          </a:prstGeom>
          <a:blipFill dpi="0" rotWithShape="1">
            <a:blip r:embed="rId3"/>
            <a:srcRect/>
            <a:stretch>
              <a:fillRect l="-1000" t="-9000" r="-1000" b="-8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Rounded Rectangle 7">
            <a:extLst>
              <a:ext uri="{FF2B5EF4-FFF2-40B4-BE49-F238E27FC236}">
                <a16:creationId xmlns:a16="http://schemas.microsoft.com/office/drawing/2014/main" id="{49206E5A-6CC6-1054-14E1-48DDC0483EB6}"/>
              </a:ext>
            </a:extLst>
          </p:cNvPr>
          <p:cNvSpPr/>
          <p:nvPr/>
        </p:nvSpPr>
        <p:spPr>
          <a:xfrm>
            <a:off x="5482646" y="1821479"/>
            <a:ext cx="5912098" cy="3187248"/>
          </a:xfrm>
          <a:prstGeom prst="roundRect">
            <a:avLst>
              <a:gd name="adj" fmla="val 13025"/>
            </a:avLst>
          </a:prstGeom>
          <a:blipFill dpi="0" rotWithShape="1">
            <a:blip r:embed="rId4"/>
            <a:srcRect/>
            <a:stretch>
              <a:fillRect l="-1000" t="-3000" r="-1000" b="-13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638416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D5E2-2DB0-3510-BE73-5B9B96203CCA}"/>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7C066233-ABA6-B320-76AD-E9F1A010C73A}"/>
              </a:ext>
            </a:extLst>
          </p:cNvPr>
          <p:cNvSpPr/>
          <p:nvPr/>
        </p:nvSpPr>
        <p:spPr>
          <a:xfrm>
            <a:off x="5764695" y="1177166"/>
            <a:ext cx="5115339" cy="400215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8" name="Rounded Rectangle 17">
            <a:extLst>
              <a:ext uri="{FF2B5EF4-FFF2-40B4-BE49-F238E27FC236}">
                <a16:creationId xmlns:a16="http://schemas.microsoft.com/office/drawing/2014/main" id="{779590A9-E8AC-E4C2-FBAE-21A316BC3DF3}"/>
              </a:ext>
            </a:extLst>
          </p:cNvPr>
          <p:cNvSpPr/>
          <p:nvPr/>
        </p:nvSpPr>
        <p:spPr>
          <a:xfrm>
            <a:off x="3600000" y="3240000"/>
            <a:ext cx="3204000" cy="2268000"/>
          </a:xfrm>
          <a:prstGeom prst="roundRect">
            <a:avLst>
              <a:gd name="adj" fmla="val 13025"/>
            </a:avLst>
          </a:prstGeom>
          <a:blipFill>
            <a:blip r:embed="rId4"/>
            <a:stretch>
              <a:fillRect l="-52213" t="-46071" r="-65763" b="-30119"/>
            </a:stretch>
          </a:blip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6" name="Content Placeholder 16">
            <a:extLst>
              <a:ext uri="{FF2B5EF4-FFF2-40B4-BE49-F238E27FC236}">
                <a16:creationId xmlns:a16="http://schemas.microsoft.com/office/drawing/2014/main" id="{8035A824-B406-FECE-E248-F9E132BA3573}"/>
              </a:ext>
            </a:extLst>
          </p:cNvPr>
          <p:cNvSpPr>
            <a:spLocks noGrp="1"/>
          </p:cNvSpPr>
          <p:nvPr>
            <p:ph idx="1"/>
          </p:nvPr>
        </p:nvSpPr>
        <p:spPr>
          <a:xfrm>
            <a:off x="838200" y="1669774"/>
            <a:ext cx="4118113" cy="3945835"/>
          </a:xfrm>
        </p:spPr>
        <p:txBody>
          <a:bodyPr/>
          <a:lstStyle/>
          <a:p>
            <a:pPr marL="0" indent="0">
              <a:lnSpc>
                <a:spcPct val="100000"/>
              </a:lnSpc>
              <a:spcBef>
                <a:spcPts val="100"/>
              </a:spcBef>
              <a:buNone/>
            </a:pPr>
            <a:r>
              <a:rPr lang="et-EE" b="1" dirty="0">
                <a:latin typeface="Geon Soft ExtraBold" panose="020F0503030302020204" pitchFamily="34" charset="77"/>
              </a:rPr>
              <a:t>Mokatubaka kasutaja</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1 karp päevas</a:t>
            </a:r>
          </a:p>
        </p:txBody>
      </p:sp>
      <p:sp>
        <p:nvSpPr>
          <p:cNvPr id="3" name="Right Arrow 3">
            <a:extLst>
              <a:ext uri="{FF2B5EF4-FFF2-40B4-BE49-F238E27FC236}">
                <a16:creationId xmlns:a16="http://schemas.microsoft.com/office/drawing/2014/main" id="{E37604F0-6F5A-04CD-228E-4E29DC30C9A8}"/>
              </a:ext>
            </a:extLst>
          </p:cNvPr>
          <p:cNvSpPr/>
          <p:nvPr/>
        </p:nvSpPr>
        <p:spPr>
          <a:xfrm>
            <a:off x="6706511" y="2951941"/>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5" name="Right Arrow 3">
            <a:extLst>
              <a:ext uri="{FF2B5EF4-FFF2-40B4-BE49-F238E27FC236}">
                <a16:creationId xmlns:a16="http://schemas.microsoft.com/office/drawing/2014/main" id="{64403E0B-E8A1-01D9-E109-164BC9E55411}"/>
              </a:ext>
            </a:extLst>
          </p:cNvPr>
          <p:cNvSpPr/>
          <p:nvPr/>
        </p:nvSpPr>
        <p:spPr>
          <a:xfrm rot="10800000">
            <a:off x="9531935" y="3067714"/>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7" name="Right Arrow 3">
            <a:extLst>
              <a:ext uri="{FF2B5EF4-FFF2-40B4-BE49-F238E27FC236}">
                <a16:creationId xmlns:a16="http://schemas.microsoft.com/office/drawing/2014/main" id="{6E2B42FD-7E82-C8FD-4525-9C9D2E491BCB}"/>
              </a:ext>
            </a:extLst>
          </p:cNvPr>
          <p:cNvSpPr/>
          <p:nvPr/>
        </p:nvSpPr>
        <p:spPr>
          <a:xfrm rot="5400000">
            <a:off x="8223461" y="2042322"/>
            <a:ext cx="559310"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Tree>
    <p:extLst>
      <p:ext uri="{BB962C8B-B14F-4D97-AF65-F5344CB8AC3E}">
        <p14:creationId xmlns:p14="http://schemas.microsoft.com/office/powerpoint/2010/main" val="22586373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9F9CB-7CA6-6D9C-B588-89EF408D645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998CC56-899B-43E8-9E1F-72AB135F6457}"/>
              </a:ext>
            </a:extLst>
          </p:cNvPr>
          <p:cNvSpPr>
            <a:spLocks noGrp="1"/>
          </p:cNvSpPr>
          <p:nvPr>
            <p:ph type="title"/>
          </p:nvPr>
        </p:nvSpPr>
        <p:spPr>
          <a:xfrm>
            <a:off x="838200" y="136525"/>
            <a:ext cx="10515600" cy="1325563"/>
          </a:xfrm>
        </p:spPr>
        <p:txBody>
          <a:bodyPr/>
          <a:lstStyle/>
          <a:p>
            <a:r>
              <a:rPr lang="en-EE" dirty="0"/>
              <a:t>HAMBAST MURDUS TÜKK</a:t>
            </a:r>
            <a:endParaRPr lang="en-EE" i="1" dirty="0"/>
          </a:p>
        </p:txBody>
      </p:sp>
      <p:sp>
        <p:nvSpPr>
          <p:cNvPr id="8" name="Rounded Rectangle 7">
            <a:extLst>
              <a:ext uri="{FF2B5EF4-FFF2-40B4-BE49-F238E27FC236}">
                <a16:creationId xmlns:a16="http://schemas.microsoft.com/office/drawing/2014/main" id="{23974BA7-26BB-0DAD-AF30-9E471B9C1DB3}"/>
              </a:ext>
            </a:extLst>
          </p:cNvPr>
          <p:cNvSpPr/>
          <p:nvPr/>
        </p:nvSpPr>
        <p:spPr>
          <a:xfrm>
            <a:off x="2452769" y="1462088"/>
            <a:ext cx="7481665" cy="4033411"/>
          </a:xfrm>
          <a:prstGeom prst="roundRect">
            <a:avLst>
              <a:gd name="adj" fmla="val 13025"/>
            </a:avLst>
          </a:prstGeom>
          <a:blipFill dpi="0" rotWithShape="1">
            <a:blip r:embed="rId3"/>
            <a:srcRect/>
            <a:stretch>
              <a:fillRect l="-9000" t="-9000" r="-3000" b="-10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 name="Oval 1">
            <a:extLst>
              <a:ext uri="{FF2B5EF4-FFF2-40B4-BE49-F238E27FC236}">
                <a16:creationId xmlns:a16="http://schemas.microsoft.com/office/drawing/2014/main" id="{D0470D94-1289-E01E-F91D-DB6DD30D80D8}"/>
              </a:ext>
            </a:extLst>
          </p:cNvPr>
          <p:cNvSpPr/>
          <p:nvPr/>
        </p:nvSpPr>
        <p:spPr>
          <a:xfrm>
            <a:off x="5548288" y="2062996"/>
            <a:ext cx="2536299" cy="2536299"/>
          </a:xfrm>
          <a:prstGeom prst="ellipse">
            <a:avLst/>
          </a:prstGeom>
          <a:noFill/>
          <a:ln w="38100">
            <a:solidFill>
              <a:srgbClr val="204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highlight>
                <a:srgbClr val="21409A"/>
              </a:highlight>
            </a:endParaRPr>
          </a:p>
        </p:txBody>
      </p:sp>
    </p:spTree>
    <p:extLst>
      <p:ext uri="{BB962C8B-B14F-4D97-AF65-F5344CB8AC3E}">
        <p14:creationId xmlns:p14="http://schemas.microsoft.com/office/powerpoint/2010/main" val="41820392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D78BD-6DE5-AA99-D7E0-E3C4E6F0493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D1E804-C96D-5072-02A8-0ADEE3C10599}"/>
              </a:ext>
            </a:extLst>
          </p:cNvPr>
          <p:cNvSpPr>
            <a:spLocks noGrp="1"/>
          </p:cNvSpPr>
          <p:nvPr>
            <p:ph idx="1"/>
          </p:nvPr>
        </p:nvSpPr>
        <p:spPr>
          <a:xfrm>
            <a:off x="702733" y="2643450"/>
            <a:ext cx="4686300" cy="1716882"/>
          </a:xfrm>
        </p:spPr>
        <p:txBody>
          <a:bodyPr>
            <a:noAutofit/>
          </a:bodyPr>
          <a:lstStyle/>
          <a:p>
            <a:pPr marL="0" indent="0" algn="ctr" rtl="0" fontAlgn="base">
              <a:lnSpc>
                <a:spcPct val="100000"/>
              </a:lnSpc>
              <a:spcBef>
                <a:spcPts val="1000"/>
              </a:spcBef>
              <a:spcAft>
                <a:spcPts val="0"/>
              </a:spcAft>
              <a:buNone/>
            </a:pPr>
            <a:r>
              <a:rPr lang="en-GB" sz="3600" b="1" u="none" strike="noStrike" dirty="0" err="1">
                <a:solidFill>
                  <a:srgbClr val="000000"/>
                </a:solidFill>
                <a:effectLst/>
                <a:latin typeface="Geon Soft ExtraBold" panose="020F0503030302020204" pitchFamily="34" charset="77"/>
              </a:rPr>
              <a:t>Pöördu</a:t>
            </a:r>
            <a:r>
              <a:rPr lang="en-GB" sz="3600" b="1" u="none" strike="noStrike" dirty="0">
                <a:solidFill>
                  <a:srgbClr val="000000"/>
                </a:solidFill>
                <a:effectLst/>
                <a:latin typeface="Geon Soft ExtraBold" panose="020F0503030302020204" pitchFamily="34" charset="77"/>
              </a:rPr>
              <a:t> </a:t>
            </a:r>
            <a:r>
              <a:rPr lang="en-GB" sz="3600" b="1" u="none" strike="noStrike" dirty="0" err="1">
                <a:solidFill>
                  <a:srgbClr val="000000"/>
                </a:solidFill>
                <a:effectLst/>
                <a:latin typeface="Geon Soft ExtraBold" panose="020F0503030302020204" pitchFamily="34" charset="77"/>
              </a:rPr>
              <a:t>ruttu</a:t>
            </a:r>
            <a:r>
              <a:rPr lang="en-GB" sz="3600" b="1" u="none" strike="noStrike" dirty="0">
                <a:solidFill>
                  <a:srgbClr val="000000"/>
                </a:solidFill>
                <a:effectLst/>
                <a:latin typeface="Geon Soft ExtraBold" panose="020F0503030302020204" pitchFamily="34" charset="77"/>
              </a:rPr>
              <a:t> </a:t>
            </a:r>
            <a:r>
              <a:rPr lang="en-GB" sz="3600" b="1" u="none" strike="noStrike" dirty="0" err="1">
                <a:solidFill>
                  <a:srgbClr val="000000"/>
                </a:solidFill>
                <a:effectLst/>
                <a:latin typeface="Geon Soft ExtraBold" panose="020F0503030302020204" pitchFamily="34" charset="77"/>
              </a:rPr>
              <a:t>hambaarsti</a:t>
            </a:r>
            <a:r>
              <a:rPr lang="en-GB" sz="3600" b="1" u="none" strike="noStrike" dirty="0">
                <a:solidFill>
                  <a:srgbClr val="000000"/>
                </a:solidFill>
                <a:effectLst/>
                <a:latin typeface="Geon Soft ExtraBold" panose="020F0503030302020204" pitchFamily="34" charset="77"/>
              </a:rPr>
              <a:t> </a:t>
            </a:r>
            <a:r>
              <a:rPr lang="en-GB" sz="3600" b="1" u="none" strike="noStrike" dirty="0" err="1">
                <a:solidFill>
                  <a:srgbClr val="000000"/>
                </a:solidFill>
                <a:effectLst/>
                <a:latin typeface="Geon Soft ExtraBold" panose="020F0503030302020204" pitchFamily="34" charset="77"/>
              </a:rPr>
              <a:t>poole</a:t>
            </a:r>
            <a:r>
              <a:rPr lang="en-GB" sz="3600" b="1" u="none" strike="noStrike" dirty="0">
                <a:solidFill>
                  <a:srgbClr val="000000"/>
                </a:solidFill>
                <a:effectLst/>
                <a:latin typeface="Geon Soft ExtraBold" panose="020F0503030302020204" pitchFamily="34" charset="77"/>
              </a:rPr>
              <a:t>!</a:t>
            </a:r>
          </a:p>
        </p:txBody>
      </p:sp>
      <p:sp>
        <p:nvSpPr>
          <p:cNvPr id="5" name="Title 1">
            <a:extLst>
              <a:ext uri="{FF2B5EF4-FFF2-40B4-BE49-F238E27FC236}">
                <a16:creationId xmlns:a16="http://schemas.microsoft.com/office/drawing/2014/main" id="{808C1D34-5914-5C84-159D-808461971546}"/>
              </a:ext>
            </a:extLst>
          </p:cNvPr>
          <p:cNvSpPr>
            <a:spLocks noGrp="1"/>
          </p:cNvSpPr>
          <p:nvPr>
            <p:ph type="title"/>
          </p:nvPr>
        </p:nvSpPr>
        <p:spPr>
          <a:xfrm>
            <a:off x="838200" y="136525"/>
            <a:ext cx="10515600" cy="1325563"/>
          </a:xfrm>
        </p:spPr>
        <p:txBody>
          <a:bodyPr/>
          <a:lstStyle/>
          <a:p>
            <a:r>
              <a:rPr lang="en-EE" dirty="0"/>
              <a:t>HAMMAS ON VALES ASENDIS</a:t>
            </a:r>
            <a:endParaRPr lang="en-EE" i="1" dirty="0"/>
          </a:p>
        </p:txBody>
      </p:sp>
      <p:sp>
        <p:nvSpPr>
          <p:cNvPr id="6" name="Rounded Rectangle 5">
            <a:extLst>
              <a:ext uri="{FF2B5EF4-FFF2-40B4-BE49-F238E27FC236}">
                <a16:creationId xmlns:a16="http://schemas.microsoft.com/office/drawing/2014/main" id="{C85A5B15-91ED-C748-96D1-6EA8A38C680A}"/>
              </a:ext>
            </a:extLst>
          </p:cNvPr>
          <p:cNvSpPr/>
          <p:nvPr/>
        </p:nvSpPr>
        <p:spPr>
          <a:xfrm>
            <a:off x="5706533" y="1614489"/>
            <a:ext cx="5000439" cy="3781844"/>
          </a:xfrm>
          <a:prstGeom prst="roundRect">
            <a:avLst>
              <a:gd name="adj" fmla="val 13025"/>
            </a:avLst>
          </a:prstGeom>
          <a:blipFill>
            <a:blip r:embed="rId3"/>
            <a:stretch>
              <a:fillRect l="-52680" t="-3686" r="-21446" b="-4085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0158865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C9C6E-CCAC-8FEF-C24A-EA562E2D0AB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CB2AFC-159C-3863-2064-FC65E60E246B}"/>
              </a:ext>
            </a:extLst>
          </p:cNvPr>
          <p:cNvSpPr>
            <a:spLocks noGrp="1"/>
          </p:cNvSpPr>
          <p:nvPr>
            <p:ph idx="1"/>
          </p:nvPr>
        </p:nvSpPr>
        <p:spPr>
          <a:xfrm>
            <a:off x="1422399" y="1976655"/>
            <a:ext cx="4673601" cy="2904689"/>
          </a:xfrm>
        </p:spPr>
        <p:txBody>
          <a:bodyPr>
            <a:noAutofit/>
          </a:bodyPr>
          <a:lstStyle/>
          <a:p>
            <a:pPr marL="0" indent="0" rtl="0" fontAlgn="base">
              <a:lnSpc>
                <a:spcPct val="100000"/>
              </a:lnSpc>
              <a:spcBef>
                <a:spcPts val="1000"/>
              </a:spcBef>
              <a:spcAft>
                <a:spcPts val="0"/>
              </a:spcAft>
              <a:buNone/>
            </a:pPr>
            <a:r>
              <a:rPr lang="en-GB" b="1" u="none" strike="noStrike" dirty="0">
                <a:solidFill>
                  <a:srgbClr val="000000"/>
                </a:solidFill>
                <a:effectLst/>
                <a:latin typeface="Geon Soft ExtraBold" panose="020F0503030302020204" pitchFamily="34" charset="77"/>
              </a:rPr>
              <a:t>Kui </a:t>
            </a:r>
            <a:r>
              <a:rPr lang="en-GB" b="1" u="none" strike="noStrike" dirty="0" err="1">
                <a:solidFill>
                  <a:srgbClr val="000000"/>
                </a:solidFill>
                <a:effectLst/>
                <a:latin typeface="Geon Soft ExtraBold" panose="020F0503030302020204" pitchFamily="34" charset="77"/>
              </a:rPr>
              <a:t>hammast</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kohe</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tagasi</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asetada</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ei</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saa</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hoia</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seda</a:t>
            </a:r>
            <a:endParaRPr lang="en-GB" b="1" u="none" strike="noStrike" dirty="0">
              <a:solidFill>
                <a:srgbClr val="000000"/>
              </a:solidFill>
              <a:effectLst/>
              <a:latin typeface="Geon Soft ExtraBold" panose="020F0503030302020204" pitchFamily="34" charset="77"/>
            </a:endParaRPr>
          </a:p>
          <a:p>
            <a:pPr marL="742950" lvl="1" indent="-285750" rtl="0" fontAlgn="base">
              <a:lnSpc>
                <a:spcPct val="100000"/>
              </a:lnSpc>
              <a:spcBef>
                <a:spcPts val="500"/>
              </a:spcBef>
              <a:spcAft>
                <a:spcPts val="0"/>
              </a:spcAft>
              <a:buFont typeface="Arial" panose="020B0604020202020204" pitchFamily="34" charset="0"/>
              <a:buChar char="•"/>
            </a:pPr>
            <a:endParaRPr lang="et-EE" sz="2800" u="none" strike="noStrike" dirty="0">
              <a:solidFill>
                <a:srgbClr val="000000"/>
              </a:solidFill>
              <a:effectLst/>
              <a:latin typeface="Geon Soft Medium" panose="020F0503030302020204" pitchFamily="34" charset="77"/>
            </a:endParaRPr>
          </a:p>
          <a:p>
            <a:pPr marL="742950" lvl="1" indent="-285750" rtl="0" fontAlgn="base">
              <a:lnSpc>
                <a:spcPct val="100000"/>
              </a:lnSpc>
              <a:spcBef>
                <a:spcPts val="500"/>
              </a:spcBef>
              <a:spcAft>
                <a:spcPts val="0"/>
              </a:spcAft>
              <a:buFont typeface="Arial" panose="020B0604020202020204" pitchFamily="34" charset="0"/>
              <a:buChar char="•"/>
            </a:pPr>
            <a:r>
              <a:rPr lang="en-GB" sz="2800" u="none" strike="noStrike" dirty="0" err="1">
                <a:solidFill>
                  <a:srgbClr val="000000"/>
                </a:solidFill>
                <a:effectLst/>
                <a:latin typeface="Geon Soft Medium" panose="020F0503030302020204" pitchFamily="34" charset="77"/>
              </a:rPr>
              <a:t>füsioloogilises</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lahuses</a:t>
            </a:r>
            <a:endParaRPr lang="en-GB" sz="2800" u="none" strike="noStrike" dirty="0">
              <a:solidFill>
                <a:srgbClr val="000000"/>
              </a:solidFill>
              <a:effectLst/>
              <a:latin typeface="Geon Soft Medium" panose="020F0503030302020204" pitchFamily="34" charset="77"/>
            </a:endParaRPr>
          </a:p>
          <a:p>
            <a:pPr marL="742950" lvl="1" indent="-285750" rtl="0" fontAlgn="base">
              <a:lnSpc>
                <a:spcPct val="100000"/>
              </a:lnSpc>
              <a:spcBef>
                <a:spcPts val="500"/>
              </a:spcBef>
              <a:spcAft>
                <a:spcPts val="0"/>
              </a:spcAft>
              <a:buFont typeface="Arial" panose="020B0604020202020204" pitchFamily="34" charset="0"/>
              <a:buChar char="•"/>
            </a:pPr>
            <a:r>
              <a:rPr lang="en-GB" sz="2800" u="none" strike="noStrike" dirty="0" err="1">
                <a:solidFill>
                  <a:srgbClr val="000000"/>
                </a:solidFill>
                <a:effectLst/>
                <a:latin typeface="Geon Soft Medium" panose="020F0503030302020204" pitchFamily="34" charset="77"/>
              </a:rPr>
              <a:t>pastöriseeritud</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piimas</a:t>
            </a:r>
            <a:endParaRPr lang="en-GB" sz="2800" u="none" strike="noStrike" dirty="0">
              <a:solidFill>
                <a:srgbClr val="000000"/>
              </a:solidFill>
              <a:effectLst/>
              <a:latin typeface="Geon Soft Medium" panose="020F0503030302020204" pitchFamily="34" charset="77"/>
            </a:endParaRPr>
          </a:p>
          <a:p>
            <a:pPr marL="742950" lvl="1" indent="-285750" rtl="0" fontAlgn="base">
              <a:lnSpc>
                <a:spcPct val="100000"/>
              </a:lnSpc>
              <a:spcBef>
                <a:spcPts val="500"/>
              </a:spcBef>
              <a:spcAft>
                <a:spcPts val="0"/>
              </a:spcAft>
              <a:buFont typeface="Arial" panose="020B0604020202020204" pitchFamily="34" charset="0"/>
              <a:buChar char="•"/>
            </a:pPr>
            <a:r>
              <a:rPr lang="en-GB" sz="2800" u="none" strike="noStrike" dirty="0" err="1">
                <a:solidFill>
                  <a:srgbClr val="000000"/>
                </a:solidFill>
                <a:effectLst/>
                <a:latin typeface="Geon Soft Medium" panose="020F0503030302020204" pitchFamily="34" charset="77"/>
              </a:rPr>
              <a:t>kannatanu</a:t>
            </a:r>
            <a:r>
              <a:rPr lang="en-GB" sz="2800" u="none" strike="noStrike" dirty="0">
                <a:solidFill>
                  <a:srgbClr val="000000"/>
                </a:solidFill>
                <a:effectLst/>
                <a:latin typeface="Geon Soft Medium" panose="020F0503030302020204" pitchFamily="34" charset="77"/>
              </a:rPr>
              <a:t> </a:t>
            </a:r>
            <a:r>
              <a:rPr lang="en-GB" sz="2800" u="none" strike="noStrike" dirty="0" err="1">
                <a:solidFill>
                  <a:srgbClr val="000000"/>
                </a:solidFill>
                <a:effectLst/>
                <a:latin typeface="Geon Soft Medium" panose="020F0503030302020204" pitchFamily="34" charset="77"/>
              </a:rPr>
              <a:t>süljes</a:t>
            </a:r>
            <a:endParaRPr lang="en-GB" sz="2800" u="none" strike="noStrike" dirty="0">
              <a:solidFill>
                <a:srgbClr val="000000"/>
              </a:solidFill>
              <a:effectLst/>
              <a:latin typeface="Geon Soft Medium" panose="020F0503030302020204" pitchFamily="34" charset="77"/>
            </a:endParaRPr>
          </a:p>
        </p:txBody>
      </p:sp>
      <p:sp>
        <p:nvSpPr>
          <p:cNvPr id="5" name="Title 1">
            <a:extLst>
              <a:ext uri="{FF2B5EF4-FFF2-40B4-BE49-F238E27FC236}">
                <a16:creationId xmlns:a16="http://schemas.microsoft.com/office/drawing/2014/main" id="{FBDA6D63-B31F-100D-2B31-5F8A311B1FA6}"/>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pic>
        <p:nvPicPr>
          <p:cNvPr id="4" name="Picture 3">
            <a:extLst>
              <a:ext uri="{FF2B5EF4-FFF2-40B4-BE49-F238E27FC236}">
                <a16:creationId xmlns:a16="http://schemas.microsoft.com/office/drawing/2014/main" id="{5D44F19F-BAB6-D205-F465-CC9DD38F030D}"/>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546907" y="1295974"/>
            <a:ext cx="6806893" cy="4537928"/>
          </a:xfrm>
          <a:prstGeom prst="rect">
            <a:avLst/>
          </a:prstGeom>
        </p:spPr>
      </p:pic>
    </p:spTree>
    <p:extLst>
      <p:ext uri="{BB962C8B-B14F-4D97-AF65-F5344CB8AC3E}">
        <p14:creationId xmlns:p14="http://schemas.microsoft.com/office/powerpoint/2010/main" val="18733889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AA7AC-1AE4-F9F1-362B-4EE25E3B9C0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F16C18-9172-DCB0-3F42-1D9FAA714390}"/>
              </a:ext>
            </a:extLst>
          </p:cNvPr>
          <p:cNvSpPr>
            <a:spLocks noGrp="1"/>
          </p:cNvSpPr>
          <p:nvPr>
            <p:ph idx="1"/>
          </p:nvPr>
        </p:nvSpPr>
        <p:spPr>
          <a:xfrm>
            <a:off x="838200" y="1611874"/>
            <a:ext cx="7350457" cy="3983708"/>
          </a:xfrm>
        </p:spPr>
        <p:txBody>
          <a:bodyPr>
            <a:normAutofit fontScale="92500" lnSpcReduction="10000"/>
          </a:bodyPr>
          <a:lstStyle/>
          <a:p>
            <a:pPr rtl="0" fontAlgn="base">
              <a:lnSpc>
                <a:spcPct val="120000"/>
              </a:lnSpc>
              <a:spcBef>
                <a:spcPts val="0"/>
              </a:spcBef>
              <a:spcAft>
                <a:spcPts val="240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Võta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kinni</a:t>
            </a:r>
            <a:r>
              <a:rPr lang="en-GB" sz="2800" b="1" u="none" strike="noStrike" dirty="0">
                <a:solidFill>
                  <a:srgbClr val="000000"/>
                </a:solidFill>
                <a:effectLst/>
                <a:latin typeface="Geon Soft ExtraBold" panose="020F0503030302020204" pitchFamily="34" charset="77"/>
              </a:rPr>
              <a:t> hamba </a:t>
            </a:r>
            <a:r>
              <a:rPr lang="en-GB" sz="2800" b="1" u="none" strike="noStrike" dirty="0" err="1">
                <a:solidFill>
                  <a:srgbClr val="000000"/>
                </a:solidFill>
                <a:effectLst/>
                <a:latin typeface="Geon Soft ExtraBold" panose="020F0503030302020204" pitchFamily="34" charset="77"/>
              </a:rPr>
              <a:t>laiemast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otsast</a:t>
            </a:r>
            <a:endParaRPr lang="en-GB" sz="2800" b="1" u="none" strike="noStrike" dirty="0">
              <a:solidFill>
                <a:srgbClr val="000000"/>
              </a:solidFill>
              <a:effectLst/>
              <a:latin typeface="Geon Soft ExtraBold" panose="020F0503030302020204" pitchFamily="34" charset="77"/>
            </a:endParaRPr>
          </a:p>
          <a:p>
            <a:pPr rtl="0" fontAlgn="base">
              <a:lnSpc>
                <a:spcPct val="120000"/>
              </a:lnSpc>
              <a:spcBef>
                <a:spcPts val="0"/>
              </a:spcBef>
              <a:spcAft>
                <a:spcPts val="240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Puhasta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hammast</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oma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suus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oma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süljega</a:t>
            </a:r>
            <a:endParaRPr lang="et-EE" sz="2800" b="1" u="none" strike="noStrike" dirty="0">
              <a:solidFill>
                <a:srgbClr val="000000"/>
              </a:solidFill>
              <a:effectLst/>
              <a:latin typeface="Geon Soft ExtraBold" panose="020F0503030302020204" pitchFamily="34" charset="77"/>
            </a:endParaRPr>
          </a:p>
          <a:p>
            <a:pPr rtl="0" fontAlgn="base">
              <a:lnSpc>
                <a:spcPct val="120000"/>
              </a:lnSpc>
              <a:spcBef>
                <a:spcPts val="0"/>
              </a:spcBef>
              <a:spcAft>
                <a:spcPts val="2400"/>
              </a:spcAft>
              <a:buFont typeface="Arial" panose="020B0604020202020204" pitchFamily="34" charset="0"/>
              <a:buChar char="•"/>
            </a:pPr>
            <a:r>
              <a:rPr lang="en-GB" sz="2800" b="1" u="none" strike="noStrike" dirty="0">
                <a:solidFill>
                  <a:srgbClr val="000000"/>
                </a:solidFill>
                <a:effectLst/>
                <a:latin typeface="Geon Soft ExtraBold" panose="020F0503030302020204" pitchFamily="34" charset="77"/>
              </a:rPr>
              <a:t>Pane </a:t>
            </a: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kohe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oma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kohale</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tagasi</a:t>
            </a:r>
            <a:endParaRPr lang="en-GB" sz="2800" b="1" u="none" strike="noStrike" dirty="0">
              <a:solidFill>
                <a:srgbClr val="000000"/>
              </a:solidFill>
              <a:effectLst/>
              <a:latin typeface="Geon Soft ExtraBold" panose="020F0503030302020204" pitchFamily="34" charset="77"/>
            </a:endParaRPr>
          </a:p>
          <a:p>
            <a:pPr rtl="0" fontAlgn="base">
              <a:lnSpc>
                <a:spcPct val="120000"/>
              </a:lnSpc>
              <a:spcBef>
                <a:spcPts val="0"/>
              </a:spcBef>
              <a:spcAft>
                <a:spcPts val="240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Hoia</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hambad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koos</a:t>
            </a:r>
            <a:r>
              <a:rPr lang="en-GB" sz="2800" b="1" u="none" strike="noStrike" dirty="0">
                <a:solidFill>
                  <a:srgbClr val="000000"/>
                </a:solidFill>
                <a:effectLst/>
                <a:latin typeface="Geon Soft ExtraBold" panose="020F0503030302020204" pitchFamily="34" charset="77"/>
              </a:rPr>
              <a:t>, et </a:t>
            </a:r>
            <a:r>
              <a:rPr lang="en-GB" sz="2800" b="1" u="none" strike="noStrike" dirty="0" err="1">
                <a:solidFill>
                  <a:srgbClr val="000000"/>
                </a:solidFill>
                <a:effectLst/>
                <a:latin typeface="Geon Soft ExtraBold" panose="020F0503030302020204" pitchFamily="34" charset="77"/>
              </a:rPr>
              <a:t>tagasi</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pandud</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hammas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püsiks</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paigas</a:t>
            </a:r>
            <a:endParaRPr lang="et-EE" sz="2800" b="1" u="none" strike="noStrike" dirty="0">
              <a:solidFill>
                <a:srgbClr val="000000"/>
              </a:solidFill>
              <a:effectLst/>
              <a:latin typeface="Geon Soft ExtraBold" panose="020F0503030302020204" pitchFamily="34" charset="77"/>
            </a:endParaRPr>
          </a:p>
          <a:p>
            <a:pPr rtl="0" fontAlgn="base">
              <a:lnSpc>
                <a:spcPct val="120000"/>
              </a:lnSpc>
              <a:spcBef>
                <a:spcPts val="0"/>
              </a:spcBef>
              <a:spcAft>
                <a:spcPts val="2400"/>
              </a:spcAft>
              <a:buFont typeface="Arial" panose="020B0604020202020204" pitchFamily="34" charset="0"/>
              <a:buChar char="•"/>
            </a:pPr>
            <a:r>
              <a:rPr lang="et-EE" b="1" dirty="0">
                <a:solidFill>
                  <a:srgbClr val="000000"/>
                </a:solidFill>
                <a:latin typeface="Geon Soft ExtraBold" panose="020F0503030302020204" pitchFamily="34" charset="77"/>
              </a:rPr>
              <a:t>Pöördu hambaarsti poole!</a:t>
            </a:r>
          </a:p>
        </p:txBody>
      </p:sp>
      <p:sp>
        <p:nvSpPr>
          <p:cNvPr id="5" name="Title 1">
            <a:extLst>
              <a:ext uri="{FF2B5EF4-FFF2-40B4-BE49-F238E27FC236}">
                <a16:creationId xmlns:a16="http://schemas.microsoft.com/office/drawing/2014/main" id="{63172190-C491-DBCA-1216-63FA3FF63C23}"/>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4" name="Rounded Rectangle 3">
            <a:extLst>
              <a:ext uri="{FF2B5EF4-FFF2-40B4-BE49-F238E27FC236}">
                <a16:creationId xmlns:a16="http://schemas.microsoft.com/office/drawing/2014/main" id="{1DACC415-B1F8-87A8-AA86-AF0281A89607}"/>
              </a:ext>
            </a:extLst>
          </p:cNvPr>
          <p:cNvSpPr/>
          <p:nvPr/>
        </p:nvSpPr>
        <p:spPr>
          <a:xfrm>
            <a:off x="8284190" y="1723673"/>
            <a:ext cx="2859509" cy="3781844"/>
          </a:xfrm>
          <a:prstGeom prst="roundRect">
            <a:avLst>
              <a:gd name="adj" fmla="val 13025"/>
            </a:avLst>
          </a:prstGeom>
          <a:blipFill dpi="0" rotWithShape="1">
            <a:blip r:embed="rId3"/>
            <a:srcRect/>
            <a:stretch>
              <a:fillRect l="-21000" t="-37000" r="-24000" b="-29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7987579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CE8B24-C0FA-74A8-DCC7-5B63EDE6F0E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9CBCB60-D4E8-0142-67C3-1B4D59135A1C}"/>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4" name="Rounded Rectangle 3">
            <a:extLst>
              <a:ext uri="{FF2B5EF4-FFF2-40B4-BE49-F238E27FC236}">
                <a16:creationId xmlns:a16="http://schemas.microsoft.com/office/drawing/2014/main" id="{760B3158-2DAB-3BCF-BAA1-CE70BCDBDC3E}"/>
              </a:ext>
            </a:extLst>
          </p:cNvPr>
          <p:cNvSpPr/>
          <p:nvPr/>
        </p:nvSpPr>
        <p:spPr>
          <a:xfrm>
            <a:off x="7902054" y="1558148"/>
            <a:ext cx="2893326" cy="3947369"/>
          </a:xfrm>
          <a:prstGeom prst="roundRect">
            <a:avLst>
              <a:gd name="adj" fmla="val 13025"/>
            </a:avLst>
          </a:prstGeom>
          <a:blipFill dpi="0" rotWithShape="1">
            <a:blip r:embed="rId3"/>
            <a:srcRect/>
            <a:stretch>
              <a:fillRect l="-14934" t="-14254" r="-7144" b="-19966"/>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FDD3125F-6958-74E7-69A9-021899537EE6}"/>
              </a:ext>
            </a:extLst>
          </p:cNvPr>
          <p:cNvSpPr/>
          <p:nvPr/>
        </p:nvSpPr>
        <p:spPr>
          <a:xfrm>
            <a:off x="1542194" y="1558148"/>
            <a:ext cx="5936955" cy="3947369"/>
          </a:xfrm>
          <a:prstGeom prst="roundRect">
            <a:avLst>
              <a:gd name="adj" fmla="val 13025"/>
            </a:avLst>
          </a:prstGeom>
          <a:blipFill dpi="0" rotWithShape="1">
            <a:blip r:embed="rId4"/>
            <a:srcRect/>
            <a:stretch>
              <a:fillRect l="-3482" t="-18062" r="-12341" b="-18062"/>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8095079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53179-EF44-8FE8-22F2-B9E924D4FC0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6F5D3D3B-3ACE-D9C6-A575-B4BE6B09D5C2}"/>
              </a:ext>
            </a:extLst>
          </p:cNvPr>
          <p:cNvSpPr>
            <a:spLocks noGrp="1"/>
          </p:cNvSpPr>
          <p:nvPr>
            <p:ph type="title"/>
          </p:nvPr>
        </p:nvSpPr>
        <p:spPr>
          <a:xfrm>
            <a:off x="838200" y="136525"/>
            <a:ext cx="10515600" cy="1325563"/>
          </a:xfrm>
        </p:spPr>
        <p:txBody>
          <a:bodyPr/>
          <a:lstStyle/>
          <a:p>
            <a:r>
              <a:rPr lang="en-EE" dirty="0"/>
              <a:t>JÄÄVHAMMAS TULI KOOS JUUREGA VÄLJA</a:t>
            </a:r>
            <a:endParaRPr lang="en-EE" i="1" dirty="0"/>
          </a:p>
        </p:txBody>
      </p:sp>
      <p:sp>
        <p:nvSpPr>
          <p:cNvPr id="7" name="Rounded Rectangle 6">
            <a:extLst>
              <a:ext uri="{FF2B5EF4-FFF2-40B4-BE49-F238E27FC236}">
                <a16:creationId xmlns:a16="http://schemas.microsoft.com/office/drawing/2014/main" id="{86A62992-428A-5DBB-8C15-83BCCC055B5C}"/>
              </a:ext>
            </a:extLst>
          </p:cNvPr>
          <p:cNvSpPr/>
          <p:nvPr/>
        </p:nvSpPr>
        <p:spPr>
          <a:xfrm>
            <a:off x="859808" y="1558148"/>
            <a:ext cx="5213448" cy="3947369"/>
          </a:xfrm>
          <a:prstGeom prst="roundRect">
            <a:avLst>
              <a:gd name="adj" fmla="val 13025"/>
            </a:avLst>
          </a:prstGeom>
          <a:blipFill dpi="0" rotWithShape="1">
            <a:blip r:embed="rId3"/>
            <a:srcRect/>
            <a:stretch>
              <a:fillRect l="-16290" t="-5176" r="-20434" b="-5176"/>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2" name="Rounded Rectangle 1">
            <a:extLst>
              <a:ext uri="{FF2B5EF4-FFF2-40B4-BE49-F238E27FC236}">
                <a16:creationId xmlns:a16="http://schemas.microsoft.com/office/drawing/2014/main" id="{54E2220A-E5EF-AD4D-0DB0-F50F89020C62}"/>
              </a:ext>
            </a:extLst>
          </p:cNvPr>
          <p:cNvSpPr/>
          <p:nvPr/>
        </p:nvSpPr>
        <p:spPr>
          <a:xfrm>
            <a:off x="6441743" y="2136555"/>
            <a:ext cx="5076967" cy="2899266"/>
          </a:xfrm>
          <a:prstGeom prst="roundRect">
            <a:avLst>
              <a:gd name="adj" fmla="val 13025"/>
            </a:avLst>
          </a:prstGeom>
          <a:blipFill dpi="0" rotWithShape="1">
            <a:blip r:embed="rId4"/>
            <a:srcRect/>
            <a:stretch>
              <a:fillRect l="-10421" t="-4243" r="-6277" b="-424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0171120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81A3A-5964-75CE-3435-4BE767EC024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BF1D3-5D6B-7C68-B6D4-C2410527F2C2}"/>
              </a:ext>
            </a:extLst>
          </p:cNvPr>
          <p:cNvSpPr>
            <a:spLocks noGrp="1"/>
          </p:cNvSpPr>
          <p:nvPr>
            <p:ph idx="1"/>
          </p:nvPr>
        </p:nvSpPr>
        <p:spPr>
          <a:xfrm>
            <a:off x="3582785" y="5011553"/>
            <a:ext cx="5026429" cy="540227"/>
          </a:xfrm>
        </p:spPr>
        <p:txBody>
          <a:bodyPr>
            <a:normAutofit/>
          </a:bodyPr>
          <a:lstStyle/>
          <a:p>
            <a:pPr marL="152400" indent="0" algn="ctr" rtl="0" fontAlgn="base">
              <a:spcBef>
                <a:spcPts val="500"/>
              </a:spcBef>
              <a:spcAft>
                <a:spcPts val="0"/>
              </a:spcAft>
              <a:buNone/>
            </a:pPr>
            <a:r>
              <a:rPr lang="et-EE" b="1" u="sng" strike="noStrike" dirty="0">
                <a:solidFill>
                  <a:srgbClr val="000000"/>
                </a:solidFill>
                <a:effectLst/>
                <a:latin typeface="Geon Soft Medium" panose="020F0503030302020204" pitchFamily="34" charset="77"/>
              </a:rPr>
              <a:t>KASUTA HAMBAKAITSMEID!</a:t>
            </a:r>
            <a:endParaRPr lang="en-GB" b="1" u="sng" strike="noStrike" dirty="0">
              <a:solidFill>
                <a:srgbClr val="000000"/>
              </a:solidFill>
              <a:effectLst/>
              <a:latin typeface="Geon Soft Medium" panose="020F0503030302020204" pitchFamily="34" charset="77"/>
            </a:endParaRPr>
          </a:p>
        </p:txBody>
      </p:sp>
      <p:sp>
        <p:nvSpPr>
          <p:cNvPr id="5" name="Title 1">
            <a:extLst>
              <a:ext uri="{FF2B5EF4-FFF2-40B4-BE49-F238E27FC236}">
                <a16:creationId xmlns:a16="http://schemas.microsoft.com/office/drawing/2014/main" id="{BBFF6040-2F07-6D60-98A2-7197F2A8A5E0}"/>
              </a:ext>
            </a:extLst>
          </p:cNvPr>
          <p:cNvSpPr>
            <a:spLocks noGrp="1"/>
          </p:cNvSpPr>
          <p:nvPr>
            <p:ph type="title"/>
          </p:nvPr>
        </p:nvSpPr>
        <p:spPr>
          <a:xfrm>
            <a:off x="838200" y="136525"/>
            <a:ext cx="10515600" cy="1325563"/>
          </a:xfrm>
        </p:spPr>
        <p:txBody>
          <a:bodyPr/>
          <a:lstStyle/>
          <a:p>
            <a:r>
              <a:rPr lang="en-EE" dirty="0"/>
              <a:t>KUIDAS TRAUMASID ENNETADA?</a:t>
            </a:r>
            <a:endParaRPr lang="en-EE" i="1" dirty="0"/>
          </a:p>
        </p:txBody>
      </p:sp>
      <p:pic>
        <p:nvPicPr>
          <p:cNvPr id="4" name="Picture 3">
            <a:extLst>
              <a:ext uri="{FF2B5EF4-FFF2-40B4-BE49-F238E27FC236}">
                <a16:creationId xmlns:a16="http://schemas.microsoft.com/office/drawing/2014/main" id="{5C0257D7-A192-B7D1-4DCE-32A2625541C3}"/>
              </a:ext>
            </a:extLst>
          </p:cNvPr>
          <p:cNvPicPr>
            <a:picLocks noChangeAspect="1"/>
          </p:cNvPicPr>
          <p:nvPr/>
        </p:nvPicPr>
        <p:blipFill>
          <a:blip r:embed="rId3"/>
          <a:srcRect/>
          <a:stretch/>
        </p:blipFill>
        <p:spPr>
          <a:xfrm>
            <a:off x="976127" y="1919444"/>
            <a:ext cx="3143863" cy="2041771"/>
          </a:xfrm>
          <a:prstGeom prst="rect">
            <a:avLst/>
          </a:prstGeom>
        </p:spPr>
      </p:pic>
      <p:pic>
        <p:nvPicPr>
          <p:cNvPr id="7" name="Picture 6">
            <a:extLst>
              <a:ext uri="{FF2B5EF4-FFF2-40B4-BE49-F238E27FC236}">
                <a16:creationId xmlns:a16="http://schemas.microsoft.com/office/drawing/2014/main" id="{2129B40F-F563-86DB-EB87-2CF874CA4384}"/>
              </a:ext>
            </a:extLst>
          </p:cNvPr>
          <p:cNvPicPr>
            <a:picLocks noChangeAspect="1"/>
          </p:cNvPicPr>
          <p:nvPr/>
        </p:nvPicPr>
        <p:blipFill>
          <a:blip r:embed="rId4"/>
          <a:srcRect/>
          <a:stretch/>
        </p:blipFill>
        <p:spPr>
          <a:xfrm rot="1024346">
            <a:off x="5046637" y="1504933"/>
            <a:ext cx="2405958" cy="2536281"/>
          </a:xfrm>
          <a:prstGeom prst="rect">
            <a:avLst/>
          </a:prstGeom>
        </p:spPr>
      </p:pic>
      <p:pic>
        <p:nvPicPr>
          <p:cNvPr id="9" name="Picture 8">
            <a:extLst>
              <a:ext uri="{FF2B5EF4-FFF2-40B4-BE49-F238E27FC236}">
                <a16:creationId xmlns:a16="http://schemas.microsoft.com/office/drawing/2014/main" id="{ECBEE8AD-F08C-99B9-AC9F-6FC964486D50}"/>
              </a:ext>
            </a:extLst>
          </p:cNvPr>
          <p:cNvPicPr>
            <a:picLocks noChangeAspect="1"/>
          </p:cNvPicPr>
          <p:nvPr/>
        </p:nvPicPr>
        <p:blipFill>
          <a:blip r:embed="rId5"/>
          <a:srcRect/>
          <a:stretch/>
        </p:blipFill>
        <p:spPr>
          <a:xfrm>
            <a:off x="8284033" y="1082236"/>
            <a:ext cx="2869837" cy="2997603"/>
          </a:xfrm>
          <a:prstGeom prst="rect">
            <a:avLst/>
          </a:prstGeom>
        </p:spPr>
      </p:pic>
      <p:sp>
        <p:nvSpPr>
          <p:cNvPr id="2" name="Content Placeholder 2">
            <a:extLst>
              <a:ext uri="{FF2B5EF4-FFF2-40B4-BE49-F238E27FC236}">
                <a16:creationId xmlns:a16="http://schemas.microsoft.com/office/drawing/2014/main" id="{F75B1CE8-DEE3-49A7-702E-666D9E60EBC8}"/>
              </a:ext>
            </a:extLst>
          </p:cNvPr>
          <p:cNvSpPr txBox="1">
            <a:spLocks/>
          </p:cNvSpPr>
          <p:nvPr/>
        </p:nvSpPr>
        <p:spPr>
          <a:xfrm>
            <a:off x="1525118" y="4091450"/>
            <a:ext cx="2138609" cy="4472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Bef>
                <a:spcPts val="0"/>
              </a:spcBef>
              <a:buFont typeface="Arial" panose="020B0604020202020204" pitchFamily="34" charset="0"/>
              <a:buNone/>
            </a:pPr>
            <a:r>
              <a:rPr lang="en-GB" sz="2400" b="1" dirty="0" err="1">
                <a:solidFill>
                  <a:srgbClr val="000000"/>
                </a:solidFill>
                <a:latin typeface="Geon Soft ExtraBold" panose="020F0503030302020204" pitchFamily="34" charset="77"/>
              </a:rPr>
              <a:t>Kontaktsport</a:t>
            </a:r>
            <a:endParaRPr lang="en-GB" sz="2400" b="1" u="sng" dirty="0">
              <a:solidFill>
                <a:srgbClr val="000000"/>
              </a:solidFill>
            </a:endParaRPr>
          </a:p>
        </p:txBody>
      </p:sp>
      <p:sp>
        <p:nvSpPr>
          <p:cNvPr id="8" name="Content Placeholder 2">
            <a:extLst>
              <a:ext uri="{FF2B5EF4-FFF2-40B4-BE49-F238E27FC236}">
                <a16:creationId xmlns:a16="http://schemas.microsoft.com/office/drawing/2014/main" id="{0CE2B351-1EC5-80E8-0FBF-379AC14361EA}"/>
              </a:ext>
            </a:extLst>
          </p:cNvPr>
          <p:cNvSpPr txBox="1">
            <a:spLocks/>
          </p:cNvSpPr>
          <p:nvPr/>
        </p:nvSpPr>
        <p:spPr>
          <a:xfrm>
            <a:off x="5153751" y="4091806"/>
            <a:ext cx="2618135" cy="5402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Bef>
                <a:spcPts val="0"/>
              </a:spcBef>
              <a:buFont typeface="Arial" panose="020B0604020202020204" pitchFamily="34" charset="0"/>
              <a:buNone/>
            </a:pPr>
            <a:r>
              <a:rPr lang="en-GB" sz="2400" b="1" dirty="0" err="1">
                <a:solidFill>
                  <a:srgbClr val="000000"/>
                </a:solidFill>
                <a:latin typeface="Geon Soft ExtraBold" panose="020F0503030302020204" pitchFamily="34" charset="77"/>
              </a:rPr>
              <a:t>Ekstreemsport</a:t>
            </a:r>
            <a:endParaRPr lang="en-GB" sz="2400" b="1" u="sng" dirty="0">
              <a:solidFill>
                <a:srgbClr val="000000"/>
              </a:solidFill>
            </a:endParaRPr>
          </a:p>
        </p:txBody>
      </p:sp>
      <p:sp>
        <p:nvSpPr>
          <p:cNvPr id="10" name="Content Placeholder 2">
            <a:extLst>
              <a:ext uri="{FF2B5EF4-FFF2-40B4-BE49-F238E27FC236}">
                <a16:creationId xmlns:a16="http://schemas.microsoft.com/office/drawing/2014/main" id="{4328AE25-FA79-FC6F-A74D-C17F5C50DF32}"/>
              </a:ext>
            </a:extLst>
          </p:cNvPr>
          <p:cNvSpPr txBox="1">
            <a:spLocks/>
          </p:cNvSpPr>
          <p:nvPr/>
        </p:nvSpPr>
        <p:spPr>
          <a:xfrm>
            <a:off x="8783772" y="4091450"/>
            <a:ext cx="2138971" cy="415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Bef>
                <a:spcPts val="0"/>
              </a:spcBef>
              <a:buFont typeface="Arial" panose="020B0604020202020204" pitchFamily="34" charset="0"/>
              <a:buNone/>
            </a:pPr>
            <a:r>
              <a:rPr lang="en-GB" sz="2400" b="1" dirty="0" err="1">
                <a:solidFill>
                  <a:srgbClr val="000000"/>
                </a:solidFill>
                <a:latin typeface="Geon Soft ExtraBold" panose="020F0503030302020204" pitchFamily="34" charset="77"/>
              </a:rPr>
              <a:t>Elektritõuks</a:t>
            </a:r>
            <a:endParaRPr lang="en-GB" sz="2400" b="1" u="sng" dirty="0">
              <a:solidFill>
                <a:srgbClr val="000000"/>
              </a:solidFill>
            </a:endParaRPr>
          </a:p>
        </p:txBody>
      </p:sp>
    </p:spTree>
    <p:extLst>
      <p:ext uri="{BB962C8B-B14F-4D97-AF65-F5344CB8AC3E}">
        <p14:creationId xmlns:p14="http://schemas.microsoft.com/office/powerpoint/2010/main" val="3153147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A0E46-884F-A32C-0D4B-8BCC82B4CCC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EAE1A1B6-0EA8-B9E6-5F96-CBFB37F5D3C6}"/>
              </a:ext>
            </a:extLst>
          </p:cNvPr>
          <p:cNvSpPr>
            <a:spLocks noGrp="1"/>
          </p:cNvSpPr>
          <p:nvPr>
            <p:ph type="title"/>
          </p:nvPr>
        </p:nvSpPr>
        <p:spPr>
          <a:xfrm>
            <a:off x="838200" y="136525"/>
            <a:ext cx="10515600" cy="1325563"/>
          </a:xfrm>
        </p:spPr>
        <p:txBody>
          <a:bodyPr/>
          <a:lstStyle/>
          <a:p>
            <a:r>
              <a:rPr lang="en-EE" dirty="0"/>
              <a:t>KUIDAS TRAUMASID ENNETADA?</a:t>
            </a:r>
            <a:endParaRPr lang="en-EE" i="1" dirty="0"/>
          </a:p>
        </p:txBody>
      </p:sp>
      <p:sp>
        <p:nvSpPr>
          <p:cNvPr id="12" name="Rounded Rectangle 11">
            <a:extLst>
              <a:ext uri="{FF2B5EF4-FFF2-40B4-BE49-F238E27FC236}">
                <a16:creationId xmlns:a16="http://schemas.microsoft.com/office/drawing/2014/main" id="{3FA6B809-9763-E5B8-C2F2-BAAAECE4F205}"/>
              </a:ext>
            </a:extLst>
          </p:cNvPr>
          <p:cNvSpPr/>
          <p:nvPr/>
        </p:nvSpPr>
        <p:spPr>
          <a:xfrm>
            <a:off x="955344" y="1558148"/>
            <a:ext cx="5472000" cy="3947369"/>
          </a:xfrm>
          <a:prstGeom prst="roundRect">
            <a:avLst>
              <a:gd name="adj" fmla="val 13025"/>
            </a:avLst>
          </a:prstGeom>
          <a:blipFill dpi="0" rotWithShape="1">
            <a:blip r:embed="rId3"/>
            <a:srcRect/>
            <a:stretch>
              <a:fillRect l="-4936" t="-4264" r="-3620" b="-6088"/>
            </a:stretch>
          </a:blip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3" name="Content Placeholder 2">
            <a:extLst>
              <a:ext uri="{FF2B5EF4-FFF2-40B4-BE49-F238E27FC236}">
                <a16:creationId xmlns:a16="http://schemas.microsoft.com/office/drawing/2014/main" id="{5037E166-5ED7-A856-4DFF-73EDB2C711FE}"/>
              </a:ext>
            </a:extLst>
          </p:cNvPr>
          <p:cNvSpPr>
            <a:spLocks noGrp="1"/>
          </p:cNvSpPr>
          <p:nvPr>
            <p:ph idx="1"/>
          </p:nvPr>
        </p:nvSpPr>
        <p:spPr>
          <a:xfrm>
            <a:off x="6921048" y="2714335"/>
            <a:ext cx="4686300" cy="1716882"/>
          </a:xfrm>
        </p:spPr>
        <p:txBody>
          <a:bodyPr>
            <a:noAutofit/>
          </a:bodyPr>
          <a:lstStyle/>
          <a:p>
            <a:pPr marL="0" indent="0" algn="ctr" rtl="0" fontAlgn="base">
              <a:lnSpc>
                <a:spcPct val="100000"/>
              </a:lnSpc>
              <a:spcBef>
                <a:spcPts val="1000"/>
              </a:spcBef>
              <a:spcAft>
                <a:spcPts val="0"/>
              </a:spcAft>
              <a:buNone/>
            </a:pPr>
            <a:r>
              <a:rPr lang="et-EE" sz="3600" b="1" u="none" strike="noStrike" dirty="0">
                <a:solidFill>
                  <a:srgbClr val="000000"/>
                </a:solidFill>
                <a:effectLst/>
                <a:latin typeface="Geon Soft ExtraBold" panose="020F0503030302020204" pitchFamily="34" charset="77"/>
              </a:rPr>
              <a:t>Kasuta hambakaitsmeid</a:t>
            </a:r>
            <a:r>
              <a:rPr lang="en-GB" sz="3600" b="1" u="none" strike="noStrike" dirty="0">
                <a:solidFill>
                  <a:srgbClr val="000000"/>
                </a:solidFill>
                <a:effectLst/>
                <a:latin typeface="Geon Soft ExtraBold" panose="020F0503030302020204" pitchFamily="34" charset="77"/>
              </a:rPr>
              <a:t>!</a:t>
            </a:r>
          </a:p>
        </p:txBody>
      </p:sp>
    </p:spTree>
    <p:extLst>
      <p:ext uri="{BB962C8B-B14F-4D97-AF65-F5344CB8AC3E}">
        <p14:creationId xmlns:p14="http://schemas.microsoft.com/office/powerpoint/2010/main" val="15709179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BC394-3BCD-9BC0-0FD7-2DE98F067A6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EFB47EC-85E8-8741-3658-3345B568CF5E}"/>
              </a:ext>
            </a:extLst>
          </p:cNvPr>
          <p:cNvSpPr>
            <a:spLocks noGrp="1"/>
          </p:cNvSpPr>
          <p:nvPr>
            <p:ph type="title"/>
          </p:nvPr>
        </p:nvSpPr>
        <p:spPr>
          <a:xfrm>
            <a:off x="838200" y="136525"/>
            <a:ext cx="10515600" cy="1325563"/>
          </a:xfrm>
        </p:spPr>
        <p:txBody>
          <a:bodyPr/>
          <a:lstStyle/>
          <a:p>
            <a:r>
              <a:rPr lang="en-EE" dirty="0"/>
              <a:t>KUIDAS TRAUMASID ENNETADA?</a:t>
            </a:r>
            <a:endParaRPr lang="en-EE" i="1" dirty="0"/>
          </a:p>
        </p:txBody>
      </p:sp>
      <p:sp>
        <p:nvSpPr>
          <p:cNvPr id="12" name="Rounded Rectangle 11">
            <a:extLst>
              <a:ext uri="{FF2B5EF4-FFF2-40B4-BE49-F238E27FC236}">
                <a16:creationId xmlns:a16="http://schemas.microsoft.com/office/drawing/2014/main" id="{7E966A5A-C199-0E80-27E3-15C176A305FB}"/>
              </a:ext>
            </a:extLst>
          </p:cNvPr>
          <p:cNvSpPr/>
          <p:nvPr/>
        </p:nvSpPr>
        <p:spPr>
          <a:xfrm>
            <a:off x="5510165" y="1558148"/>
            <a:ext cx="5616000" cy="3960000"/>
          </a:xfrm>
          <a:prstGeom prst="roundRect">
            <a:avLst>
              <a:gd name="adj" fmla="val 13025"/>
            </a:avLst>
          </a:prstGeom>
          <a:blipFill dpi="0" rotWithShape="1">
            <a:blip r:embed="rId3"/>
            <a:srcRect/>
            <a:stretch>
              <a:fillRect l="-4810" t="-1523" r="-960" b="-3023"/>
            </a:stretch>
          </a:blip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3" name="Content Placeholder 2">
            <a:extLst>
              <a:ext uri="{FF2B5EF4-FFF2-40B4-BE49-F238E27FC236}">
                <a16:creationId xmlns:a16="http://schemas.microsoft.com/office/drawing/2014/main" id="{FA53CDD6-13E1-85EC-69B5-A33B587C2472}"/>
              </a:ext>
            </a:extLst>
          </p:cNvPr>
          <p:cNvSpPr>
            <a:spLocks noGrp="1"/>
          </p:cNvSpPr>
          <p:nvPr>
            <p:ph idx="1"/>
          </p:nvPr>
        </p:nvSpPr>
        <p:spPr>
          <a:xfrm>
            <a:off x="615783" y="2714335"/>
            <a:ext cx="4686300" cy="1716882"/>
          </a:xfrm>
        </p:spPr>
        <p:txBody>
          <a:bodyPr>
            <a:noAutofit/>
          </a:bodyPr>
          <a:lstStyle/>
          <a:p>
            <a:pPr marL="0" indent="0" algn="ctr" rtl="0" fontAlgn="base">
              <a:lnSpc>
                <a:spcPct val="100000"/>
              </a:lnSpc>
              <a:spcBef>
                <a:spcPts val="1000"/>
              </a:spcBef>
              <a:spcAft>
                <a:spcPts val="0"/>
              </a:spcAft>
              <a:buNone/>
            </a:pPr>
            <a:r>
              <a:rPr lang="et-EE" sz="3600" b="1" u="none" strike="noStrike" dirty="0">
                <a:solidFill>
                  <a:srgbClr val="000000"/>
                </a:solidFill>
                <a:effectLst/>
                <a:latin typeface="Geon Soft ExtraBold" panose="020F0503030302020204" pitchFamily="34" charset="77"/>
              </a:rPr>
              <a:t>Kasuta hambakaitsmeid</a:t>
            </a:r>
            <a:r>
              <a:rPr lang="en-GB" sz="3600" b="1" u="none" strike="noStrike" dirty="0">
                <a:solidFill>
                  <a:srgbClr val="000000"/>
                </a:solidFill>
                <a:effectLst/>
                <a:latin typeface="Geon Soft ExtraBold" panose="020F0503030302020204" pitchFamily="34" charset="77"/>
              </a:rPr>
              <a:t>!</a:t>
            </a:r>
          </a:p>
        </p:txBody>
      </p:sp>
    </p:spTree>
    <p:extLst>
      <p:ext uri="{BB962C8B-B14F-4D97-AF65-F5344CB8AC3E}">
        <p14:creationId xmlns:p14="http://schemas.microsoft.com/office/powerpoint/2010/main" val="25736547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9E6E48-51D6-7FD4-87BE-E73C56EC31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E145DB-1853-F848-4AE8-CB8B46B69891}"/>
              </a:ext>
            </a:extLst>
          </p:cNvPr>
          <p:cNvSpPr txBox="1">
            <a:spLocks/>
          </p:cNvSpPr>
          <p:nvPr/>
        </p:nvSpPr>
        <p:spPr>
          <a:xfrm>
            <a:off x="6361043" y="3111191"/>
            <a:ext cx="4956314" cy="13117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000" b="1" u="none" strike="noStrike" dirty="0">
                <a:solidFill>
                  <a:srgbClr val="20449A"/>
                </a:solidFill>
                <a:effectLst/>
                <a:latin typeface="Geon Soft ExtraBold" panose="020F0503030302020204" pitchFamily="34" charset="77"/>
              </a:rPr>
              <a:t>HAMMASTE</a:t>
            </a:r>
            <a:br>
              <a:rPr lang="en-GB" sz="4000" b="1" u="none" strike="noStrike" dirty="0">
                <a:solidFill>
                  <a:srgbClr val="20449A"/>
                </a:solidFill>
                <a:effectLst/>
                <a:latin typeface="Geon Soft ExtraBold" panose="020F0503030302020204" pitchFamily="34" charset="77"/>
              </a:rPr>
            </a:br>
            <a:r>
              <a:rPr lang="en-GB" sz="4000" b="1" u="none" strike="noStrike" dirty="0">
                <a:solidFill>
                  <a:srgbClr val="20449A"/>
                </a:solidFill>
                <a:effectLst/>
                <a:latin typeface="Geon Soft ExtraBold" panose="020F0503030302020204" pitchFamily="34" charset="77"/>
              </a:rPr>
              <a:t>KRIGISTAMINE</a:t>
            </a:r>
            <a:endParaRPr lang="en-EE" sz="4000" b="1" dirty="0">
              <a:solidFill>
                <a:srgbClr val="20449A"/>
              </a:solidFill>
              <a:latin typeface="Geon Soft ExtraBold" panose="020F0503030302020204" pitchFamily="34" charset="77"/>
            </a:endParaRPr>
          </a:p>
        </p:txBody>
      </p:sp>
      <p:pic>
        <p:nvPicPr>
          <p:cNvPr id="3" name="Picture 2" descr="A person in white outfit and blue sunglasses&#10;&#10;Description automatically generated">
            <a:extLst>
              <a:ext uri="{FF2B5EF4-FFF2-40B4-BE49-F238E27FC236}">
                <a16:creationId xmlns:a16="http://schemas.microsoft.com/office/drawing/2014/main" id="{D46E7FEE-00E5-AA02-0CEA-BFC083259655}"/>
              </a:ext>
            </a:extLst>
          </p:cNvPr>
          <p:cNvPicPr>
            <a:picLocks noChangeAspect="1"/>
          </p:cNvPicPr>
          <p:nvPr/>
        </p:nvPicPr>
        <p:blipFill>
          <a:blip r:embed="rId2"/>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4B9E7E0C-2663-3B3E-E5B4-1BEAE7E4CD14}"/>
              </a:ext>
            </a:extLst>
          </p:cNvPr>
          <p:cNvSpPr txBox="1">
            <a:spLocks/>
          </p:cNvSpPr>
          <p:nvPr/>
        </p:nvSpPr>
        <p:spPr>
          <a:xfrm>
            <a:off x="6183243" y="2144798"/>
            <a:ext cx="4956314" cy="162228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HAMMASTE</a:t>
            </a:r>
            <a:br>
              <a:rPr lang="et-EE" sz="5400" b="1" spc="-150" dirty="0">
                <a:solidFill>
                  <a:srgbClr val="20449A"/>
                </a:solidFill>
                <a:latin typeface="Geon Soft ExtraBold" panose="020F0503030302020204" pitchFamily="34" charset="77"/>
              </a:rPr>
            </a:br>
            <a:r>
              <a:rPr lang="et-EE" sz="5400" b="1" spc="-150" dirty="0">
                <a:solidFill>
                  <a:srgbClr val="20449A"/>
                </a:solidFill>
                <a:latin typeface="Geon Soft ExtraBold" panose="020F0503030302020204" pitchFamily="34" charset="77"/>
              </a:rPr>
              <a:t>KRIGISTAMINE</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1585644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F8554-BD92-ADD7-CC28-F9AFF99840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F3B642-9F49-CAC0-4CE6-3562EFBF49B5}"/>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32F0FA83-6D3F-D393-B077-144946B018C8}"/>
              </a:ext>
            </a:extLst>
          </p:cNvPr>
          <p:cNvSpPr/>
          <p:nvPr/>
        </p:nvSpPr>
        <p:spPr>
          <a:xfrm>
            <a:off x="5764695" y="1177166"/>
            <a:ext cx="5115339" cy="400215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0403547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81D17-BA17-32B3-CA7B-435869B52B79}"/>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293311CB-F7BD-01E1-6EC3-4B47544924D2}"/>
              </a:ext>
            </a:extLst>
          </p:cNvPr>
          <p:cNvSpPr>
            <a:spLocks noGrp="1"/>
          </p:cNvSpPr>
          <p:nvPr>
            <p:ph type="title"/>
          </p:nvPr>
        </p:nvSpPr>
        <p:spPr>
          <a:xfrm>
            <a:off x="838200" y="136525"/>
            <a:ext cx="10515600" cy="1325563"/>
          </a:xfrm>
        </p:spPr>
        <p:txBody>
          <a:bodyPr/>
          <a:lstStyle/>
          <a:p>
            <a:r>
              <a:rPr lang="en-EE" dirty="0"/>
              <a:t>KAITSEKAPED KA KRIGISTAMISE VASTU</a:t>
            </a:r>
            <a:endParaRPr lang="en-EE" i="1" dirty="0"/>
          </a:p>
        </p:txBody>
      </p:sp>
      <p:sp>
        <p:nvSpPr>
          <p:cNvPr id="4" name="Content Placeholder 3">
            <a:extLst>
              <a:ext uri="{FF2B5EF4-FFF2-40B4-BE49-F238E27FC236}">
                <a16:creationId xmlns:a16="http://schemas.microsoft.com/office/drawing/2014/main" id="{DC6E518F-6C7A-3D30-05FE-1E5279F48051}"/>
              </a:ext>
            </a:extLst>
          </p:cNvPr>
          <p:cNvSpPr>
            <a:spLocks noGrp="1"/>
          </p:cNvSpPr>
          <p:nvPr>
            <p:ph idx="1"/>
          </p:nvPr>
        </p:nvSpPr>
        <p:spPr>
          <a:xfrm>
            <a:off x="936497" y="2100087"/>
            <a:ext cx="5144637" cy="2876122"/>
          </a:xfrm>
        </p:spPr>
        <p:txBody>
          <a:bodyPr>
            <a:normAutofit/>
          </a:bodyPr>
          <a:lstStyle/>
          <a:p>
            <a:pPr marL="0" indent="0" algn="ctr">
              <a:buNone/>
            </a:pPr>
            <a:r>
              <a:rPr lang="et-EE" sz="3000" dirty="0"/>
              <a:t>Krigistad öösiti hambaid?</a:t>
            </a:r>
          </a:p>
          <a:p>
            <a:pPr marL="0" indent="0" algn="ctr">
              <a:buNone/>
            </a:pPr>
            <a:endParaRPr lang="et-EE" sz="3000" dirty="0"/>
          </a:p>
          <a:p>
            <a:pPr marL="0" indent="0" algn="ctr">
              <a:buNone/>
            </a:pPr>
            <a:endParaRPr lang="et-EE" sz="3000" dirty="0"/>
          </a:p>
          <a:p>
            <a:pPr marL="0" indent="0" algn="ctr">
              <a:buNone/>
            </a:pPr>
            <a:endParaRPr lang="et-EE" sz="3000" dirty="0"/>
          </a:p>
          <a:p>
            <a:pPr marL="0" indent="0" algn="ctr">
              <a:buNone/>
            </a:pPr>
            <a:r>
              <a:rPr lang="et-EE" sz="3000" dirty="0"/>
              <a:t>Ka see on </a:t>
            </a:r>
            <a:r>
              <a:rPr lang="et-EE" sz="3000" b="1" dirty="0">
                <a:latin typeface="Geon Soft ExtraBold" panose="020F0503030302020204" pitchFamily="34" charset="77"/>
              </a:rPr>
              <a:t>TRAUMA!</a:t>
            </a:r>
            <a:endParaRPr lang="en-EE" sz="3000" b="1" dirty="0">
              <a:latin typeface="Geon Soft ExtraBold" panose="020F0503030302020204" pitchFamily="34" charset="77"/>
            </a:endParaRPr>
          </a:p>
        </p:txBody>
      </p:sp>
      <p:sp>
        <p:nvSpPr>
          <p:cNvPr id="2" name="Right Arrow 5">
            <a:extLst>
              <a:ext uri="{FF2B5EF4-FFF2-40B4-BE49-F238E27FC236}">
                <a16:creationId xmlns:a16="http://schemas.microsoft.com/office/drawing/2014/main" id="{5DD7DCA6-031C-0CF4-2EF0-074646AE7CD2}"/>
              </a:ext>
            </a:extLst>
          </p:cNvPr>
          <p:cNvSpPr/>
          <p:nvPr/>
        </p:nvSpPr>
        <p:spPr>
          <a:xfrm rot="5400000">
            <a:off x="2941280" y="3205700"/>
            <a:ext cx="1041399"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3" name="Rounded Rectangle 2">
            <a:extLst>
              <a:ext uri="{FF2B5EF4-FFF2-40B4-BE49-F238E27FC236}">
                <a16:creationId xmlns:a16="http://schemas.microsoft.com/office/drawing/2014/main" id="{1D30CCE3-465B-C38B-00A5-F76CF664141C}"/>
              </a:ext>
            </a:extLst>
          </p:cNvPr>
          <p:cNvSpPr/>
          <p:nvPr/>
        </p:nvSpPr>
        <p:spPr>
          <a:xfrm>
            <a:off x="6150569" y="1708274"/>
            <a:ext cx="5184000" cy="3668945"/>
          </a:xfrm>
          <a:prstGeom prst="roundRect">
            <a:avLst>
              <a:gd name="adj" fmla="val 13025"/>
            </a:avLst>
          </a:prstGeom>
          <a:blipFill dpi="0" rotWithShape="1">
            <a:blip r:embed="rId3"/>
            <a:srcRect/>
            <a:stretch>
              <a:fillRect l="-3472" t="-2985" r="-3472" b="-1023"/>
            </a:stretch>
          </a:blip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Content Placeholder 2">
            <a:extLst>
              <a:ext uri="{FF2B5EF4-FFF2-40B4-BE49-F238E27FC236}">
                <a16:creationId xmlns:a16="http://schemas.microsoft.com/office/drawing/2014/main" id="{C7BCAF4A-053D-AC2F-F7D6-E4CB538528D1}"/>
              </a:ext>
            </a:extLst>
          </p:cNvPr>
          <p:cNvSpPr txBox="1">
            <a:spLocks/>
          </p:cNvSpPr>
          <p:nvPr/>
        </p:nvSpPr>
        <p:spPr>
          <a:xfrm>
            <a:off x="8653797" y="5403097"/>
            <a:ext cx="2392273" cy="39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base">
              <a:spcBef>
                <a:spcPts val="0"/>
              </a:spcBef>
              <a:buFont typeface="Arial" panose="020B0604020202020204" pitchFamily="34" charset="0"/>
              <a:buNone/>
            </a:pPr>
            <a:r>
              <a:rPr lang="et-EE" sz="1000" dirty="0">
                <a:solidFill>
                  <a:srgbClr val="000000"/>
                </a:solidFill>
              </a:rPr>
              <a:t>Foto: Nordicdens Hambalabor</a:t>
            </a:r>
            <a:endParaRPr lang="en-GB" sz="1000" dirty="0">
              <a:solidFill>
                <a:srgbClr val="000000"/>
              </a:solidFill>
            </a:endParaRPr>
          </a:p>
        </p:txBody>
      </p:sp>
    </p:spTree>
    <p:extLst>
      <p:ext uri="{BB962C8B-B14F-4D97-AF65-F5344CB8AC3E}">
        <p14:creationId xmlns:p14="http://schemas.microsoft.com/office/powerpoint/2010/main" val="17522800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80D0E-DADE-50F8-610D-226E706EC35B}"/>
            </a:ext>
          </a:extLst>
        </p:cNvPr>
        <p:cNvGrpSpPr/>
        <p:nvPr/>
      </p:nvGrpSpPr>
      <p:grpSpPr>
        <a:xfrm>
          <a:off x="0" y="0"/>
          <a:ext cx="0" cy="0"/>
          <a:chOff x="0" y="0"/>
          <a:chExt cx="0" cy="0"/>
        </a:xfrm>
      </p:grpSpPr>
      <p:pic>
        <p:nvPicPr>
          <p:cNvPr id="4" name="Picture 3" descr="A person in white outfit and blue sunglasses&#10;&#10;Description automatically generated">
            <a:extLst>
              <a:ext uri="{FF2B5EF4-FFF2-40B4-BE49-F238E27FC236}">
                <a16:creationId xmlns:a16="http://schemas.microsoft.com/office/drawing/2014/main" id="{49DBC5BE-24D3-5795-5555-C1EDC4D12003}"/>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5C6438-F85D-4F3A-BFA1-714CDDB377EC}"/>
              </a:ext>
            </a:extLst>
          </p:cNvPr>
          <p:cNvSpPr txBox="1">
            <a:spLocks/>
          </p:cNvSpPr>
          <p:nvPr/>
        </p:nvSpPr>
        <p:spPr>
          <a:xfrm>
            <a:off x="6248362" y="2177935"/>
            <a:ext cx="4956314" cy="125106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BREKETRAVI</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8066293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9232C-7683-DAE1-64EE-64A80CFFFD4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2691D3C-FC4A-EB82-A5BC-EDF2CDB3500A}"/>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4" name="Content Placeholder 3">
            <a:extLst>
              <a:ext uri="{FF2B5EF4-FFF2-40B4-BE49-F238E27FC236}">
                <a16:creationId xmlns:a16="http://schemas.microsoft.com/office/drawing/2014/main" id="{C0063CE4-AA46-9391-C6C4-C03C1B9079EA}"/>
              </a:ext>
            </a:extLst>
          </p:cNvPr>
          <p:cNvSpPr>
            <a:spLocks noGrp="1"/>
          </p:cNvSpPr>
          <p:nvPr>
            <p:ph idx="1"/>
          </p:nvPr>
        </p:nvSpPr>
        <p:spPr>
          <a:xfrm>
            <a:off x="838200" y="1449933"/>
            <a:ext cx="4458629" cy="3958134"/>
          </a:xfrm>
        </p:spPr>
        <p:txBody>
          <a:bodyPr/>
          <a:lstStyle/>
          <a:p>
            <a:pPr rtl="0" fontAlgn="base">
              <a:spcBef>
                <a:spcPts val="0"/>
              </a:spcBef>
              <a:spcAft>
                <a:spcPts val="0"/>
              </a:spcAft>
              <a:buFont typeface="Arial" panose="020B0604020202020204" pitchFamily="34" charset="0"/>
              <a:buChar char="•"/>
            </a:pPr>
            <a:endParaRPr lang="et-EE" b="1" dirty="0">
              <a:solidFill>
                <a:srgbClr val="000000"/>
              </a:solidFill>
              <a:latin typeface="Geon Soft ExtraBold" panose="020F0503030302020204" pitchFamily="34" charset="77"/>
            </a:endParaRPr>
          </a:p>
          <a:p>
            <a:pPr rtl="0" fontAlgn="base">
              <a:spcBef>
                <a:spcPts val="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Hügieen</a:t>
            </a:r>
            <a:r>
              <a:rPr lang="en-GB" sz="2800" b="1" u="none" strike="noStrike" dirty="0">
                <a:solidFill>
                  <a:srgbClr val="000000"/>
                </a:solidFill>
                <a:effectLst/>
                <a:latin typeface="Geon Soft ExtraBold" panose="020F0503030302020204" pitchFamily="34" charset="77"/>
              </a:rPr>
              <a:t> </a:t>
            </a:r>
            <a:r>
              <a:rPr lang="en-GB" sz="2800" b="1" u="none" strike="noStrike" dirty="0" err="1">
                <a:solidFill>
                  <a:srgbClr val="000000"/>
                </a:solidFill>
                <a:effectLst/>
                <a:latin typeface="Geon Soft ExtraBold" panose="020F0503030302020204" pitchFamily="34" charset="77"/>
              </a:rPr>
              <a:t>ülioluline</a:t>
            </a:r>
            <a:r>
              <a:rPr lang="en-GB" sz="2800" b="1" u="none" strike="noStrike" dirty="0">
                <a:solidFill>
                  <a:srgbClr val="000000"/>
                </a:solidFill>
                <a:effectLst/>
                <a:latin typeface="Geon Soft ExtraBold" panose="020F0503030302020204" pitchFamily="34" charset="77"/>
              </a:rPr>
              <a:t>!</a:t>
            </a:r>
          </a:p>
          <a:p>
            <a:pPr marL="0" indent="0" rtl="0" fontAlgn="base">
              <a:spcBef>
                <a:spcPts val="1000"/>
              </a:spcBef>
              <a:spcAft>
                <a:spcPts val="0"/>
              </a:spcAft>
              <a:buNone/>
            </a:pPr>
            <a:endParaRPr lang="en-GB" sz="2800" u="none" strike="noStrike" dirty="0">
              <a:solidFill>
                <a:srgbClr val="000000"/>
              </a:solidFill>
              <a:effectLst/>
            </a:endParaRPr>
          </a:p>
          <a:p>
            <a:pPr rtl="0" fontAlgn="base">
              <a:spcBef>
                <a:spcPts val="1000"/>
              </a:spcBef>
              <a:spcAft>
                <a:spcPts val="0"/>
              </a:spcAft>
              <a:buFont typeface="Arial" panose="020B0604020202020204" pitchFamily="34" charset="0"/>
              <a:buChar char="•"/>
            </a:pPr>
            <a:r>
              <a:rPr lang="en-GB" sz="2800" b="1" u="none" strike="noStrike" dirty="0" err="1">
                <a:solidFill>
                  <a:srgbClr val="000000"/>
                </a:solidFill>
                <a:effectLst/>
                <a:latin typeface="Geon Soft ExtraBold" panose="020F0503030302020204" pitchFamily="34" charset="77"/>
              </a:rPr>
              <a:t>Hügieenivahendid</a:t>
            </a:r>
            <a:endParaRPr lang="en-GB" sz="2800" b="1" u="none" strike="noStrike" dirty="0">
              <a:solidFill>
                <a:srgbClr val="000000"/>
              </a:solidFill>
              <a:effectLst/>
              <a:latin typeface="Geon Soft ExtraBold" panose="020F0503030302020204" pitchFamily="34" charset="77"/>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Hambahari</a:t>
            </a:r>
            <a:endParaRPr lang="en-GB" sz="2000" u="none" strike="noStrike" dirty="0">
              <a:solidFill>
                <a:srgbClr val="000000"/>
              </a:solidFill>
              <a:effectLst/>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Hambavaheharjakesed</a:t>
            </a:r>
            <a:endParaRPr lang="en-GB" sz="2000" u="none" strike="noStrike" dirty="0">
              <a:solidFill>
                <a:srgbClr val="000000"/>
              </a:solidFill>
              <a:effectLst/>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Superfloss</a:t>
            </a:r>
            <a:endParaRPr lang="en-GB" sz="2000" u="none" strike="noStrike" dirty="0">
              <a:solidFill>
                <a:srgbClr val="000000"/>
              </a:solidFill>
              <a:effectLst/>
            </a:endParaRPr>
          </a:p>
          <a:p>
            <a:pPr marL="742950" lvl="1" indent="-285750" rtl="0" fontAlgn="base">
              <a:spcBef>
                <a:spcPts val="500"/>
              </a:spcBef>
              <a:spcAft>
                <a:spcPts val="0"/>
              </a:spcAft>
              <a:buFont typeface="Arial" panose="020B0604020202020204" pitchFamily="34" charset="0"/>
              <a:buChar char="•"/>
            </a:pPr>
            <a:r>
              <a:rPr lang="en-GB" sz="2000" u="none" strike="noStrike" dirty="0" err="1">
                <a:solidFill>
                  <a:srgbClr val="000000"/>
                </a:solidFill>
                <a:effectLst/>
              </a:rPr>
              <a:t>Irrigaator</a:t>
            </a:r>
            <a:endParaRPr lang="et-EE" sz="2000" dirty="0">
              <a:solidFill>
                <a:srgbClr val="000000"/>
              </a:solidFill>
            </a:endParaRPr>
          </a:p>
          <a:p>
            <a:pPr marL="742950" lvl="1" indent="-285750" rtl="0" fontAlgn="base">
              <a:spcBef>
                <a:spcPts val="500"/>
              </a:spcBef>
              <a:spcAft>
                <a:spcPts val="0"/>
              </a:spcAft>
              <a:buFont typeface="Arial" panose="020B0604020202020204" pitchFamily="34" charset="0"/>
              <a:buChar char="•"/>
            </a:pPr>
            <a:r>
              <a:rPr lang="et-EE" sz="2000" u="none" strike="noStrike" dirty="0">
                <a:solidFill>
                  <a:srgbClr val="000000"/>
                </a:solidFill>
                <a:effectLst/>
              </a:rPr>
              <a:t>Katutabletid</a:t>
            </a:r>
            <a:endParaRPr lang="en-GB" sz="2000" u="none" strike="noStrike" dirty="0">
              <a:solidFill>
                <a:srgbClr val="000000"/>
              </a:solidFill>
              <a:effectLst/>
            </a:endParaRPr>
          </a:p>
        </p:txBody>
      </p:sp>
      <p:sp>
        <p:nvSpPr>
          <p:cNvPr id="2" name="Rounded Rectangle 1">
            <a:extLst>
              <a:ext uri="{FF2B5EF4-FFF2-40B4-BE49-F238E27FC236}">
                <a16:creationId xmlns:a16="http://schemas.microsoft.com/office/drawing/2014/main" id="{EC5F29EF-459B-E9D9-FD87-C188A7B4276C}"/>
              </a:ext>
            </a:extLst>
          </p:cNvPr>
          <p:cNvSpPr/>
          <p:nvPr/>
        </p:nvSpPr>
        <p:spPr>
          <a:xfrm>
            <a:off x="5592366" y="1462088"/>
            <a:ext cx="5433391" cy="3751991"/>
          </a:xfrm>
          <a:prstGeom prst="roundRect">
            <a:avLst>
              <a:gd name="adj" fmla="val 13025"/>
            </a:avLst>
          </a:prstGeom>
          <a:blipFill dpi="0" rotWithShape="1">
            <a:blip r:embed="rId3"/>
            <a:srcRect/>
            <a:stretch>
              <a:fillRect l="-5000" t="-2000" r="-2000" b="-1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7445957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83DA0-6405-6A28-830D-E3C9E80C65F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6A2FDE2-72F1-C7D0-A5C5-C3FC286E9CC9}"/>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C3AA6C6D-5038-D0E2-2D4D-2873986A1298}"/>
              </a:ext>
            </a:extLst>
          </p:cNvPr>
          <p:cNvSpPr/>
          <p:nvPr/>
        </p:nvSpPr>
        <p:spPr>
          <a:xfrm>
            <a:off x="944298" y="2282056"/>
            <a:ext cx="3257986" cy="2293888"/>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F1E4C57E-31DE-5BA4-7637-D48D943ABBEF}"/>
              </a:ext>
            </a:extLst>
          </p:cNvPr>
          <p:cNvSpPr/>
          <p:nvPr/>
        </p:nvSpPr>
        <p:spPr>
          <a:xfrm>
            <a:off x="4562869" y="2282056"/>
            <a:ext cx="3257986" cy="2293888"/>
          </a:xfrm>
          <a:prstGeom prst="roundRect">
            <a:avLst>
              <a:gd name="adj" fmla="val 13025"/>
            </a:avLst>
          </a:prstGeom>
          <a:blipFill dpi="0" rotWithShape="1">
            <a:blip r:embed="rId4"/>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8" name="Rounded Rectangle 7">
            <a:extLst>
              <a:ext uri="{FF2B5EF4-FFF2-40B4-BE49-F238E27FC236}">
                <a16:creationId xmlns:a16="http://schemas.microsoft.com/office/drawing/2014/main" id="{1FAC0C6A-270B-9417-7135-6EE1C1B11DBB}"/>
              </a:ext>
            </a:extLst>
          </p:cNvPr>
          <p:cNvSpPr/>
          <p:nvPr/>
        </p:nvSpPr>
        <p:spPr>
          <a:xfrm>
            <a:off x="8181440" y="2282056"/>
            <a:ext cx="3257986" cy="2293888"/>
          </a:xfrm>
          <a:prstGeom prst="roundRect">
            <a:avLst>
              <a:gd name="adj" fmla="val 13025"/>
            </a:avLst>
          </a:prstGeom>
          <a:blipFill dpi="0" rotWithShape="1">
            <a:blip r:embed="rId5"/>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3832563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24073-6C33-772A-6B17-C8E5BE15A99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1BA32A2-6DE7-9E8A-E004-37AA69D69E12}"/>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B0A0B18D-3471-89D7-5DB3-9B398E3DCFDF}"/>
              </a:ext>
            </a:extLst>
          </p:cNvPr>
          <p:cNvSpPr/>
          <p:nvPr/>
        </p:nvSpPr>
        <p:spPr>
          <a:xfrm>
            <a:off x="944296" y="1712710"/>
            <a:ext cx="4911333" cy="3457979"/>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160FB406-6E8B-92BB-E276-E31614AB9241}"/>
              </a:ext>
            </a:extLst>
          </p:cNvPr>
          <p:cNvSpPr/>
          <p:nvPr/>
        </p:nvSpPr>
        <p:spPr>
          <a:xfrm>
            <a:off x="6417066" y="1712710"/>
            <a:ext cx="4911333" cy="3457979"/>
          </a:xfrm>
          <a:prstGeom prst="roundRect">
            <a:avLst>
              <a:gd name="adj" fmla="val 13025"/>
            </a:avLst>
          </a:prstGeom>
          <a:blipFill dpi="0" rotWithShape="1">
            <a:blip r:embed="rId4"/>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8498953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8B2A6-7155-29F2-0193-070D06D15F0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9984C86-F37D-2D2D-5209-FB2D7F779772}"/>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01730281-657B-F13D-3607-BC501EB36A11}"/>
              </a:ext>
            </a:extLst>
          </p:cNvPr>
          <p:cNvSpPr/>
          <p:nvPr/>
        </p:nvSpPr>
        <p:spPr>
          <a:xfrm>
            <a:off x="944297" y="2226507"/>
            <a:ext cx="4425016" cy="3115572"/>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11CB6601-24C8-196C-8ACD-38351FCBF86F}"/>
              </a:ext>
            </a:extLst>
          </p:cNvPr>
          <p:cNvSpPr/>
          <p:nvPr/>
        </p:nvSpPr>
        <p:spPr>
          <a:xfrm>
            <a:off x="5934466" y="2226507"/>
            <a:ext cx="5038333" cy="3115572"/>
          </a:xfrm>
          <a:prstGeom prst="roundRect">
            <a:avLst>
              <a:gd name="adj" fmla="val 13025"/>
            </a:avLst>
          </a:prstGeom>
          <a:blipFill dpi="0" rotWithShape="1">
            <a:blip r:embed="rId4"/>
            <a:srcRect/>
            <a:stretch>
              <a:fillRect l="-2160" t="-1997" r="-730" b="-199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Content Placeholder 3">
            <a:extLst>
              <a:ext uri="{FF2B5EF4-FFF2-40B4-BE49-F238E27FC236}">
                <a16:creationId xmlns:a16="http://schemas.microsoft.com/office/drawing/2014/main" id="{7F08E827-B1B4-49C6-8A05-C476D76D128E}"/>
              </a:ext>
            </a:extLst>
          </p:cNvPr>
          <p:cNvSpPr>
            <a:spLocks noGrp="1"/>
          </p:cNvSpPr>
          <p:nvPr/>
        </p:nvSpPr>
        <p:spPr>
          <a:xfrm>
            <a:off x="838200" y="1465230"/>
            <a:ext cx="6235700" cy="452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spcBef>
                <a:spcPts val="0"/>
              </a:spcBef>
              <a:spcAft>
                <a:spcPts val="0"/>
              </a:spcAft>
              <a:buNone/>
            </a:pPr>
            <a:r>
              <a:rPr lang="en-GB" b="1" u="none" strike="noStrike" dirty="0" err="1">
                <a:solidFill>
                  <a:srgbClr val="000000"/>
                </a:solidFill>
                <a:effectLst/>
                <a:latin typeface="Geon Soft ExtraBold" panose="020F0503030302020204" pitchFamily="34" charset="77"/>
              </a:rPr>
              <a:t>Hambaemaili</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jäädavad</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kahjustused</a:t>
            </a:r>
            <a:endParaRPr lang="en-GB" b="1" u="none" strike="noStrike" dirty="0">
              <a:solidFill>
                <a:srgbClr val="000000"/>
              </a:solidFill>
              <a:effectLst/>
              <a:latin typeface="Geon Soft ExtraBold" panose="020F0503030302020204" pitchFamily="34" charset="77"/>
            </a:endParaRPr>
          </a:p>
        </p:txBody>
      </p:sp>
    </p:spTree>
    <p:extLst>
      <p:ext uri="{BB962C8B-B14F-4D97-AF65-F5344CB8AC3E}">
        <p14:creationId xmlns:p14="http://schemas.microsoft.com/office/powerpoint/2010/main" val="36905613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F3F3F-A707-9C19-A405-F3F5522EF03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0712A2F-92DD-5099-155E-A57DF4E32083}"/>
              </a:ext>
            </a:extLst>
          </p:cNvPr>
          <p:cNvSpPr>
            <a:spLocks noGrp="1"/>
          </p:cNvSpPr>
          <p:nvPr>
            <p:ph type="title"/>
          </p:nvPr>
        </p:nvSpPr>
        <p:spPr>
          <a:xfrm>
            <a:off x="838200" y="136525"/>
            <a:ext cx="10515600" cy="1325563"/>
          </a:xfrm>
        </p:spPr>
        <p:txBody>
          <a:bodyPr/>
          <a:lstStyle/>
          <a:p>
            <a:r>
              <a:rPr lang="en-EE" dirty="0"/>
              <a:t>BREKETRAVI</a:t>
            </a:r>
            <a:endParaRPr lang="en-EE" i="1" dirty="0"/>
          </a:p>
        </p:txBody>
      </p:sp>
      <p:sp>
        <p:nvSpPr>
          <p:cNvPr id="2" name="Rounded Rectangle 1">
            <a:extLst>
              <a:ext uri="{FF2B5EF4-FFF2-40B4-BE49-F238E27FC236}">
                <a16:creationId xmlns:a16="http://schemas.microsoft.com/office/drawing/2014/main" id="{23A04367-365E-B85E-AB2F-A18593444012}"/>
              </a:ext>
            </a:extLst>
          </p:cNvPr>
          <p:cNvSpPr/>
          <p:nvPr/>
        </p:nvSpPr>
        <p:spPr>
          <a:xfrm>
            <a:off x="6392703" y="3269749"/>
            <a:ext cx="4237659" cy="2431443"/>
          </a:xfrm>
          <a:prstGeom prst="roundRect">
            <a:avLst>
              <a:gd name="adj" fmla="val 13025"/>
            </a:avLst>
          </a:prstGeom>
          <a:blipFill dpi="0" rotWithShape="1">
            <a:blip r:embed="rId3"/>
            <a:srcRect/>
            <a:stretch>
              <a:fillRect l="-729" t="-17440" r="-1203" b="-7432"/>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7" name="Rounded Rectangle 6">
            <a:extLst>
              <a:ext uri="{FF2B5EF4-FFF2-40B4-BE49-F238E27FC236}">
                <a16:creationId xmlns:a16="http://schemas.microsoft.com/office/drawing/2014/main" id="{16589124-A553-8E13-272B-047D15F92B27}"/>
              </a:ext>
            </a:extLst>
          </p:cNvPr>
          <p:cNvSpPr/>
          <p:nvPr/>
        </p:nvSpPr>
        <p:spPr>
          <a:xfrm>
            <a:off x="888075" y="2057542"/>
            <a:ext cx="5038333" cy="3115572"/>
          </a:xfrm>
          <a:prstGeom prst="roundRect">
            <a:avLst>
              <a:gd name="adj" fmla="val 13025"/>
            </a:avLst>
          </a:prstGeom>
          <a:blipFill dpi="0" rotWithShape="1">
            <a:blip r:embed="rId4"/>
            <a:srcRect/>
            <a:stretch>
              <a:fillRect l="-2160" t="-1997" r="-730" b="-199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3" name="Content Placeholder 3">
            <a:extLst>
              <a:ext uri="{FF2B5EF4-FFF2-40B4-BE49-F238E27FC236}">
                <a16:creationId xmlns:a16="http://schemas.microsoft.com/office/drawing/2014/main" id="{C0063CE4-AA46-9391-C6C4-C03C1B9079EA}"/>
              </a:ext>
            </a:extLst>
          </p:cNvPr>
          <p:cNvSpPr>
            <a:spLocks noGrp="1"/>
          </p:cNvSpPr>
          <p:nvPr/>
        </p:nvSpPr>
        <p:spPr>
          <a:xfrm>
            <a:off x="838200" y="1376330"/>
            <a:ext cx="6235700" cy="4524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spcBef>
                <a:spcPts val="0"/>
              </a:spcBef>
              <a:spcAft>
                <a:spcPts val="0"/>
              </a:spcAft>
              <a:buNone/>
            </a:pPr>
            <a:r>
              <a:rPr lang="et-EE" b="1" u="none" strike="noStrike" dirty="0">
                <a:solidFill>
                  <a:srgbClr val="000000"/>
                </a:solidFill>
                <a:effectLst/>
                <a:latin typeface="Geon Soft ExtraBold" panose="020F0503030302020204" pitchFamily="34" charset="77"/>
              </a:rPr>
              <a:t>Kaaries</a:t>
            </a:r>
            <a:endParaRPr lang="en-GB" b="1" u="none" strike="noStrike" dirty="0">
              <a:solidFill>
                <a:srgbClr val="000000"/>
              </a:solidFill>
              <a:effectLst/>
              <a:latin typeface="Geon Soft ExtraBold" panose="020F0503030302020204" pitchFamily="34" charset="77"/>
            </a:endParaRPr>
          </a:p>
        </p:txBody>
      </p:sp>
      <p:sp>
        <p:nvSpPr>
          <p:cNvPr id="4" name="Rounded Rectangle 3">
            <a:extLst>
              <a:ext uri="{FF2B5EF4-FFF2-40B4-BE49-F238E27FC236}">
                <a16:creationId xmlns:a16="http://schemas.microsoft.com/office/drawing/2014/main" id="{8F3C9880-66AB-E7D5-E342-0D6E53B01D53}"/>
              </a:ext>
            </a:extLst>
          </p:cNvPr>
          <p:cNvSpPr/>
          <p:nvPr/>
        </p:nvSpPr>
        <p:spPr>
          <a:xfrm>
            <a:off x="6392700" y="548797"/>
            <a:ext cx="4237658" cy="2605118"/>
          </a:xfrm>
          <a:prstGeom prst="roundRect">
            <a:avLst>
              <a:gd name="adj" fmla="val 13025"/>
            </a:avLst>
          </a:prstGeom>
          <a:blipFill>
            <a:blip r:embed="rId5"/>
            <a:stretch>
              <a:fillRect l="-4243" t="-7312" r="-4243" b="-997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7056244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9232C-7683-DAE1-64EE-64A80CFFFD4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2691D3C-FC4A-EB82-A5BC-EDF2CDB3500A}"/>
              </a:ext>
            </a:extLst>
          </p:cNvPr>
          <p:cNvSpPr>
            <a:spLocks noGrp="1"/>
          </p:cNvSpPr>
          <p:nvPr>
            <p:ph type="title"/>
          </p:nvPr>
        </p:nvSpPr>
        <p:spPr>
          <a:xfrm>
            <a:off x="838200" y="136525"/>
            <a:ext cx="10515600" cy="1325563"/>
          </a:xfrm>
        </p:spPr>
        <p:txBody>
          <a:bodyPr/>
          <a:lstStyle/>
          <a:p>
            <a:r>
              <a:rPr lang="et-EE" dirty="0"/>
              <a:t>KAPERAVI</a:t>
            </a:r>
            <a:endParaRPr lang="en-EE" i="1" dirty="0"/>
          </a:p>
        </p:txBody>
      </p:sp>
      <p:sp>
        <p:nvSpPr>
          <p:cNvPr id="4" name="Content Placeholder 3">
            <a:extLst>
              <a:ext uri="{FF2B5EF4-FFF2-40B4-BE49-F238E27FC236}">
                <a16:creationId xmlns:a16="http://schemas.microsoft.com/office/drawing/2014/main" id="{C0063CE4-AA46-9391-C6C4-C03C1B9079EA}"/>
              </a:ext>
            </a:extLst>
          </p:cNvPr>
          <p:cNvSpPr>
            <a:spLocks noGrp="1"/>
          </p:cNvSpPr>
          <p:nvPr>
            <p:ph idx="1"/>
          </p:nvPr>
        </p:nvSpPr>
        <p:spPr>
          <a:xfrm>
            <a:off x="838201" y="1449933"/>
            <a:ext cx="5511800" cy="4277768"/>
          </a:xfrm>
        </p:spPr>
        <p:txBody>
          <a:bodyPr>
            <a:normAutofit fontScale="92500"/>
          </a:bodyPr>
          <a:lstStyle/>
          <a:p>
            <a:pPr marL="0" indent="0" rtl="0" fontAlgn="base">
              <a:spcBef>
                <a:spcPts val="0"/>
              </a:spcBef>
              <a:spcAft>
                <a:spcPts val="0"/>
              </a:spcAft>
              <a:buNone/>
            </a:pPr>
            <a:r>
              <a:rPr lang="en-GB" b="1" u="none" strike="noStrike" dirty="0" err="1">
                <a:solidFill>
                  <a:srgbClr val="000000"/>
                </a:solidFill>
                <a:effectLst/>
                <a:latin typeface="Geon Soft ExtraBold" panose="020F0503030302020204" pitchFamily="34" charset="77"/>
              </a:rPr>
              <a:t>Hügieen</a:t>
            </a:r>
            <a:r>
              <a:rPr lang="en-GB" b="1" u="none" strike="noStrike" dirty="0">
                <a:solidFill>
                  <a:srgbClr val="000000"/>
                </a:solidFill>
                <a:effectLst/>
                <a:latin typeface="Geon Soft ExtraBold" panose="020F0503030302020204" pitchFamily="34" charset="77"/>
              </a:rPr>
              <a:t> </a:t>
            </a:r>
            <a:r>
              <a:rPr lang="en-GB" b="1" u="none" strike="noStrike" dirty="0" err="1">
                <a:solidFill>
                  <a:srgbClr val="000000"/>
                </a:solidFill>
                <a:effectLst/>
                <a:latin typeface="Geon Soft ExtraBold" panose="020F0503030302020204" pitchFamily="34" charset="77"/>
              </a:rPr>
              <a:t>ülioluline</a:t>
            </a:r>
            <a:r>
              <a:rPr lang="en-GB" b="1" u="none" strike="noStrike" dirty="0">
                <a:solidFill>
                  <a:srgbClr val="000000"/>
                </a:solidFill>
                <a:effectLst/>
                <a:latin typeface="Geon Soft ExtraBold" panose="020F0503030302020204" pitchFamily="34" charset="77"/>
              </a:rPr>
              <a:t>!</a:t>
            </a:r>
            <a:endParaRPr lang="et-EE" sz="2800" u="none" strike="noStrike" dirty="0">
              <a:solidFill>
                <a:srgbClr val="000000"/>
              </a:solidFill>
              <a:effectLst/>
              <a:latin typeface="Geon Soft Medium" panose="020B0604020202020204" charset="0"/>
            </a:endParaRPr>
          </a:p>
          <a:p>
            <a:pPr fontAlgn="base">
              <a:lnSpc>
                <a:spcPct val="170000"/>
              </a:lnSpc>
              <a:spcBef>
                <a:spcPts val="0"/>
              </a:spcBef>
            </a:pPr>
            <a:r>
              <a:rPr lang="et-EE" sz="2800" u="none" strike="noStrike" dirty="0">
                <a:solidFill>
                  <a:srgbClr val="000000"/>
                </a:solidFill>
                <a:effectLst/>
                <a:latin typeface="Geon Soft Medium" panose="020B0604020202020204" charset="0"/>
              </a:rPr>
              <a:t>Söömise ajaks kape eemaldada</a:t>
            </a:r>
          </a:p>
          <a:p>
            <a:pPr fontAlgn="base">
              <a:lnSpc>
                <a:spcPct val="170000"/>
              </a:lnSpc>
              <a:spcBef>
                <a:spcPts val="0"/>
              </a:spcBef>
            </a:pPr>
            <a:r>
              <a:rPr lang="et-EE" sz="2800" u="none" strike="noStrike" dirty="0">
                <a:solidFill>
                  <a:srgbClr val="000000"/>
                </a:solidFill>
                <a:effectLst/>
                <a:latin typeface="Geon Soft Medium" panose="020B0604020202020204" charset="0"/>
              </a:rPr>
              <a:t>Kapet kandes ära näri nätsu!</a:t>
            </a:r>
            <a:endParaRPr lang="et-EE" sz="2800" b="1" u="none" strike="noStrike" dirty="0">
              <a:solidFill>
                <a:srgbClr val="000000"/>
              </a:solidFill>
              <a:effectLst/>
              <a:latin typeface="Geon Soft ExtraBold" panose="020F0503030302020204" pitchFamily="34" charset="77"/>
            </a:endParaRPr>
          </a:p>
          <a:p>
            <a:pPr rtl="0" fontAlgn="base">
              <a:lnSpc>
                <a:spcPct val="170000"/>
              </a:lnSpc>
              <a:spcBef>
                <a:spcPts val="0"/>
              </a:spcBef>
              <a:spcAft>
                <a:spcPts val="0"/>
              </a:spcAft>
              <a:buFont typeface="Arial" panose="020B0604020202020204" pitchFamily="34" charset="0"/>
              <a:buChar char="•"/>
            </a:pPr>
            <a:r>
              <a:rPr lang="et-EE" dirty="0">
                <a:solidFill>
                  <a:srgbClr val="000000"/>
                </a:solidFill>
                <a:latin typeface="Geon Soft Medium" panose="020B0604020202020204" charset="0"/>
              </a:rPr>
              <a:t>Pese kapesid sooja veega</a:t>
            </a:r>
          </a:p>
          <a:p>
            <a:pPr lvl="1" fontAlgn="base">
              <a:lnSpc>
                <a:spcPct val="170000"/>
              </a:lnSpc>
              <a:spcBef>
                <a:spcPts val="0"/>
              </a:spcBef>
            </a:pPr>
            <a:r>
              <a:rPr lang="et-EE" dirty="0">
                <a:solidFill>
                  <a:srgbClr val="000000"/>
                </a:solidFill>
                <a:latin typeface="Geon Soft Medium" panose="020B0604020202020204" charset="0"/>
              </a:rPr>
              <a:t>Hari + nõudepesuvahend</a:t>
            </a:r>
          </a:p>
          <a:p>
            <a:pPr rtl="0" fontAlgn="base">
              <a:lnSpc>
                <a:spcPct val="170000"/>
              </a:lnSpc>
              <a:spcBef>
                <a:spcPts val="0"/>
              </a:spcBef>
              <a:spcAft>
                <a:spcPts val="0"/>
              </a:spcAft>
              <a:buFont typeface="Arial" panose="020B0604020202020204" pitchFamily="34" charset="0"/>
              <a:buChar char="•"/>
            </a:pPr>
            <a:r>
              <a:rPr lang="et-EE" dirty="0">
                <a:solidFill>
                  <a:srgbClr val="000000"/>
                </a:solidFill>
                <a:latin typeface="Geon Soft Medium" panose="020B0604020202020204" charset="0"/>
              </a:rPr>
              <a:t>Kapet hoiustada suletavas karbis</a:t>
            </a:r>
          </a:p>
          <a:p>
            <a:pPr rtl="0" fontAlgn="base">
              <a:spcBef>
                <a:spcPts val="0"/>
              </a:spcBef>
              <a:spcAft>
                <a:spcPts val="0"/>
              </a:spcAft>
              <a:buFont typeface="Arial" panose="020B0604020202020204" pitchFamily="34" charset="0"/>
              <a:buChar char="•"/>
            </a:pPr>
            <a:endParaRPr lang="en-GB" sz="2800" b="1" u="none" strike="noStrike" dirty="0">
              <a:solidFill>
                <a:srgbClr val="000000"/>
              </a:solidFill>
              <a:effectLst/>
              <a:latin typeface="Geon Soft ExtraBold" panose="020F0503030302020204" pitchFamily="34" charset="77"/>
            </a:endParaRPr>
          </a:p>
        </p:txBody>
      </p:sp>
      <p:sp>
        <p:nvSpPr>
          <p:cNvPr id="2" name="Rounded Rectangle 1">
            <a:extLst>
              <a:ext uri="{FF2B5EF4-FFF2-40B4-BE49-F238E27FC236}">
                <a16:creationId xmlns:a16="http://schemas.microsoft.com/office/drawing/2014/main" id="{0AC395EF-1660-4B11-76E6-7F7DABC0561C}"/>
              </a:ext>
            </a:extLst>
          </p:cNvPr>
          <p:cNvSpPr/>
          <p:nvPr/>
        </p:nvSpPr>
        <p:spPr>
          <a:xfrm>
            <a:off x="6604000" y="697706"/>
            <a:ext cx="4787900" cy="3466010"/>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5117718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419DF-8C91-0284-AA0F-5A2B37F7EF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F9BD06-101C-99E5-1845-A91643D2DA0E}"/>
              </a:ext>
            </a:extLst>
          </p:cNvPr>
          <p:cNvSpPr txBox="1">
            <a:spLocks/>
          </p:cNvSpPr>
          <p:nvPr/>
        </p:nvSpPr>
        <p:spPr>
          <a:xfrm>
            <a:off x="6096001" y="2336645"/>
            <a:ext cx="5221356" cy="21847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5400" b="1" u="none" strike="noStrike" dirty="0">
                <a:solidFill>
                  <a:srgbClr val="20449A"/>
                </a:solidFill>
                <a:effectLst/>
                <a:latin typeface="Geon Soft ExtraBold" panose="020F0503030302020204" pitchFamily="34" charset="77"/>
              </a:rPr>
              <a:t> TARKUSE-</a:t>
            </a:r>
          </a:p>
          <a:p>
            <a:pPr algn="ctr" rtl="0">
              <a:lnSpc>
                <a:spcPct val="100000"/>
              </a:lnSpc>
              <a:spcBef>
                <a:spcPts val="0"/>
              </a:spcBef>
              <a:spcAft>
                <a:spcPts val="0"/>
              </a:spcAft>
            </a:pPr>
            <a:r>
              <a:rPr lang="en-GB" sz="5400" b="1" dirty="0">
                <a:solidFill>
                  <a:srgbClr val="20449A"/>
                </a:solidFill>
                <a:latin typeface="Geon Soft ExtraBold" panose="020F0503030302020204" pitchFamily="34" charset="77"/>
              </a:rPr>
              <a:t>HAMBAD</a:t>
            </a:r>
            <a:endParaRPr lang="en-EE" sz="54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54E7016A-D777-E314-DAB5-1DA1E980D47A}"/>
              </a:ext>
            </a:extLst>
          </p:cNvPr>
          <p:cNvPicPr>
            <a:picLocks noChangeAspect="1"/>
          </p:cNvPicPr>
          <p:nvPr/>
        </p:nvPicPr>
        <p:blipFill>
          <a:blip r:embed="rId2"/>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AB09DA3C-8188-C5F7-9E1E-E3F3E4F5F5AA}"/>
              </a:ext>
            </a:extLst>
          </p:cNvPr>
          <p:cNvSpPr txBox="1">
            <a:spLocks/>
          </p:cNvSpPr>
          <p:nvPr/>
        </p:nvSpPr>
        <p:spPr>
          <a:xfrm>
            <a:off x="5092701" y="1828659"/>
            <a:ext cx="6110356" cy="101597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TARKUSEHAMBAD</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269768027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BCB10-95D7-BF01-1459-041498790C5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477061-2E4A-97D5-D5D2-18C6E7CFDBFD}"/>
              </a:ext>
            </a:extLst>
          </p:cNvPr>
          <p:cNvSpPr>
            <a:spLocks noGrp="1"/>
          </p:cNvSpPr>
          <p:nvPr>
            <p:ph idx="1"/>
          </p:nvPr>
        </p:nvSpPr>
        <p:spPr>
          <a:xfrm>
            <a:off x="838199" y="1824789"/>
            <a:ext cx="5575301" cy="3788611"/>
          </a:xfrm>
        </p:spPr>
        <p:txBody>
          <a:bodyPr>
            <a:normAutofit/>
          </a:bodyPr>
          <a:lstStyle/>
          <a:p>
            <a:pPr rtl="0" fontAlgn="base">
              <a:lnSpc>
                <a:spcPct val="120000"/>
              </a:lnSpc>
              <a:spcBef>
                <a:spcPts val="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Hambarea</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kõige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viimased</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hambad</a:t>
            </a:r>
            <a:endParaRPr lang="en-GB" sz="24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Tavaliselt</a:t>
            </a:r>
            <a:r>
              <a:rPr lang="en-GB" sz="2400" b="1" u="none" strike="noStrike" dirty="0">
                <a:solidFill>
                  <a:srgbClr val="000000"/>
                </a:solidFill>
                <a:effectLst/>
                <a:latin typeface="Geon Soft ExtraBold" panose="020F0503030302020204" pitchFamily="34" charset="77"/>
              </a:rPr>
              <a:t> 4 </a:t>
            </a:r>
            <a:r>
              <a:rPr lang="en-GB" sz="2400" b="1" u="none" strike="noStrike" dirty="0" err="1">
                <a:solidFill>
                  <a:srgbClr val="000000"/>
                </a:solidFill>
                <a:effectLst/>
                <a:latin typeface="Geon Soft ExtraBold" panose="020F0503030302020204" pitchFamily="34" charset="77"/>
              </a:rPr>
              <a:t>tükki</a:t>
            </a:r>
            <a:endParaRPr lang="en-GB" sz="2400" b="1" u="none" strike="noStrike" dirty="0">
              <a:solidFill>
                <a:srgbClr val="000000"/>
              </a:solidFill>
              <a:effectLst/>
              <a:latin typeface="Geon Soft ExtraBold" panose="020F0503030302020204" pitchFamily="34" charset="77"/>
            </a:endParaRPr>
          </a:p>
          <a:p>
            <a:pPr rtl="0" fontAlgn="base">
              <a:lnSpc>
                <a:spcPct val="12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Suhu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kasvamine</a:t>
            </a:r>
            <a:endParaRPr lang="en-GB" sz="2400" b="1" u="none" strike="noStrike" dirty="0">
              <a:solidFill>
                <a:srgbClr val="000000"/>
              </a:solidFill>
              <a:effectLst/>
              <a:latin typeface="Geon Soft ExtraBold" panose="020F0503030302020204" pitchFamily="34" charset="77"/>
            </a:endParaRPr>
          </a:p>
          <a:p>
            <a:pPr marL="742950" lvl="1" indent="-285750" rtl="0" fontAlgn="base">
              <a:lnSpc>
                <a:spcPct val="120000"/>
              </a:lnSpc>
              <a:spcBef>
                <a:spcPts val="500"/>
              </a:spcBef>
              <a:spcAft>
                <a:spcPts val="0"/>
              </a:spcAft>
              <a:buFont typeface="Arial" panose="020B0604020202020204" pitchFamily="34" charset="0"/>
              <a:buChar char="•"/>
            </a:pPr>
            <a:r>
              <a:rPr lang="en-GB" sz="2200" u="none" strike="noStrike" dirty="0" err="1">
                <a:solidFill>
                  <a:srgbClr val="000000"/>
                </a:solidFill>
                <a:effectLst/>
              </a:rPr>
              <a:t>Enamasti</a:t>
            </a:r>
            <a:r>
              <a:rPr lang="en-GB" sz="2200" u="none" strike="noStrike" dirty="0">
                <a:solidFill>
                  <a:srgbClr val="000000"/>
                </a:solidFill>
                <a:effectLst/>
              </a:rPr>
              <a:t> </a:t>
            </a:r>
            <a:r>
              <a:rPr lang="en-GB" sz="2200" u="none" strike="noStrike" dirty="0" err="1">
                <a:solidFill>
                  <a:srgbClr val="000000"/>
                </a:solidFill>
                <a:effectLst/>
              </a:rPr>
              <a:t>vanuses</a:t>
            </a:r>
            <a:r>
              <a:rPr lang="en-GB" sz="2200" u="none" strike="noStrike" dirty="0">
                <a:solidFill>
                  <a:srgbClr val="000000"/>
                </a:solidFill>
                <a:effectLst/>
              </a:rPr>
              <a:t> 16-25</a:t>
            </a:r>
          </a:p>
          <a:p>
            <a:pPr marL="742950" lvl="1" indent="-285750" rtl="0" fontAlgn="base">
              <a:lnSpc>
                <a:spcPct val="120000"/>
              </a:lnSpc>
              <a:spcBef>
                <a:spcPts val="500"/>
              </a:spcBef>
              <a:spcAft>
                <a:spcPts val="0"/>
              </a:spcAft>
              <a:buFont typeface="Arial" panose="020B0604020202020204" pitchFamily="34" charset="0"/>
              <a:buChar char="•"/>
            </a:pPr>
            <a:r>
              <a:rPr lang="en-GB" sz="2200" u="none" strike="noStrike" dirty="0" err="1">
                <a:solidFill>
                  <a:srgbClr val="000000"/>
                </a:solidFill>
                <a:effectLst/>
              </a:rPr>
              <a:t>Võib</a:t>
            </a:r>
            <a:r>
              <a:rPr lang="en-GB" sz="2200" u="none" strike="noStrike" dirty="0">
                <a:solidFill>
                  <a:srgbClr val="000000"/>
                </a:solidFill>
                <a:effectLst/>
              </a:rPr>
              <a:t> </a:t>
            </a:r>
            <a:r>
              <a:rPr lang="et-EE" sz="2200" u="none" strike="noStrike" dirty="0">
                <a:solidFill>
                  <a:srgbClr val="000000"/>
                </a:solidFill>
                <a:effectLst/>
              </a:rPr>
              <a:t>kaasneda</a:t>
            </a:r>
            <a:r>
              <a:rPr lang="en-GB" sz="2200" u="none" strike="noStrike" dirty="0">
                <a:solidFill>
                  <a:srgbClr val="000000"/>
                </a:solidFill>
                <a:effectLst/>
              </a:rPr>
              <a:t> </a:t>
            </a:r>
            <a:r>
              <a:rPr lang="en-GB" sz="2200" u="none" strike="noStrike" dirty="0" err="1">
                <a:solidFill>
                  <a:srgbClr val="000000"/>
                </a:solidFill>
                <a:effectLst/>
              </a:rPr>
              <a:t>ebamugavus</a:t>
            </a:r>
            <a:r>
              <a:rPr lang="en-GB" sz="2200" u="none" strike="noStrike" dirty="0">
                <a:solidFill>
                  <a:srgbClr val="000000"/>
                </a:solidFill>
                <a:effectLst/>
              </a:rPr>
              <a:t> </a:t>
            </a:r>
            <a:r>
              <a:rPr lang="en-GB" sz="2200" u="none" strike="noStrike" dirty="0" err="1">
                <a:solidFill>
                  <a:srgbClr val="000000"/>
                </a:solidFill>
                <a:effectLst/>
              </a:rPr>
              <a:t>ja</a:t>
            </a:r>
            <a:r>
              <a:rPr lang="en-GB" sz="2200" u="none" strike="noStrike" dirty="0">
                <a:solidFill>
                  <a:srgbClr val="000000"/>
                </a:solidFill>
                <a:effectLst/>
              </a:rPr>
              <a:t> </a:t>
            </a:r>
            <a:r>
              <a:rPr lang="en-GB" sz="2200" u="none" strike="noStrike" dirty="0" err="1">
                <a:solidFill>
                  <a:srgbClr val="000000"/>
                </a:solidFill>
                <a:effectLst/>
              </a:rPr>
              <a:t>valu</a:t>
            </a:r>
            <a:endParaRPr lang="en-GB" sz="2200" u="none" strike="noStrike" dirty="0">
              <a:solidFill>
                <a:srgbClr val="000000"/>
              </a:solidFill>
              <a:effectLst/>
            </a:endParaRPr>
          </a:p>
          <a:p>
            <a:pPr marL="742950" lvl="1" indent="-285750" rtl="0" fontAlgn="base">
              <a:lnSpc>
                <a:spcPct val="120000"/>
              </a:lnSpc>
              <a:spcBef>
                <a:spcPts val="500"/>
              </a:spcBef>
              <a:spcAft>
                <a:spcPts val="0"/>
              </a:spcAft>
              <a:buFont typeface="Arial" panose="020B0604020202020204" pitchFamily="34" charset="0"/>
              <a:buChar char="•"/>
            </a:pPr>
            <a:r>
              <a:rPr lang="en-GB" sz="2200" u="none" strike="noStrike" dirty="0" err="1">
                <a:solidFill>
                  <a:srgbClr val="000000"/>
                </a:solidFill>
                <a:effectLst/>
              </a:rPr>
              <a:t>Suurim</a:t>
            </a:r>
            <a:r>
              <a:rPr lang="en-GB" sz="2200" u="none" strike="noStrike" dirty="0">
                <a:solidFill>
                  <a:srgbClr val="000000"/>
                </a:solidFill>
                <a:effectLst/>
              </a:rPr>
              <a:t> </a:t>
            </a:r>
            <a:r>
              <a:rPr lang="en-GB" sz="2200" u="none" strike="noStrike" dirty="0" err="1">
                <a:solidFill>
                  <a:srgbClr val="000000"/>
                </a:solidFill>
                <a:effectLst/>
              </a:rPr>
              <a:t>probleem</a:t>
            </a:r>
            <a:r>
              <a:rPr lang="en-GB" sz="2200" u="none" strike="noStrike" dirty="0">
                <a:solidFill>
                  <a:srgbClr val="000000"/>
                </a:solidFill>
                <a:effectLst/>
              </a:rPr>
              <a:t> on </a:t>
            </a:r>
            <a:r>
              <a:rPr lang="en-GB" sz="2200" u="none" strike="noStrike" dirty="0" err="1">
                <a:solidFill>
                  <a:srgbClr val="000000"/>
                </a:solidFill>
                <a:effectLst/>
              </a:rPr>
              <a:t>ruumipuudus</a:t>
            </a:r>
            <a:endParaRPr lang="en-GB" sz="2200" u="none" strike="noStrike" dirty="0">
              <a:solidFill>
                <a:srgbClr val="000000"/>
              </a:solidFill>
              <a:effectLst/>
            </a:endParaRPr>
          </a:p>
        </p:txBody>
      </p:sp>
      <p:sp>
        <p:nvSpPr>
          <p:cNvPr id="5" name="Title 1">
            <a:extLst>
              <a:ext uri="{FF2B5EF4-FFF2-40B4-BE49-F238E27FC236}">
                <a16:creationId xmlns:a16="http://schemas.microsoft.com/office/drawing/2014/main" id="{7257DFDD-DC6D-6B1F-E38B-CD953FB74B2A}"/>
              </a:ext>
            </a:extLst>
          </p:cNvPr>
          <p:cNvSpPr>
            <a:spLocks noGrp="1"/>
          </p:cNvSpPr>
          <p:nvPr>
            <p:ph type="title"/>
          </p:nvPr>
        </p:nvSpPr>
        <p:spPr>
          <a:xfrm>
            <a:off x="838200" y="136525"/>
            <a:ext cx="10515600" cy="1325563"/>
          </a:xfrm>
        </p:spPr>
        <p:txBody>
          <a:bodyPr/>
          <a:lstStyle/>
          <a:p>
            <a:r>
              <a:rPr lang="en-EE" dirty="0"/>
              <a:t>TARKUSEHAMBAD</a:t>
            </a:r>
            <a:endParaRPr lang="en-EE" i="1" dirty="0"/>
          </a:p>
        </p:txBody>
      </p:sp>
      <p:sp>
        <p:nvSpPr>
          <p:cNvPr id="12" name="Content Placeholder 2">
            <a:extLst>
              <a:ext uri="{FF2B5EF4-FFF2-40B4-BE49-F238E27FC236}">
                <a16:creationId xmlns:a16="http://schemas.microsoft.com/office/drawing/2014/main" id="{B7EE0BDD-E7F9-642C-C08F-060740BC44A1}"/>
              </a:ext>
            </a:extLst>
          </p:cNvPr>
          <p:cNvSpPr txBox="1">
            <a:spLocks/>
          </p:cNvSpPr>
          <p:nvPr/>
        </p:nvSpPr>
        <p:spPr>
          <a:xfrm>
            <a:off x="6629401" y="1846179"/>
            <a:ext cx="5486400" cy="39323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20000"/>
              </a:lnSpc>
              <a:buNone/>
            </a:pP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Millal</a:t>
            </a: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pöörduda</a:t>
            </a: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arsti</a:t>
            </a:r>
            <a:r>
              <a:rPr lang="en-GB" sz="2200" b="1" dirty="0">
                <a:solidFill>
                  <a:srgbClr val="000000"/>
                </a:solidFill>
                <a:latin typeface="Geon Soft ExtraBold" panose="020F0503030302020204" pitchFamily="34" charset="77"/>
              </a:rPr>
              <a:t> </a:t>
            </a:r>
            <a:r>
              <a:rPr lang="en-GB" sz="2200" b="1" dirty="0" err="1">
                <a:solidFill>
                  <a:srgbClr val="000000"/>
                </a:solidFill>
                <a:latin typeface="Geon Soft ExtraBold" panose="020F0503030302020204" pitchFamily="34" charset="77"/>
              </a:rPr>
              <a:t>poole</a:t>
            </a:r>
            <a:r>
              <a:rPr lang="en-GB" sz="2200" b="1" dirty="0">
                <a:solidFill>
                  <a:srgbClr val="000000"/>
                </a:solidFill>
                <a:latin typeface="Geon Soft ExtraBold" panose="020F0503030302020204" pitchFamily="34" charset="77"/>
              </a:rPr>
              <a:t>?</a:t>
            </a:r>
          </a:p>
          <a:p>
            <a:pPr marL="742950" lvl="1" indent="-285750" fontAlgn="base">
              <a:lnSpc>
                <a:spcPct val="120000"/>
              </a:lnSpc>
            </a:pPr>
            <a:r>
              <a:rPr lang="en-GB" sz="2200" dirty="0" err="1">
                <a:solidFill>
                  <a:srgbClr val="000000"/>
                </a:solidFill>
              </a:rPr>
              <a:t>Valu</a:t>
            </a:r>
            <a:r>
              <a:rPr lang="en-GB" sz="2200" dirty="0">
                <a:solidFill>
                  <a:srgbClr val="000000"/>
                </a:solidFill>
              </a:rPr>
              <a:t>, </a:t>
            </a:r>
            <a:r>
              <a:rPr lang="en-GB" sz="2200" dirty="0" err="1">
                <a:solidFill>
                  <a:srgbClr val="000000"/>
                </a:solidFill>
              </a:rPr>
              <a:t>punetus</a:t>
            </a:r>
            <a:r>
              <a:rPr lang="en-GB" sz="2200" dirty="0">
                <a:solidFill>
                  <a:srgbClr val="000000"/>
                </a:solidFill>
              </a:rPr>
              <a:t> </a:t>
            </a:r>
            <a:r>
              <a:rPr lang="en-GB" sz="2200" dirty="0" err="1">
                <a:solidFill>
                  <a:srgbClr val="000000"/>
                </a:solidFill>
              </a:rPr>
              <a:t>selles</a:t>
            </a:r>
            <a:r>
              <a:rPr lang="en-GB" sz="2200" dirty="0">
                <a:solidFill>
                  <a:srgbClr val="000000"/>
                </a:solidFill>
              </a:rPr>
              <a:t> </a:t>
            </a:r>
            <a:r>
              <a:rPr lang="en-GB" sz="2200" dirty="0" err="1">
                <a:solidFill>
                  <a:srgbClr val="000000"/>
                </a:solidFill>
              </a:rPr>
              <a:t>piirkonnas</a:t>
            </a:r>
            <a:endParaRPr lang="en-GB" sz="2200" dirty="0">
              <a:solidFill>
                <a:srgbClr val="000000"/>
              </a:solidFill>
            </a:endParaRPr>
          </a:p>
          <a:p>
            <a:pPr marL="742950" lvl="1" indent="-285750" fontAlgn="base">
              <a:lnSpc>
                <a:spcPct val="120000"/>
              </a:lnSpc>
            </a:pPr>
            <a:r>
              <a:rPr lang="en-GB" sz="2200" dirty="0" err="1">
                <a:solidFill>
                  <a:srgbClr val="000000"/>
                </a:solidFill>
              </a:rPr>
              <a:t>Halb</a:t>
            </a:r>
            <a:r>
              <a:rPr lang="en-GB" sz="2200" dirty="0">
                <a:solidFill>
                  <a:srgbClr val="000000"/>
                </a:solidFill>
              </a:rPr>
              <a:t> </a:t>
            </a:r>
            <a:r>
              <a:rPr lang="en-GB" sz="2200" dirty="0" err="1">
                <a:solidFill>
                  <a:srgbClr val="000000"/>
                </a:solidFill>
              </a:rPr>
              <a:t>maitse</a:t>
            </a:r>
            <a:r>
              <a:rPr lang="en-GB" sz="2200" dirty="0">
                <a:solidFill>
                  <a:srgbClr val="000000"/>
                </a:solidFill>
              </a:rPr>
              <a:t> </a:t>
            </a:r>
            <a:r>
              <a:rPr lang="en-GB" sz="2200" dirty="0" err="1">
                <a:solidFill>
                  <a:srgbClr val="000000"/>
                </a:solidFill>
              </a:rPr>
              <a:t>suus</a:t>
            </a:r>
            <a:endParaRPr lang="en-GB" sz="2200" dirty="0">
              <a:solidFill>
                <a:srgbClr val="000000"/>
              </a:solidFill>
            </a:endParaRPr>
          </a:p>
          <a:p>
            <a:pPr marL="742950" lvl="1" indent="-285750" fontAlgn="base">
              <a:lnSpc>
                <a:spcPct val="120000"/>
              </a:lnSpc>
            </a:pPr>
            <a:r>
              <a:rPr lang="en-GB" sz="2200" dirty="0" err="1">
                <a:solidFill>
                  <a:srgbClr val="000000"/>
                </a:solidFill>
              </a:rPr>
              <a:t>Valu</a:t>
            </a:r>
            <a:r>
              <a:rPr lang="en-GB" sz="2200" dirty="0">
                <a:solidFill>
                  <a:srgbClr val="000000"/>
                </a:solidFill>
              </a:rPr>
              <a:t> </a:t>
            </a:r>
            <a:r>
              <a:rPr lang="en-GB" sz="2200" dirty="0" err="1">
                <a:solidFill>
                  <a:srgbClr val="000000"/>
                </a:solidFill>
              </a:rPr>
              <a:t>neelamisel</a:t>
            </a:r>
            <a:endParaRPr lang="en-GB" sz="2200" dirty="0">
              <a:solidFill>
                <a:srgbClr val="000000"/>
              </a:solidFill>
            </a:endParaRPr>
          </a:p>
          <a:p>
            <a:pPr marL="742950" lvl="1" indent="-285750" fontAlgn="base">
              <a:lnSpc>
                <a:spcPct val="120000"/>
              </a:lnSpc>
            </a:pPr>
            <a:r>
              <a:rPr lang="en-GB" sz="2200" dirty="0" err="1">
                <a:solidFill>
                  <a:srgbClr val="000000"/>
                </a:solidFill>
              </a:rPr>
              <a:t>Vastava</a:t>
            </a:r>
            <a:r>
              <a:rPr lang="en-GB" sz="2200" dirty="0">
                <a:solidFill>
                  <a:srgbClr val="000000"/>
                </a:solidFill>
              </a:rPr>
              <a:t> </a:t>
            </a:r>
            <a:r>
              <a:rPr lang="en-GB" sz="2200" dirty="0" err="1">
                <a:solidFill>
                  <a:srgbClr val="000000"/>
                </a:solidFill>
              </a:rPr>
              <a:t>näopoole</a:t>
            </a:r>
            <a:r>
              <a:rPr lang="en-GB" sz="2200" dirty="0">
                <a:solidFill>
                  <a:srgbClr val="000000"/>
                </a:solidFill>
              </a:rPr>
              <a:t> </a:t>
            </a:r>
            <a:r>
              <a:rPr lang="en-GB" sz="2200" dirty="0" err="1">
                <a:solidFill>
                  <a:srgbClr val="000000"/>
                </a:solidFill>
              </a:rPr>
              <a:t>turse</a:t>
            </a:r>
            <a:endParaRPr lang="en-GB" sz="2200" dirty="0">
              <a:solidFill>
                <a:srgbClr val="000000"/>
              </a:solidFill>
            </a:endParaRPr>
          </a:p>
          <a:p>
            <a:pPr marL="742950" lvl="1" indent="-285750" fontAlgn="base">
              <a:lnSpc>
                <a:spcPct val="120000"/>
              </a:lnSpc>
            </a:pPr>
            <a:r>
              <a:rPr lang="en-GB" sz="2200" dirty="0" err="1">
                <a:solidFill>
                  <a:srgbClr val="000000"/>
                </a:solidFill>
              </a:rPr>
              <a:t>Palavik</a:t>
            </a:r>
            <a:endParaRPr lang="en-GB" sz="2200" dirty="0">
              <a:solidFill>
                <a:srgbClr val="000000"/>
              </a:solidFill>
            </a:endParaRPr>
          </a:p>
        </p:txBody>
      </p:sp>
    </p:spTree>
    <p:extLst>
      <p:ext uri="{BB962C8B-B14F-4D97-AF65-F5344CB8AC3E}">
        <p14:creationId xmlns:p14="http://schemas.microsoft.com/office/powerpoint/2010/main" val="2781669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F8554-BD92-ADD7-CC28-F9AFF99840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F3B642-9F49-CAC0-4CE6-3562EFBF49B5}"/>
              </a:ext>
            </a:extLst>
          </p:cNvPr>
          <p:cNvSpPr>
            <a:spLocks noGrp="1"/>
          </p:cNvSpPr>
          <p:nvPr>
            <p:ph type="title"/>
          </p:nvPr>
        </p:nvSpPr>
        <p:spPr/>
        <p:txBody>
          <a:bodyPr/>
          <a:lstStyle/>
          <a:p>
            <a:r>
              <a:rPr lang="en-EE" dirty="0"/>
              <a:t>MIS ON PILDIL?</a:t>
            </a:r>
          </a:p>
        </p:txBody>
      </p:sp>
      <p:sp>
        <p:nvSpPr>
          <p:cNvPr id="4" name="Rounded Rectangle 3">
            <a:extLst>
              <a:ext uri="{FF2B5EF4-FFF2-40B4-BE49-F238E27FC236}">
                <a16:creationId xmlns:a16="http://schemas.microsoft.com/office/drawing/2014/main" id="{32F0FA83-6D3F-D393-B077-144946B018C8}"/>
              </a:ext>
            </a:extLst>
          </p:cNvPr>
          <p:cNvSpPr/>
          <p:nvPr/>
        </p:nvSpPr>
        <p:spPr>
          <a:xfrm>
            <a:off x="5764695" y="1177166"/>
            <a:ext cx="5115339" cy="4002156"/>
          </a:xfrm>
          <a:prstGeom prst="roundRect">
            <a:avLst>
              <a:gd name="adj" fmla="val 13025"/>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17" name="Content Placeholder 16">
            <a:extLst>
              <a:ext uri="{FF2B5EF4-FFF2-40B4-BE49-F238E27FC236}">
                <a16:creationId xmlns:a16="http://schemas.microsoft.com/office/drawing/2014/main" id="{BBB39D93-6CCE-8488-0787-277ABE2ABC38}"/>
              </a:ext>
            </a:extLst>
          </p:cNvPr>
          <p:cNvSpPr>
            <a:spLocks noGrp="1"/>
          </p:cNvSpPr>
          <p:nvPr>
            <p:ph idx="1"/>
          </p:nvPr>
        </p:nvSpPr>
        <p:spPr>
          <a:xfrm>
            <a:off x="838200" y="1536774"/>
            <a:ext cx="4118113" cy="3945835"/>
          </a:xfrm>
        </p:spPr>
        <p:txBody>
          <a:bodyPr/>
          <a:lstStyle/>
          <a:p>
            <a:pPr marL="0" indent="0">
              <a:lnSpc>
                <a:spcPct val="100000"/>
              </a:lnSpc>
              <a:spcBef>
                <a:spcPts val="100"/>
              </a:spcBef>
              <a:buNone/>
            </a:pPr>
            <a:r>
              <a:rPr lang="et-EE" b="1" dirty="0">
                <a:latin typeface="Geon Soft ExtraBold" panose="020F0503030302020204" pitchFamily="34" charset="77"/>
              </a:rPr>
              <a:t>22-aastane mees</a:t>
            </a:r>
          </a:p>
          <a:p>
            <a:pPr marL="0" indent="0">
              <a:lnSpc>
                <a:spcPct val="100000"/>
              </a:lnSpc>
              <a:spcBef>
                <a:spcPts val="100"/>
              </a:spcBef>
              <a:buNone/>
            </a:pPr>
            <a:endParaRPr lang="et-EE" b="1" dirty="0">
              <a:latin typeface="Geon Soft ExtraBold" panose="020F0503030302020204" pitchFamily="34" charset="77"/>
            </a:endParaRPr>
          </a:p>
          <a:p>
            <a:pPr marL="0" indent="0">
              <a:lnSpc>
                <a:spcPct val="100000"/>
              </a:lnSpc>
              <a:spcBef>
                <a:spcPts val="100"/>
              </a:spcBef>
              <a:buNone/>
            </a:pPr>
            <a:r>
              <a:rPr lang="et-EE" b="1" dirty="0">
                <a:latin typeface="Geon Soft ExtraBold" panose="020F0503030302020204" pitchFamily="34" charset="77"/>
              </a:rPr>
              <a:t>Kasutas mokatubakat</a:t>
            </a:r>
          </a:p>
          <a:p>
            <a:pPr marL="0" indent="0">
              <a:lnSpc>
                <a:spcPct val="100000"/>
              </a:lnSpc>
              <a:spcBef>
                <a:spcPts val="100"/>
              </a:spcBef>
              <a:buNone/>
            </a:pPr>
            <a:r>
              <a:rPr lang="et-EE" b="1" dirty="0">
                <a:latin typeface="Geon Soft ExtraBold" panose="020F0503030302020204" pitchFamily="34" charset="77"/>
              </a:rPr>
              <a:t>2-3 aastat</a:t>
            </a:r>
            <a:endParaRPr lang="en-EE" dirty="0"/>
          </a:p>
        </p:txBody>
      </p:sp>
      <p:sp>
        <p:nvSpPr>
          <p:cNvPr id="18" name="Rounded Rectangle 17">
            <a:extLst>
              <a:ext uri="{FF2B5EF4-FFF2-40B4-BE49-F238E27FC236}">
                <a16:creationId xmlns:a16="http://schemas.microsoft.com/office/drawing/2014/main" id="{0C8E8649-72E0-4021-D2D1-F7C2E191BA65}"/>
              </a:ext>
            </a:extLst>
          </p:cNvPr>
          <p:cNvSpPr/>
          <p:nvPr/>
        </p:nvSpPr>
        <p:spPr>
          <a:xfrm>
            <a:off x="3479500" y="3367670"/>
            <a:ext cx="3240000" cy="2293888"/>
          </a:xfrm>
          <a:prstGeom prst="roundRect">
            <a:avLst>
              <a:gd name="adj" fmla="val 13025"/>
            </a:avLst>
          </a:prstGeom>
          <a:blipFill>
            <a:blip r:embed="rId4"/>
            <a:stretch>
              <a:fillRect l="-64973" t="-43378" r="-29471" b="-4024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15845956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930A3-0707-601A-3C59-5C8678370F9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9C46EB3-4C64-4C5F-E6F3-15A809041055}"/>
              </a:ext>
            </a:extLst>
          </p:cNvPr>
          <p:cNvSpPr>
            <a:spLocks noGrp="1"/>
          </p:cNvSpPr>
          <p:nvPr>
            <p:ph type="title"/>
          </p:nvPr>
        </p:nvSpPr>
        <p:spPr>
          <a:xfrm>
            <a:off x="838200" y="136525"/>
            <a:ext cx="10515600" cy="1325563"/>
          </a:xfrm>
        </p:spPr>
        <p:txBody>
          <a:bodyPr/>
          <a:lstStyle/>
          <a:p>
            <a:r>
              <a:rPr lang="en-EE" dirty="0"/>
              <a:t>TARKUSEHAMBAD</a:t>
            </a:r>
            <a:endParaRPr lang="en-EE" i="1" dirty="0"/>
          </a:p>
        </p:txBody>
      </p:sp>
      <p:pic>
        <p:nvPicPr>
          <p:cNvPr id="3" name="Picture 2">
            <a:extLst>
              <a:ext uri="{FF2B5EF4-FFF2-40B4-BE49-F238E27FC236}">
                <a16:creationId xmlns:a16="http://schemas.microsoft.com/office/drawing/2014/main" id="{942EF250-6CB8-3185-BBD3-5EB29892E583}"/>
              </a:ext>
            </a:extLst>
          </p:cNvPr>
          <p:cNvPicPr>
            <a:picLocks noChangeAspect="1"/>
          </p:cNvPicPr>
          <p:nvPr/>
        </p:nvPicPr>
        <p:blipFill>
          <a:blip r:embed="rId3"/>
          <a:srcRect/>
          <a:stretch/>
        </p:blipFill>
        <p:spPr>
          <a:xfrm>
            <a:off x="5823771" y="1330036"/>
            <a:ext cx="5961592" cy="4038399"/>
          </a:xfrm>
          <a:prstGeom prst="rect">
            <a:avLst/>
          </a:prstGeom>
        </p:spPr>
      </p:pic>
      <p:pic>
        <p:nvPicPr>
          <p:cNvPr id="4" name="Picture 3">
            <a:extLst>
              <a:ext uri="{FF2B5EF4-FFF2-40B4-BE49-F238E27FC236}">
                <a16:creationId xmlns:a16="http://schemas.microsoft.com/office/drawing/2014/main" id="{40DFA45A-F3D6-10B4-0CE5-A405398DB8C1}"/>
              </a:ext>
            </a:extLst>
          </p:cNvPr>
          <p:cNvPicPr>
            <a:picLocks noChangeAspect="1"/>
          </p:cNvPicPr>
          <p:nvPr/>
        </p:nvPicPr>
        <p:blipFill>
          <a:blip r:embed="rId4"/>
          <a:srcRect/>
          <a:stretch/>
        </p:blipFill>
        <p:spPr>
          <a:xfrm>
            <a:off x="134408" y="1330036"/>
            <a:ext cx="5961592" cy="4038398"/>
          </a:xfrm>
          <a:prstGeom prst="rect">
            <a:avLst/>
          </a:prstGeom>
        </p:spPr>
      </p:pic>
    </p:spTree>
    <p:extLst>
      <p:ext uri="{BB962C8B-B14F-4D97-AF65-F5344CB8AC3E}">
        <p14:creationId xmlns:p14="http://schemas.microsoft.com/office/powerpoint/2010/main" val="18493158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D2B1-CBA7-AA87-CDCC-46DA9EB5B90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4DDAAE-41F2-DAD5-A5D1-AC502E2C8CD6}"/>
              </a:ext>
            </a:extLst>
          </p:cNvPr>
          <p:cNvSpPr>
            <a:spLocks noGrp="1"/>
          </p:cNvSpPr>
          <p:nvPr>
            <p:ph idx="1"/>
          </p:nvPr>
        </p:nvSpPr>
        <p:spPr>
          <a:xfrm>
            <a:off x="838199" y="1747433"/>
            <a:ext cx="9220201" cy="3957119"/>
          </a:xfrm>
        </p:spPr>
        <p:txBody>
          <a:bodyPr>
            <a:normAutofit/>
          </a:bodyPr>
          <a:lstStyle/>
          <a:p>
            <a:pPr marL="0" indent="0" rtl="0" fontAlgn="base">
              <a:lnSpc>
                <a:spcPct val="100000"/>
              </a:lnSpc>
              <a:spcBef>
                <a:spcPts val="1000"/>
              </a:spcBef>
              <a:spcAft>
                <a:spcPts val="0"/>
              </a:spcAft>
              <a:buNone/>
            </a:pPr>
            <a:endParaRPr lang="et-EE" sz="2400" b="1" dirty="0">
              <a:solidFill>
                <a:srgbClr val="000000"/>
              </a:solidFill>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t-EE" sz="2400" b="1" dirty="0">
                <a:solidFill>
                  <a:srgbClr val="000000"/>
                </a:solidFill>
                <a:latin typeface="Geon Soft ExtraBold" panose="020F0503030302020204" pitchFamily="34" charset="77"/>
              </a:rPr>
              <a:t>Tarkuseh</a:t>
            </a:r>
            <a:r>
              <a:rPr lang="en-GB" sz="2400" b="1" u="none" strike="noStrike" dirty="0">
                <a:solidFill>
                  <a:srgbClr val="000000"/>
                </a:solidFill>
                <a:effectLst/>
                <a:latin typeface="Geon Soft ExtraBold" panose="020F0503030302020204" pitchFamily="34" charset="77"/>
              </a:rPr>
              <a:t>ammas </a:t>
            </a:r>
            <a:r>
              <a:rPr lang="en-GB" sz="2400" b="1" u="none" strike="noStrike" dirty="0" err="1">
                <a:solidFill>
                  <a:srgbClr val="000000"/>
                </a:solidFill>
                <a:effectLst/>
                <a:latin typeface="Geon Soft ExtraBold" panose="020F0503030302020204" pitchFamily="34" charset="77"/>
              </a:rPr>
              <a:t>ei</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mahu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suhu</a:t>
            </a:r>
            <a:endParaRPr lang="et-EE" sz="2400" b="1" u="none" strike="noStrike" dirty="0">
              <a:solidFill>
                <a:srgbClr val="000000"/>
              </a:solidFill>
              <a:effectLst/>
              <a:latin typeface="Geon Soft ExtraBold" panose="020F0503030302020204" pitchFamily="34" charset="77"/>
            </a:endParaRPr>
          </a:p>
          <a:p>
            <a:pPr lvl="1" fontAlgn="base">
              <a:lnSpc>
                <a:spcPct val="100000"/>
              </a:lnSpc>
              <a:spcBef>
                <a:spcPts val="1000"/>
              </a:spcBef>
            </a:pPr>
            <a:r>
              <a:rPr lang="et-EE" sz="2000" dirty="0">
                <a:solidFill>
                  <a:srgbClr val="000000"/>
                </a:solidFill>
                <a:latin typeface="Geon Soft ExtraBold" panose="020F0503030302020204" pitchFamily="34" charset="77"/>
              </a:rPr>
              <a:t>selles piirkonnas on korduvad põletikud</a:t>
            </a:r>
          </a:p>
          <a:p>
            <a:pPr lvl="1" fontAlgn="base">
              <a:lnSpc>
                <a:spcPct val="100000"/>
              </a:lnSpc>
            </a:pPr>
            <a:r>
              <a:rPr lang="en-GB" sz="2000" u="none" strike="noStrike" dirty="0">
                <a:solidFill>
                  <a:srgbClr val="000000"/>
                </a:solidFill>
                <a:effectLst/>
                <a:latin typeface="Geon Soft ExtraBold" panose="020F0503030302020204" pitchFamily="34" charset="77"/>
              </a:rPr>
              <a:t>on </a:t>
            </a:r>
            <a:r>
              <a:rPr lang="en-GB" sz="2000" u="none" strike="noStrike" dirty="0" err="1">
                <a:solidFill>
                  <a:srgbClr val="000000"/>
                </a:solidFill>
                <a:effectLst/>
                <a:latin typeface="Geon Soft ExtraBold" panose="020F0503030302020204" pitchFamily="34" charset="77"/>
              </a:rPr>
              <a:t>ohtlik</a:t>
            </a:r>
            <a:r>
              <a:rPr lang="en-GB" sz="2000" u="none" strike="noStrike" dirty="0">
                <a:solidFill>
                  <a:srgbClr val="000000"/>
                </a:solidFill>
                <a:effectLst/>
                <a:latin typeface="Geon Soft ExtraBold" panose="020F0503030302020204" pitchFamily="34" charset="77"/>
              </a:rPr>
              <a:t> </a:t>
            </a:r>
            <a:r>
              <a:rPr lang="en-GB" sz="2000" u="none" strike="noStrike" dirty="0" err="1">
                <a:solidFill>
                  <a:srgbClr val="000000"/>
                </a:solidFill>
                <a:effectLst/>
                <a:latin typeface="Geon Soft ExtraBold" panose="020F0503030302020204" pitchFamily="34" charset="77"/>
              </a:rPr>
              <a:t>naaberhambale</a:t>
            </a:r>
            <a:endParaRPr lang="en-GB" sz="20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endParaRPr lang="en-GB" sz="2400" u="none" strike="noStrike" dirty="0">
              <a:solidFill>
                <a:srgbClr val="000000"/>
              </a:solidFill>
              <a:effectLst/>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Tarkusehambas</a:t>
            </a:r>
            <a:r>
              <a:rPr lang="en-GB" sz="2400" b="1" u="none" strike="noStrike" dirty="0">
                <a:solidFill>
                  <a:srgbClr val="000000"/>
                </a:solidFill>
                <a:effectLst/>
                <a:latin typeface="Geon Soft ExtraBold" panose="020F0503030302020204" pitchFamily="34" charset="77"/>
              </a:rPr>
              <a:t> on auk</a:t>
            </a:r>
          </a:p>
        </p:txBody>
      </p:sp>
      <p:sp>
        <p:nvSpPr>
          <p:cNvPr id="5" name="Title 1">
            <a:extLst>
              <a:ext uri="{FF2B5EF4-FFF2-40B4-BE49-F238E27FC236}">
                <a16:creationId xmlns:a16="http://schemas.microsoft.com/office/drawing/2014/main" id="{BF9B0AB1-BD56-200C-EFCF-62A989735232}"/>
              </a:ext>
            </a:extLst>
          </p:cNvPr>
          <p:cNvSpPr>
            <a:spLocks noGrp="1"/>
          </p:cNvSpPr>
          <p:nvPr>
            <p:ph type="title"/>
          </p:nvPr>
        </p:nvSpPr>
        <p:spPr>
          <a:xfrm>
            <a:off x="838200" y="136525"/>
            <a:ext cx="10515600" cy="1325563"/>
          </a:xfrm>
        </p:spPr>
        <p:txBody>
          <a:bodyPr/>
          <a:lstStyle/>
          <a:p>
            <a:r>
              <a:rPr lang="en-EE" dirty="0"/>
              <a:t>MILLAL TARKUSEHAMBAD EEMALDATAKSE?</a:t>
            </a:r>
            <a:endParaRPr lang="en-EE" i="1" dirty="0"/>
          </a:p>
        </p:txBody>
      </p:sp>
      <p:sp>
        <p:nvSpPr>
          <p:cNvPr id="2" name="Rounded Rectangle 1">
            <a:extLst>
              <a:ext uri="{FF2B5EF4-FFF2-40B4-BE49-F238E27FC236}">
                <a16:creationId xmlns:a16="http://schemas.microsoft.com/office/drawing/2014/main" id="{C954A588-B404-2CB0-63E0-D5C18A1AFBD4}"/>
              </a:ext>
            </a:extLst>
          </p:cNvPr>
          <p:cNvSpPr/>
          <p:nvPr/>
        </p:nvSpPr>
        <p:spPr>
          <a:xfrm>
            <a:off x="6807201" y="1871214"/>
            <a:ext cx="4546599" cy="3115572"/>
          </a:xfrm>
          <a:prstGeom prst="roundRect">
            <a:avLst>
              <a:gd name="adj" fmla="val 13025"/>
            </a:avLst>
          </a:prstGeom>
          <a:blipFill dpi="0" rotWithShape="1">
            <a:blip r:embed="rId3"/>
            <a:srcRect/>
            <a:stretch>
              <a:fillRect l="-10968" t="-1997" r="-10968" b="-1997"/>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478859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D2B1-CBA7-AA87-CDCC-46DA9EB5B90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BF9B0AB1-BD56-200C-EFCF-62A989735232}"/>
              </a:ext>
            </a:extLst>
          </p:cNvPr>
          <p:cNvSpPr>
            <a:spLocks noGrp="1"/>
          </p:cNvSpPr>
          <p:nvPr>
            <p:ph type="title"/>
          </p:nvPr>
        </p:nvSpPr>
        <p:spPr>
          <a:xfrm>
            <a:off x="838200" y="136525"/>
            <a:ext cx="10515600" cy="1325563"/>
          </a:xfrm>
        </p:spPr>
        <p:txBody>
          <a:bodyPr/>
          <a:lstStyle/>
          <a:p>
            <a:r>
              <a:rPr lang="en-EE" dirty="0"/>
              <a:t>MILLAL TARKUSEHAMBAD EEMALDATAKSE?</a:t>
            </a:r>
            <a:endParaRPr lang="en-EE" i="1" dirty="0"/>
          </a:p>
        </p:txBody>
      </p:sp>
      <p:sp>
        <p:nvSpPr>
          <p:cNvPr id="2" name="Rounded Rectangle 1">
            <a:extLst>
              <a:ext uri="{FF2B5EF4-FFF2-40B4-BE49-F238E27FC236}">
                <a16:creationId xmlns:a16="http://schemas.microsoft.com/office/drawing/2014/main" id="{368A7133-A56E-6634-97B9-76C7ABA001D2}"/>
              </a:ext>
            </a:extLst>
          </p:cNvPr>
          <p:cNvSpPr/>
          <p:nvPr/>
        </p:nvSpPr>
        <p:spPr>
          <a:xfrm>
            <a:off x="1828800" y="1423988"/>
            <a:ext cx="8192425" cy="4367212"/>
          </a:xfrm>
          <a:prstGeom prst="roundRect">
            <a:avLst>
              <a:gd name="adj" fmla="val 13025"/>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
        <p:nvSpPr>
          <p:cNvPr id="4" name="Oval 3">
            <a:extLst>
              <a:ext uri="{FF2B5EF4-FFF2-40B4-BE49-F238E27FC236}">
                <a16:creationId xmlns:a16="http://schemas.microsoft.com/office/drawing/2014/main" id="{C4C7075C-34BA-1E4E-DC5A-8B67039F6176}"/>
              </a:ext>
            </a:extLst>
          </p:cNvPr>
          <p:cNvSpPr/>
          <p:nvPr/>
        </p:nvSpPr>
        <p:spPr>
          <a:xfrm>
            <a:off x="7870481" y="3327120"/>
            <a:ext cx="1041680" cy="1041680"/>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
        <p:nvSpPr>
          <p:cNvPr id="7" name="Oval 6">
            <a:extLst>
              <a:ext uri="{FF2B5EF4-FFF2-40B4-BE49-F238E27FC236}">
                <a16:creationId xmlns:a16="http://schemas.microsoft.com/office/drawing/2014/main" id="{D66FEDAD-6DBC-90CE-2665-0798E85AEF32}"/>
              </a:ext>
            </a:extLst>
          </p:cNvPr>
          <p:cNvSpPr/>
          <p:nvPr/>
        </p:nvSpPr>
        <p:spPr>
          <a:xfrm>
            <a:off x="2904781" y="3327120"/>
            <a:ext cx="1041680" cy="1041680"/>
          </a:xfrm>
          <a:prstGeom prst="ellipse">
            <a:avLst/>
          </a:prstGeom>
          <a:noFill/>
          <a:ln w="73025">
            <a:solidFill>
              <a:srgbClr val="2140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ln>
                <a:solidFill>
                  <a:schemeClr val="bg1"/>
                </a:solidFill>
              </a:ln>
            </a:endParaRPr>
          </a:p>
        </p:txBody>
      </p:sp>
    </p:spTree>
    <p:extLst>
      <p:ext uri="{BB962C8B-B14F-4D97-AF65-F5344CB8AC3E}">
        <p14:creationId xmlns:p14="http://schemas.microsoft.com/office/powerpoint/2010/main" val="16119783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A377F-2F46-EDF0-235A-2514AB1B4BD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93A9C3-2DDD-73D5-43B6-7BBEA23F56B2}"/>
              </a:ext>
            </a:extLst>
          </p:cNvPr>
          <p:cNvSpPr>
            <a:spLocks noGrp="1"/>
          </p:cNvSpPr>
          <p:nvPr>
            <p:ph idx="1"/>
          </p:nvPr>
        </p:nvSpPr>
        <p:spPr>
          <a:xfrm>
            <a:off x="838199" y="1596188"/>
            <a:ext cx="9220201" cy="3957119"/>
          </a:xfrm>
        </p:spPr>
        <p:txBody>
          <a:bodyPr>
            <a:normAutofit/>
          </a:bodyPr>
          <a:lstStyle/>
          <a:p>
            <a:pPr rtl="0" fontAlgn="base">
              <a:lnSpc>
                <a:spcPct val="100000"/>
              </a:lnSpc>
              <a:spcBef>
                <a:spcPts val="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Röntgenpilt</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Tuimestussüst</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a:solidFill>
                  <a:srgbClr val="000000"/>
                </a:solidFill>
                <a:effectLst/>
                <a:latin typeface="Geon Soft ExtraBold" panose="020F0503030302020204" pitchFamily="34" charset="77"/>
              </a:rPr>
              <a:t>Ige </a:t>
            </a:r>
            <a:r>
              <a:rPr lang="en-GB" sz="2400" u="none" strike="noStrike" dirty="0" err="1">
                <a:solidFill>
                  <a:srgbClr val="000000"/>
                </a:solidFill>
                <a:effectLst/>
                <a:latin typeface="Geon Soft ExtraBold" panose="020F0503030302020204" pitchFamily="34" charset="77"/>
              </a:rPr>
              <a:t>lõigatakse</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pealt</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lahti</a:t>
            </a:r>
            <a:endParaRPr lang="et-EE" sz="2400" dirty="0">
              <a:solidFill>
                <a:srgbClr val="000000"/>
              </a:solidFill>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t-EE" sz="2400" u="none" strike="noStrike" dirty="0">
                <a:solidFill>
                  <a:srgbClr val="000000"/>
                </a:solidFill>
                <a:effectLst/>
                <a:latin typeface="Geon Soft ExtraBold" panose="020F0503030302020204" pitchFamily="34" charset="77"/>
              </a:rPr>
              <a:t>P</a:t>
            </a:r>
            <a:r>
              <a:rPr lang="en-GB" sz="2400" u="none" strike="noStrike" dirty="0" err="1">
                <a:solidFill>
                  <a:srgbClr val="000000"/>
                </a:solidFill>
                <a:effectLst/>
                <a:latin typeface="Geon Soft ExtraBold" panose="020F0503030302020204" pitchFamily="34" charset="77"/>
              </a:rPr>
              <a:t>uuriga</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eemaldatakse</a:t>
            </a:r>
            <a:r>
              <a:rPr lang="en-GB" sz="2400" u="none" strike="noStrike" dirty="0">
                <a:solidFill>
                  <a:srgbClr val="000000"/>
                </a:solidFill>
                <a:effectLst/>
                <a:latin typeface="Geon Soft ExtraBold" panose="020F0503030302020204" pitchFamily="34" charset="77"/>
              </a:rPr>
              <a:t> hamba </a:t>
            </a:r>
            <a:r>
              <a:rPr lang="en-GB" sz="2400" u="none" strike="noStrike" dirty="0" err="1">
                <a:solidFill>
                  <a:srgbClr val="000000"/>
                </a:solidFill>
                <a:effectLst/>
                <a:latin typeface="Geon Soft ExtraBold" panose="020F0503030302020204" pitchFamily="34" charset="77"/>
              </a:rPr>
              <a:t>ümber</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olevat</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luud</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Hammas</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eemaldatakse</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Asetatakse</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õmblused</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Vajadusel</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antibiootikumid</a:t>
            </a:r>
            <a:endParaRPr lang="en-GB" sz="2400"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u="none" strike="noStrike" dirty="0" err="1">
                <a:solidFill>
                  <a:srgbClr val="000000"/>
                </a:solidFill>
                <a:effectLst/>
                <a:latin typeface="Geon Soft ExtraBold" panose="020F0503030302020204" pitchFamily="34" charset="77"/>
              </a:rPr>
              <a:t>Protseduurijärgsed</a:t>
            </a:r>
            <a:r>
              <a:rPr lang="en-GB" sz="2400" u="none" strike="noStrike" dirty="0">
                <a:solidFill>
                  <a:srgbClr val="000000"/>
                </a:solidFill>
                <a:effectLst/>
                <a:latin typeface="Geon Soft ExtraBold" panose="020F0503030302020204" pitchFamily="34" charset="77"/>
              </a:rPr>
              <a:t> </a:t>
            </a:r>
            <a:r>
              <a:rPr lang="en-GB" sz="2400" u="none" strike="noStrike" dirty="0" err="1">
                <a:solidFill>
                  <a:srgbClr val="000000"/>
                </a:solidFill>
                <a:effectLst/>
                <a:latin typeface="Geon Soft ExtraBold" panose="020F0503030302020204" pitchFamily="34" charset="77"/>
              </a:rPr>
              <a:t>nõuanded</a:t>
            </a:r>
            <a:endParaRPr lang="en-GB" sz="2400" u="none" strike="noStrike" dirty="0">
              <a:solidFill>
                <a:srgbClr val="000000"/>
              </a:solidFill>
              <a:effectLst/>
              <a:latin typeface="Geon Soft ExtraBold" panose="020F0503030302020204" pitchFamily="34" charset="77"/>
            </a:endParaRPr>
          </a:p>
        </p:txBody>
      </p:sp>
      <p:sp>
        <p:nvSpPr>
          <p:cNvPr id="5" name="Title 1">
            <a:extLst>
              <a:ext uri="{FF2B5EF4-FFF2-40B4-BE49-F238E27FC236}">
                <a16:creationId xmlns:a16="http://schemas.microsoft.com/office/drawing/2014/main" id="{16C2DEA2-6288-2363-8686-D44AB14C945F}"/>
              </a:ext>
            </a:extLst>
          </p:cNvPr>
          <p:cNvSpPr>
            <a:spLocks noGrp="1"/>
          </p:cNvSpPr>
          <p:nvPr>
            <p:ph type="title"/>
          </p:nvPr>
        </p:nvSpPr>
        <p:spPr>
          <a:xfrm>
            <a:off x="838200" y="136525"/>
            <a:ext cx="10515600" cy="1325563"/>
          </a:xfrm>
        </p:spPr>
        <p:txBody>
          <a:bodyPr/>
          <a:lstStyle/>
          <a:p>
            <a:r>
              <a:rPr lang="en-EE" dirty="0"/>
              <a:t>KUIDAS HAMBA EEMALDAMINE KÄIB?</a:t>
            </a:r>
            <a:endParaRPr lang="en-EE" i="1" dirty="0"/>
          </a:p>
        </p:txBody>
      </p:sp>
      <p:pic>
        <p:nvPicPr>
          <p:cNvPr id="4" name="Picture 3">
            <a:extLst>
              <a:ext uri="{FF2B5EF4-FFF2-40B4-BE49-F238E27FC236}">
                <a16:creationId xmlns:a16="http://schemas.microsoft.com/office/drawing/2014/main" id="{04C1F251-9AA7-36F2-5CAE-C8748452235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096000" y="2801353"/>
            <a:ext cx="5276500" cy="3701088"/>
          </a:xfrm>
          <a:prstGeom prst="rect">
            <a:avLst/>
          </a:prstGeom>
        </p:spPr>
      </p:pic>
    </p:spTree>
    <p:extLst>
      <p:ext uri="{BB962C8B-B14F-4D97-AF65-F5344CB8AC3E}">
        <p14:creationId xmlns:p14="http://schemas.microsoft.com/office/powerpoint/2010/main" val="37241711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CDFFB-49A4-DE24-72CC-54FF1732D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24672-80AB-53A4-A19B-BE5835956657}"/>
              </a:ext>
            </a:extLst>
          </p:cNvPr>
          <p:cNvSpPr txBox="1">
            <a:spLocks/>
          </p:cNvSpPr>
          <p:nvPr/>
        </p:nvSpPr>
        <p:spPr>
          <a:xfrm>
            <a:off x="6361043" y="3187391"/>
            <a:ext cx="4956314" cy="7750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000" b="1" u="none" strike="noStrike" dirty="0">
                <a:solidFill>
                  <a:srgbClr val="20449A"/>
                </a:solidFill>
                <a:effectLst/>
                <a:latin typeface="Geon Soft ExtraBold" panose="020F0503030302020204" pitchFamily="34" charset="77"/>
              </a:rPr>
              <a:t>VALGENDAMINE</a:t>
            </a:r>
            <a:endParaRPr lang="en-EE" sz="40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C3BA16C7-434E-6453-2002-B4C7F37B1DA1}"/>
              </a:ext>
            </a:extLst>
          </p:cNvPr>
          <p:cNvPicPr>
            <a:picLocks noChangeAspect="1"/>
          </p:cNvPicPr>
          <p:nvPr/>
        </p:nvPicPr>
        <p:blipFill>
          <a:blip r:embed="rId2"/>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16C9BAC3-52B1-F4D2-DF8C-042344653265}"/>
              </a:ext>
            </a:extLst>
          </p:cNvPr>
          <p:cNvSpPr txBox="1">
            <a:spLocks/>
          </p:cNvSpPr>
          <p:nvPr/>
        </p:nvSpPr>
        <p:spPr>
          <a:xfrm>
            <a:off x="5448300" y="1752599"/>
            <a:ext cx="5588000" cy="10287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5400" b="1" spc="-150" dirty="0">
                <a:solidFill>
                  <a:srgbClr val="20449A"/>
                </a:solidFill>
                <a:latin typeface="Geon Soft ExtraBold" panose="020F0503030302020204" pitchFamily="34" charset="77"/>
              </a:rPr>
              <a:t>VALGENDAMINE</a:t>
            </a:r>
            <a:endParaRPr lang="en-EE" sz="54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21463741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BF962-1867-602D-96A6-B469D9FA817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0E8B37-BCF0-DA72-AAE0-1EF43457AB8D}"/>
              </a:ext>
            </a:extLst>
          </p:cNvPr>
          <p:cNvSpPr>
            <a:spLocks noGrp="1"/>
          </p:cNvSpPr>
          <p:nvPr>
            <p:ph idx="1"/>
          </p:nvPr>
        </p:nvSpPr>
        <p:spPr>
          <a:xfrm>
            <a:off x="2402810" y="2174680"/>
            <a:ext cx="9924049" cy="1760212"/>
          </a:xfrm>
        </p:spPr>
        <p:txBody>
          <a:bodyPr>
            <a:normAutofit/>
          </a:bodyPr>
          <a:lstStyle/>
          <a:p>
            <a:pPr marL="0" indent="0" rtl="0" fontAlgn="base">
              <a:lnSpc>
                <a:spcPct val="100000"/>
              </a:lnSpc>
              <a:spcBef>
                <a:spcPts val="1000"/>
              </a:spcBef>
              <a:spcAft>
                <a:spcPts val="0"/>
              </a:spcAft>
              <a:buNone/>
            </a:pPr>
            <a:endParaRPr lang="et-EE" sz="3200" u="none" strike="noStrike" dirty="0">
              <a:solidFill>
                <a:srgbClr val="000000"/>
              </a:solidFill>
              <a:effectLst/>
            </a:endParaRPr>
          </a:p>
          <a:p>
            <a:pPr marL="0" indent="0" rtl="0" fontAlgn="base">
              <a:lnSpc>
                <a:spcPct val="100000"/>
              </a:lnSpc>
              <a:spcBef>
                <a:spcPts val="1000"/>
              </a:spcBef>
              <a:spcAft>
                <a:spcPts val="0"/>
              </a:spcAft>
              <a:buNone/>
            </a:pPr>
            <a:r>
              <a:rPr lang="et-EE" sz="3200" dirty="0">
                <a:solidFill>
                  <a:srgbClr val="000000"/>
                </a:solidFill>
              </a:rPr>
              <a:t>                      p</a:t>
            </a:r>
            <a:r>
              <a:rPr lang="en-GB" sz="3200" u="none" strike="noStrike" dirty="0" err="1">
                <a:solidFill>
                  <a:srgbClr val="000000"/>
                </a:solidFill>
                <a:effectLst/>
              </a:rPr>
              <a:t>eroksiidid</a:t>
            </a:r>
            <a:r>
              <a:rPr lang="et-EE" sz="3200" dirty="0">
                <a:solidFill>
                  <a:srgbClr val="000000"/>
                </a:solidFill>
              </a:rPr>
              <a:t>       </a:t>
            </a:r>
            <a:r>
              <a:rPr lang="en-GB" sz="3200" u="none" strike="noStrike" dirty="0">
                <a:solidFill>
                  <a:srgbClr val="000000"/>
                </a:solidFill>
                <a:effectLst/>
              </a:rPr>
              <a:t>„</a:t>
            </a:r>
            <a:r>
              <a:rPr lang="et-EE" sz="3200" u="none" strike="noStrike" dirty="0">
                <a:solidFill>
                  <a:srgbClr val="000000"/>
                </a:solidFill>
                <a:effectLst/>
              </a:rPr>
              <a:t>k</a:t>
            </a:r>
            <a:r>
              <a:rPr lang="en-GB" sz="3200" u="none" strike="noStrike" dirty="0">
                <a:solidFill>
                  <a:srgbClr val="000000"/>
                </a:solidFill>
                <a:effectLst/>
              </a:rPr>
              <a:t>are</a:t>
            </a:r>
            <a:r>
              <a:rPr lang="et-EE" sz="3200" u="none" strike="noStrike" dirty="0">
                <a:solidFill>
                  <a:srgbClr val="000000"/>
                </a:solidFill>
                <a:effectLst/>
              </a:rPr>
              <a:t>da</a:t>
            </a:r>
            <a:r>
              <a:rPr lang="en-GB" sz="3200" u="none" strike="noStrike" dirty="0">
                <a:solidFill>
                  <a:srgbClr val="000000"/>
                </a:solidFill>
                <a:effectLst/>
              </a:rPr>
              <a:t>d </a:t>
            </a:r>
            <a:r>
              <a:rPr lang="en-GB" sz="3200" u="none" strike="noStrike" dirty="0" err="1">
                <a:solidFill>
                  <a:srgbClr val="000000"/>
                </a:solidFill>
                <a:effectLst/>
              </a:rPr>
              <a:t>osakesed</a:t>
            </a:r>
            <a:r>
              <a:rPr lang="en-GB" sz="3200" u="none" strike="noStrike" dirty="0">
                <a:solidFill>
                  <a:srgbClr val="000000"/>
                </a:solidFill>
                <a:effectLst/>
              </a:rPr>
              <a:t>“</a:t>
            </a:r>
          </a:p>
        </p:txBody>
      </p:sp>
      <p:sp>
        <p:nvSpPr>
          <p:cNvPr id="5" name="Title 1">
            <a:extLst>
              <a:ext uri="{FF2B5EF4-FFF2-40B4-BE49-F238E27FC236}">
                <a16:creationId xmlns:a16="http://schemas.microsoft.com/office/drawing/2014/main" id="{05A09388-D137-C5E3-4E00-0FDB5591448E}"/>
              </a:ext>
            </a:extLst>
          </p:cNvPr>
          <p:cNvSpPr>
            <a:spLocks noGrp="1"/>
          </p:cNvSpPr>
          <p:nvPr>
            <p:ph type="title"/>
          </p:nvPr>
        </p:nvSpPr>
        <p:spPr>
          <a:xfrm>
            <a:off x="838200" y="136525"/>
            <a:ext cx="10515600" cy="1325563"/>
          </a:xfrm>
        </p:spPr>
        <p:txBody>
          <a:bodyPr/>
          <a:lstStyle/>
          <a:p>
            <a:r>
              <a:rPr lang="en-EE" dirty="0"/>
              <a:t>KODUSED MEETODID – valgendavad pastad</a:t>
            </a:r>
            <a:endParaRPr lang="en-EE" i="1" dirty="0"/>
          </a:p>
        </p:txBody>
      </p:sp>
      <p:grpSp>
        <p:nvGrpSpPr>
          <p:cNvPr id="7" name="Group 6">
            <a:extLst>
              <a:ext uri="{FF2B5EF4-FFF2-40B4-BE49-F238E27FC236}">
                <a16:creationId xmlns:a16="http://schemas.microsoft.com/office/drawing/2014/main" id="{ECC1B643-7270-8330-E9B2-FE33095A1863}"/>
              </a:ext>
            </a:extLst>
          </p:cNvPr>
          <p:cNvGrpSpPr/>
          <p:nvPr/>
        </p:nvGrpSpPr>
        <p:grpSpPr>
          <a:xfrm>
            <a:off x="6211289" y="1775352"/>
            <a:ext cx="2027716" cy="380576"/>
            <a:chOff x="4429893" y="1612345"/>
            <a:chExt cx="2027716" cy="380576"/>
          </a:xfrm>
        </p:grpSpPr>
        <p:sp>
          <p:nvSpPr>
            <p:cNvPr id="2" name="Right Arrow 5">
              <a:extLst>
                <a:ext uri="{FF2B5EF4-FFF2-40B4-BE49-F238E27FC236}">
                  <a16:creationId xmlns:a16="http://schemas.microsoft.com/office/drawing/2014/main" id="{6E9C9035-43EB-FA6D-132E-0AA97075B881}"/>
                </a:ext>
              </a:extLst>
            </p:cNvPr>
            <p:cNvSpPr/>
            <p:nvPr/>
          </p:nvSpPr>
          <p:spPr>
            <a:xfrm rot="8181538">
              <a:off x="4429893" y="1612345"/>
              <a:ext cx="1041399"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sp>
          <p:nvSpPr>
            <p:cNvPr id="6" name="Right Arrow 5">
              <a:extLst>
                <a:ext uri="{FF2B5EF4-FFF2-40B4-BE49-F238E27FC236}">
                  <a16:creationId xmlns:a16="http://schemas.microsoft.com/office/drawing/2014/main" id="{55E8F67A-9B11-2741-EB3E-E7F467E9BD91}"/>
                </a:ext>
              </a:extLst>
            </p:cNvPr>
            <p:cNvSpPr/>
            <p:nvPr/>
          </p:nvSpPr>
          <p:spPr>
            <a:xfrm rot="2595226">
              <a:off x="5416210" y="1631416"/>
              <a:ext cx="1041399" cy="361505"/>
            </a:xfrm>
            <a:prstGeom prst="rightArrow">
              <a:avLst/>
            </a:prstGeom>
            <a:solidFill>
              <a:srgbClr val="2140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a:p>
          </p:txBody>
        </p:sp>
      </p:grpSp>
      <p:sp>
        <p:nvSpPr>
          <p:cNvPr id="8" name="Content Placeholder 2">
            <a:extLst>
              <a:ext uri="{FF2B5EF4-FFF2-40B4-BE49-F238E27FC236}">
                <a16:creationId xmlns:a16="http://schemas.microsoft.com/office/drawing/2014/main" id="{A4622CED-6FCE-AFE8-F981-EFC9BE616D4A}"/>
              </a:ext>
            </a:extLst>
          </p:cNvPr>
          <p:cNvSpPr txBox="1">
            <a:spLocks/>
          </p:cNvSpPr>
          <p:nvPr/>
        </p:nvSpPr>
        <p:spPr>
          <a:xfrm>
            <a:off x="888075" y="4240857"/>
            <a:ext cx="10133398" cy="8055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00000"/>
              </a:lnSpc>
              <a:buFont typeface="Arial" panose="020B0604020202020204" pitchFamily="34" charset="0"/>
              <a:buNone/>
            </a:pPr>
            <a:r>
              <a:rPr lang="et-EE" sz="3200" b="1" dirty="0">
                <a:solidFill>
                  <a:srgbClr val="000000"/>
                </a:solidFill>
              </a:rPr>
              <a:t>Hambapasta võiks sisaldada fluoriidi (1450 ppm)!</a:t>
            </a:r>
          </a:p>
        </p:txBody>
      </p:sp>
    </p:spTree>
    <p:extLst>
      <p:ext uri="{BB962C8B-B14F-4D97-AF65-F5344CB8AC3E}">
        <p14:creationId xmlns:p14="http://schemas.microsoft.com/office/powerpoint/2010/main" val="23041629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3EE76-E3E5-8F8B-ABFA-C9BA75A8DED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29EFBDAB-810F-0A94-8B6C-9A91839DE334}"/>
              </a:ext>
            </a:extLst>
          </p:cNvPr>
          <p:cNvSpPr>
            <a:spLocks noGrp="1"/>
          </p:cNvSpPr>
          <p:nvPr>
            <p:ph type="title"/>
          </p:nvPr>
        </p:nvSpPr>
        <p:spPr>
          <a:xfrm>
            <a:off x="838200" y="136525"/>
            <a:ext cx="10515600" cy="1325563"/>
          </a:xfrm>
        </p:spPr>
        <p:txBody>
          <a:bodyPr/>
          <a:lstStyle/>
          <a:p>
            <a:r>
              <a:rPr lang="en-EE" dirty="0"/>
              <a:t>HAMBAARSTI JUURES VALGENDAMINE</a:t>
            </a:r>
            <a:endParaRPr lang="en-EE" i="1" dirty="0"/>
          </a:p>
        </p:txBody>
      </p:sp>
      <p:sp>
        <p:nvSpPr>
          <p:cNvPr id="8" name="Content Placeholder 2">
            <a:extLst>
              <a:ext uri="{FF2B5EF4-FFF2-40B4-BE49-F238E27FC236}">
                <a16:creationId xmlns:a16="http://schemas.microsoft.com/office/drawing/2014/main" id="{EF5D43F1-EB5A-40A9-914E-564FB8B9730E}"/>
              </a:ext>
            </a:extLst>
          </p:cNvPr>
          <p:cNvSpPr txBox="1">
            <a:spLocks/>
          </p:cNvSpPr>
          <p:nvPr/>
        </p:nvSpPr>
        <p:spPr>
          <a:xfrm>
            <a:off x="838200" y="1711100"/>
            <a:ext cx="5854701" cy="3957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r>
              <a:rPr lang="en-GB" sz="2400" b="1" u="none" strike="noStrike" dirty="0">
                <a:solidFill>
                  <a:srgbClr val="000000"/>
                </a:solidFill>
                <a:effectLst/>
                <a:latin typeface="Geon Soft ExtraBold" panose="020F0503030302020204" pitchFamily="34" charset="77"/>
              </a:rPr>
              <a:t>Pea </a:t>
            </a:r>
            <a:r>
              <a:rPr lang="en-GB" sz="2400" b="1" u="none" strike="noStrike" dirty="0" err="1">
                <a:solidFill>
                  <a:srgbClr val="000000"/>
                </a:solidFill>
                <a:effectLst/>
                <a:latin typeface="Geon Soft ExtraBold" panose="020F0503030302020204" pitchFamily="34" charset="77"/>
              </a:rPr>
              <a:t>nõu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hambaarstiga</a:t>
            </a:r>
            <a:r>
              <a:rPr lang="en-GB" sz="2400" b="1" u="none" strike="noStrike" dirty="0">
                <a:solidFill>
                  <a:srgbClr val="000000"/>
                </a:solidFill>
                <a:effectLst/>
                <a:latin typeface="Geon Soft ExtraBold" panose="020F0503030302020204" pitchFamily="34" charset="77"/>
              </a:rPr>
              <a:t>, kas </a:t>
            </a:r>
            <a:r>
              <a:rPr lang="en-GB" sz="2400" b="1" u="none" strike="noStrike" dirty="0" err="1">
                <a:solidFill>
                  <a:srgbClr val="000000"/>
                </a:solidFill>
                <a:effectLst/>
                <a:latin typeface="Geon Soft ExtraBold" panose="020F0503030302020204" pitchFamily="34" charset="77"/>
              </a:rPr>
              <a:t>sinu</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hammastele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valgendamine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sobib</a:t>
            </a:r>
            <a:r>
              <a:rPr lang="en-GB" sz="2400" b="1" u="none" strike="noStrike" dirty="0">
                <a:solidFill>
                  <a:srgbClr val="000000"/>
                </a:solidFill>
                <a:effectLst/>
                <a:latin typeface="Geon Soft ExtraBold" panose="020F0503030302020204" pitchFamily="34" charset="77"/>
              </a:rPr>
              <a:t>?</a:t>
            </a:r>
          </a:p>
          <a:p>
            <a:pPr rtl="0" fontAlgn="base">
              <a:lnSpc>
                <a:spcPct val="100000"/>
              </a:lnSpc>
              <a:spcBef>
                <a:spcPts val="0"/>
              </a:spcBef>
              <a:spcAft>
                <a:spcPts val="0"/>
              </a:spcAft>
              <a:buFont typeface="Arial" panose="020B0604020202020204" pitchFamily="34" charset="0"/>
              <a:buChar char="•"/>
            </a:pPr>
            <a:endParaRPr lang="en-GB" sz="2400" b="1"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Valgendamine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võib</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hambad</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tundlikuks</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muuta</a:t>
            </a:r>
            <a:endParaRPr lang="en-GB" sz="2400" b="1"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endParaRPr lang="en-GB" sz="2400" b="1" u="none" strike="noStrike" dirty="0">
              <a:solidFill>
                <a:srgbClr val="000000"/>
              </a:solidFill>
              <a:effectLst/>
              <a:latin typeface="Geon Soft ExtraBold" panose="020F0503030302020204" pitchFamily="34" charset="77"/>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err="1">
                <a:solidFill>
                  <a:srgbClr val="000000"/>
                </a:solidFill>
                <a:effectLst/>
                <a:latin typeface="Geon Soft ExtraBold" panose="020F0503030302020204" pitchFamily="34" charset="77"/>
              </a:rPr>
              <a:t>Liigne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valgendamine</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kahjustab</a:t>
            </a:r>
            <a:r>
              <a:rPr lang="en-GB" sz="2400" b="1" u="none" strike="noStrike" dirty="0">
                <a:solidFill>
                  <a:srgbClr val="000000"/>
                </a:solidFill>
                <a:effectLst/>
                <a:latin typeface="Geon Soft ExtraBold" panose="020F0503030302020204" pitchFamily="34" charset="77"/>
              </a:rPr>
              <a:t> hamba </a:t>
            </a:r>
            <a:r>
              <a:rPr lang="en-GB" sz="2400" b="1" u="none" strike="noStrike" dirty="0" err="1">
                <a:solidFill>
                  <a:srgbClr val="000000"/>
                </a:solidFill>
                <a:effectLst/>
                <a:latin typeface="Geon Soft ExtraBold" panose="020F0503030302020204" pitchFamily="34" charset="77"/>
              </a:rPr>
              <a:t>pealmist</a:t>
            </a:r>
            <a:r>
              <a:rPr lang="en-GB" sz="2400" b="1" u="none" strike="noStrike" dirty="0">
                <a:solidFill>
                  <a:srgbClr val="000000"/>
                </a:solidFill>
                <a:effectLst/>
                <a:latin typeface="Geon Soft ExtraBold" panose="020F0503030302020204" pitchFamily="34" charset="77"/>
              </a:rPr>
              <a:t> </a:t>
            </a:r>
            <a:r>
              <a:rPr lang="en-GB" sz="2400" b="1" u="none" strike="noStrike" dirty="0" err="1">
                <a:solidFill>
                  <a:srgbClr val="000000"/>
                </a:solidFill>
                <a:effectLst/>
                <a:latin typeface="Geon Soft ExtraBold" panose="020F0503030302020204" pitchFamily="34" charset="77"/>
              </a:rPr>
              <a:t>kihti</a:t>
            </a:r>
            <a:endParaRPr lang="en-GB" sz="2400" b="1" u="none" strike="noStrike" dirty="0">
              <a:solidFill>
                <a:srgbClr val="000000"/>
              </a:solidFill>
              <a:effectLst/>
              <a:latin typeface="Geon Soft ExtraBold" panose="020F0503030302020204" pitchFamily="34" charset="77"/>
            </a:endParaRPr>
          </a:p>
        </p:txBody>
      </p:sp>
      <p:sp>
        <p:nvSpPr>
          <p:cNvPr id="2" name="Rounded Rectangle 1">
            <a:extLst>
              <a:ext uri="{FF2B5EF4-FFF2-40B4-BE49-F238E27FC236}">
                <a16:creationId xmlns:a16="http://schemas.microsoft.com/office/drawing/2014/main" id="{36249ADB-B2E2-A447-695F-55190C69CC7C}"/>
              </a:ext>
            </a:extLst>
          </p:cNvPr>
          <p:cNvSpPr/>
          <p:nvPr/>
        </p:nvSpPr>
        <p:spPr>
          <a:xfrm>
            <a:off x="6929000" y="1711100"/>
            <a:ext cx="4320000" cy="3204000"/>
          </a:xfrm>
          <a:prstGeom prst="roundRect">
            <a:avLst>
              <a:gd name="adj" fmla="val 13025"/>
            </a:avLst>
          </a:prstGeom>
          <a:blipFill dpi="0" rotWithShape="0">
            <a:blip r:embed="rId3"/>
            <a:srcRect/>
            <a:stretch>
              <a:fillRect l="-29406" t="-17565" r="-13094" b="-19513"/>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20994640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61C74-8E36-159E-6E25-1C898E2F67E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BC99EB24-B7E7-B9AE-2F88-D88A37E08D20}"/>
              </a:ext>
            </a:extLst>
          </p:cNvPr>
          <p:cNvSpPr>
            <a:spLocks noGrp="1"/>
          </p:cNvSpPr>
          <p:nvPr>
            <p:ph type="title"/>
          </p:nvPr>
        </p:nvSpPr>
        <p:spPr>
          <a:xfrm>
            <a:off x="838200" y="136525"/>
            <a:ext cx="10515600" cy="1325563"/>
          </a:xfrm>
        </p:spPr>
        <p:txBody>
          <a:bodyPr/>
          <a:lstStyle/>
          <a:p>
            <a:r>
              <a:rPr lang="en-EE" dirty="0"/>
              <a:t>HULLUSED INTERNETIS</a:t>
            </a:r>
            <a:endParaRPr lang="en-EE" i="1" dirty="0"/>
          </a:p>
        </p:txBody>
      </p:sp>
      <p:sp>
        <p:nvSpPr>
          <p:cNvPr id="6" name="Content Placeholder 2">
            <a:extLst>
              <a:ext uri="{FF2B5EF4-FFF2-40B4-BE49-F238E27FC236}">
                <a16:creationId xmlns:a16="http://schemas.microsoft.com/office/drawing/2014/main" id="{B1190C92-A72B-085B-511D-21B5F4C5F9F1}"/>
              </a:ext>
            </a:extLst>
          </p:cNvPr>
          <p:cNvSpPr txBox="1">
            <a:spLocks/>
          </p:cNvSpPr>
          <p:nvPr/>
        </p:nvSpPr>
        <p:spPr>
          <a:xfrm>
            <a:off x="838199" y="1596188"/>
            <a:ext cx="7150101" cy="3957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lnSpc>
                <a:spcPct val="100000"/>
              </a:lnSpc>
              <a:spcBef>
                <a:spcPts val="0"/>
              </a:spcBef>
              <a:spcAft>
                <a:spcPts val="0"/>
              </a:spcAft>
              <a:buFont typeface="Arial" panose="020B0604020202020204" pitchFamily="34" charset="0"/>
              <a:buChar char="•"/>
            </a:pPr>
            <a:r>
              <a:rPr lang="en-GB" sz="2400" b="1" u="none" strike="noStrike" dirty="0" err="1">
                <a:solidFill>
                  <a:srgbClr val="000000"/>
                </a:solidFill>
                <a:effectLst/>
                <a:latin typeface="Geon Soft Medium" panose="020B0604020202020204" charset="0"/>
              </a:rPr>
              <a:t>Ära</a:t>
            </a:r>
            <a:r>
              <a:rPr lang="en-GB" sz="2400" b="1" u="none" strike="noStrike" dirty="0">
                <a:solidFill>
                  <a:srgbClr val="000000"/>
                </a:solidFill>
                <a:effectLst/>
                <a:latin typeface="Geon Soft Medium" panose="020B0604020202020204" charset="0"/>
              </a:rPr>
              <a:t> mine </a:t>
            </a:r>
            <a:r>
              <a:rPr lang="en-GB" sz="2400" b="1" u="none" strike="noStrike" dirty="0" err="1">
                <a:solidFill>
                  <a:srgbClr val="000000"/>
                </a:solidFill>
                <a:effectLst/>
                <a:latin typeface="Geon Soft Medium" panose="020B0604020202020204" charset="0"/>
              </a:rPr>
              <a:t>kaasa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kõikvõimalike</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hullustega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millest</a:t>
            </a:r>
            <a:r>
              <a:rPr lang="et-EE" sz="2400" b="1" dirty="0">
                <a:solidFill>
                  <a:srgbClr val="000000"/>
                </a:solidFill>
                <a:latin typeface="Geon Soft Medium" panose="020B0604020202020204" charset="0"/>
              </a:rPr>
              <a:t> </a:t>
            </a:r>
            <a:r>
              <a:rPr lang="en-GB" sz="2400" b="1" u="none" strike="noStrike" dirty="0" err="1">
                <a:solidFill>
                  <a:srgbClr val="000000"/>
                </a:solidFill>
                <a:effectLst/>
                <a:latin typeface="Geon Soft Medium" panose="020B0604020202020204" charset="0"/>
              </a:rPr>
              <a:t>internetis</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räägitakse</a:t>
            </a:r>
            <a:endParaRPr lang="en-GB" sz="2400" b="1" u="none" strike="noStrike" dirty="0">
              <a:solidFill>
                <a:srgbClr val="000000"/>
              </a:solidFill>
              <a:effectLst/>
              <a:latin typeface="Geon Soft Medium" panose="020B0604020202020204" charset="0"/>
            </a:endParaRPr>
          </a:p>
          <a:p>
            <a:pPr rtl="0" fontAlgn="base">
              <a:lnSpc>
                <a:spcPct val="100000"/>
              </a:lnSpc>
              <a:spcBef>
                <a:spcPts val="0"/>
              </a:spcBef>
              <a:spcAft>
                <a:spcPts val="0"/>
              </a:spcAft>
              <a:buFont typeface="Arial" panose="020B0604020202020204" pitchFamily="34" charset="0"/>
              <a:buChar char="•"/>
            </a:pPr>
            <a:endParaRPr lang="en-GB" sz="2400" b="1" u="none" strike="noStrike" dirty="0">
              <a:solidFill>
                <a:srgbClr val="000000"/>
              </a:solidFill>
              <a:effectLst/>
              <a:latin typeface="Geon Soft Medium" panose="020B0604020202020204" charset="0"/>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a:solidFill>
                  <a:srgbClr val="000000"/>
                </a:solidFill>
                <a:effectLst/>
                <a:latin typeface="Geon Soft Medium" panose="020B0604020202020204" charset="0"/>
              </a:rPr>
              <a:t>Ka </a:t>
            </a:r>
            <a:r>
              <a:rPr lang="en-GB" sz="2400" b="1" u="none" strike="noStrike" dirty="0" err="1">
                <a:solidFill>
                  <a:srgbClr val="000000"/>
                </a:solidFill>
                <a:effectLst/>
                <a:latin typeface="Geon Soft Medium" panose="020B0604020202020204" charset="0"/>
              </a:rPr>
              <a:t>looduslikud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vahendid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võivad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hambaid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kahjustada</a:t>
            </a:r>
            <a:r>
              <a:rPr lang="en-GB" sz="2400" b="1" u="none" strike="noStrike" dirty="0">
                <a:solidFill>
                  <a:srgbClr val="000000"/>
                </a:solidFill>
                <a:effectLst/>
                <a:latin typeface="Geon Soft Medium" panose="020B0604020202020204" charset="0"/>
              </a:rPr>
              <a:t>!</a:t>
            </a:r>
          </a:p>
          <a:p>
            <a:pPr rtl="0" fontAlgn="base">
              <a:lnSpc>
                <a:spcPct val="100000"/>
              </a:lnSpc>
              <a:spcBef>
                <a:spcPts val="1000"/>
              </a:spcBef>
              <a:spcAft>
                <a:spcPts val="0"/>
              </a:spcAft>
              <a:buFont typeface="Arial" panose="020B0604020202020204" pitchFamily="34" charset="0"/>
              <a:buChar char="•"/>
            </a:pPr>
            <a:endParaRPr lang="en-GB" sz="2400" b="1" u="none" strike="noStrike" dirty="0">
              <a:solidFill>
                <a:srgbClr val="000000"/>
              </a:solidFill>
              <a:effectLst/>
              <a:latin typeface="Geon Soft Medium" panose="020B0604020202020204" charset="0"/>
            </a:endParaRPr>
          </a:p>
          <a:p>
            <a:pPr rtl="0" fontAlgn="base">
              <a:lnSpc>
                <a:spcPct val="100000"/>
              </a:lnSpc>
              <a:spcBef>
                <a:spcPts val="1000"/>
              </a:spcBef>
              <a:spcAft>
                <a:spcPts val="0"/>
              </a:spcAft>
              <a:buFont typeface="Arial" panose="020B0604020202020204" pitchFamily="34" charset="0"/>
              <a:buChar char="•"/>
            </a:pPr>
            <a:r>
              <a:rPr lang="en-GB" sz="2400" b="1" u="none" strike="noStrike" dirty="0">
                <a:solidFill>
                  <a:srgbClr val="000000"/>
                </a:solidFill>
                <a:effectLst/>
                <a:latin typeface="Geon Soft Medium" panose="020B0604020202020204" charset="0"/>
              </a:rPr>
              <a:t>Kui </a:t>
            </a:r>
            <a:r>
              <a:rPr lang="en-GB" sz="2400" b="1" u="none" strike="noStrike" dirty="0" err="1">
                <a:solidFill>
                  <a:srgbClr val="000000"/>
                </a:solidFill>
                <a:effectLst/>
                <a:latin typeface="Geon Soft Medium" panose="020B0604020202020204" charset="0"/>
              </a:rPr>
              <a:t>hambaid</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nühkida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happeliste</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ja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karedate</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ainetega</a:t>
            </a:r>
            <a:r>
              <a:rPr lang="en-GB" sz="2400" b="1" u="none" strike="noStrike" dirty="0">
                <a:solidFill>
                  <a:srgbClr val="000000"/>
                </a:solidFill>
                <a:effectLst/>
                <a:latin typeface="Geon Soft Medium" panose="020B0604020202020204" charset="0"/>
              </a:rPr>
              <a:t>, on </a:t>
            </a:r>
            <a:r>
              <a:rPr lang="en-GB" sz="2400" b="1" u="none" strike="noStrike" dirty="0" err="1">
                <a:solidFill>
                  <a:srgbClr val="000000"/>
                </a:solidFill>
                <a:effectLst/>
                <a:latin typeface="Geon Soft Medium" panose="020B0604020202020204" charset="0"/>
              </a:rPr>
              <a:t>oht</a:t>
            </a:r>
            <a:r>
              <a:rPr lang="en-GB" sz="2400" b="1" u="none" strike="noStrike" dirty="0">
                <a:solidFill>
                  <a:srgbClr val="000000"/>
                </a:solidFill>
                <a:effectLst/>
                <a:latin typeface="Geon Soft Medium" panose="020B0604020202020204" charset="0"/>
              </a:rPr>
              <a:t> hamba </a:t>
            </a:r>
            <a:r>
              <a:rPr lang="en-GB" sz="2400" b="1" u="none" strike="noStrike" dirty="0" err="1">
                <a:solidFill>
                  <a:srgbClr val="000000"/>
                </a:solidFill>
                <a:effectLst/>
                <a:latin typeface="Geon Soft Medium" panose="020B0604020202020204" charset="0"/>
              </a:rPr>
              <a:t>välimist</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pinda</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jäädavalt</a:t>
            </a:r>
            <a:r>
              <a:rPr lang="en-GB" sz="2400" b="1" u="none" strike="noStrike" dirty="0">
                <a:solidFill>
                  <a:srgbClr val="000000"/>
                </a:solidFill>
                <a:effectLst/>
                <a:latin typeface="Geon Soft Medium" panose="020B0604020202020204" charset="0"/>
              </a:rPr>
              <a:t> </a:t>
            </a:r>
            <a:r>
              <a:rPr lang="en-GB" sz="2400" b="1" u="none" strike="noStrike" dirty="0" err="1">
                <a:solidFill>
                  <a:srgbClr val="000000"/>
                </a:solidFill>
                <a:effectLst/>
                <a:latin typeface="Geon Soft Medium" panose="020B0604020202020204" charset="0"/>
              </a:rPr>
              <a:t>kahjustada</a:t>
            </a:r>
            <a:endParaRPr lang="en-GB" sz="2400" b="1" u="none" strike="noStrike" dirty="0">
              <a:solidFill>
                <a:srgbClr val="000000"/>
              </a:solidFill>
              <a:effectLst/>
              <a:latin typeface="Geon Soft Medium" panose="020B0604020202020204" charset="0"/>
            </a:endParaRPr>
          </a:p>
        </p:txBody>
      </p:sp>
      <p:pic>
        <p:nvPicPr>
          <p:cNvPr id="8" name="Picture 7">
            <a:extLst>
              <a:ext uri="{FF2B5EF4-FFF2-40B4-BE49-F238E27FC236}">
                <a16:creationId xmlns:a16="http://schemas.microsoft.com/office/drawing/2014/main" id="{7D928BBB-8CC9-A1FC-AFEC-4BEA92FCE18D}"/>
              </a:ext>
            </a:extLst>
          </p:cNvPr>
          <p:cNvPicPr>
            <a:picLocks noChangeAspect="1"/>
          </p:cNvPicPr>
          <p:nvPr/>
        </p:nvPicPr>
        <p:blipFill>
          <a:blip r:embed="rId3">
            <a:extLst>
              <a:ext uri="{837473B0-CC2E-450A-ABE3-18F120FF3D39}">
                <a1611:picAttrSrcUrl xmlns:a1611="http://schemas.microsoft.com/office/drawing/2016/11/main" r:id="rId4"/>
              </a:ext>
            </a:extLst>
          </a:blip>
          <a:srcRect t="13346" b="19256"/>
          <a:stretch/>
        </p:blipFill>
        <p:spPr>
          <a:xfrm>
            <a:off x="8187648" y="3483927"/>
            <a:ext cx="3091206" cy="2431222"/>
          </a:xfrm>
          <a:prstGeom prst="rect">
            <a:avLst/>
          </a:prstGeom>
        </p:spPr>
      </p:pic>
      <p:sp>
        <p:nvSpPr>
          <p:cNvPr id="2" name="Rounded Rectangle 1">
            <a:extLst>
              <a:ext uri="{FF2B5EF4-FFF2-40B4-BE49-F238E27FC236}">
                <a16:creationId xmlns:a16="http://schemas.microsoft.com/office/drawing/2014/main" id="{124B7C60-7506-C6B2-63AC-C38CFF1D4218}"/>
              </a:ext>
            </a:extLst>
          </p:cNvPr>
          <p:cNvSpPr/>
          <p:nvPr/>
        </p:nvSpPr>
        <p:spPr>
          <a:xfrm>
            <a:off x="8112703" y="707074"/>
            <a:ext cx="3241097" cy="2667000"/>
          </a:xfrm>
          <a:prstGeom prst="roundRect">
            <a:avLst>
              <a:gd name="adj" fmla="val 13025"/>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41158756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A962B-2305-0FFB-361C-37848AF39D4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5061FF6-6746-B30A-9D72-823FFBA0D7F6}"/>
              </a:ext>
            </a:extLst>
          </p:cNvPr>
          <p:cNvSpPr>
            <a:spLocks noGrp="1"/>
          </p:cNvSpPr>
          <p:nvPr>
            <p:ph type="title"/>
          </p:nvPr>
        </p:nvSpPr>
        <p:spPr>
          <a:xfrm>
            <a:off x="838200" y="479425"/>
            <a:ext cx="10515600" cy="1325563"/>
          </a:xfrm>
        </p:spPr>
        <p:txBody>
          <a:bodyPr/>
          <a:lstStyle/>
          <a:p>
            <a:r>
              <a:rPr lang="en-EE" dirty="0"/>
              <a:t>VALGENDAMINE </a:t>
            </a:r>
            <a:br>
              <a:rPr lang="en-EE" dirty="0"/>
            </a:br>
            <a:r>
              <a:rPr lang="en-EE" dirty="0"/>
              <a:t>ILUSALONGIS</a:t>
            </a:r>
            <a:endParaRPr lang="en-EE" i="1" dirty="0"/>
          </a:p>
        </p:txBody>
      </p:sp>
      <p:sp>
        <p:nvSpPr>
          <p:cNvPr id="8" name="Content Placeholder 2">
            <a:extLst>
              <a:ext uri="{FF2B5EF4-FFF2-40B4-BE49-F238E27FC236}">
                <a16:creationId xmlns:a16="http://schemas.microsoft.com/office/drawing/2014/main" id="{D884B735-CBB6-86D2-4502-911D0CCFCBAA}"/>
              </a:ext>
            </a:extLst>
          </p:cNvPr>
          <p:cNvSpPr txBox="1">
            <a:spLocks/>
          </p:cNvSpPr>
          <p:nvPr/>
        </p:nvSpPr>
        <p:spPr>
          <a:xfrm>
            <a:off x="838199" y="1596188"/>
            <a:ext cx="9220201" cy="39571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fontAlgn="base">
              <a:lnSpc>
                <a:spcPct val="100000"/>
              </a:lnSpc>
              <a:spcBef>
                <a:spcPts val="0"/>
              </a:spcBef>
              <a:spcAft>
                <a:spcPts val="0"/>
              </a:spcAft>
              <a:buNone/>
            </a:pPr>
            <a:endParaRPr lang="en-GB" u="none" strike="noStrike" dirty="0">
              <a:solidFill>
                <a:srgbClr val="000000"/>
              </a:solidFill>
              <a:effectLst/>
            </a:endParaRPr>
          </a:p>
        </p:txBody>
      </p:sp>
      <p:pic>
        <p:nvPicPr>
          <p:cNvPr id="2" name="Picture 1">
            <a:extLst>
              <a:ext uri="{FF2B5EF4-FFF2-40B4-BE49-F238E27FC236}">
                <a16:creationId xmlns:a16="http://schemas.microsoft.com/office/drawing/2014/main" id="{33AFBA0A-EA7E-3A3B-22D5-32921578597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253644" y="1086770"/>
            <a:ext cx="4441567" cy="4441567"/>
          </a:xfrm>
          <a:prstGeom prst="rect">
            <a:avLst/>
          </a:prstGeom>
        </p:spPr>
      </p:pic>
    </p:spTree>
    <p:extLst>
      <p:ext uri="{BB962C8B-B14F-4D97-AF65-F5344CB8AC3E}">
        <p14:creationId xmlns:p14="http://schemas.microsoft.com/office/powerpoint/2010/main" val="367621623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CDFFB-49A4-DE24-72CC-54FF1732D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24672-80AB-53A4-A19B-BE5835956657}"/>
              </a:ext>
            </a:extLst>
          </p:cNvPr>
          <p:cNvSpPr txBox="1">
            <a:spLocks/>
          </p:cNvSpPr>
          <p:nvPr/>
        </p:nvSpPr>
        <p:spPr>
          <a:xfrm>
            <a:off x="6361043" y="3187391"/>
            <a:ext cx="4956314" cy="7750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rtl="0">
              <a:lnSpc>
                <a:spcPct val="100000"/>
              </a:lnSpc>
              <a:spcBef>
                <a:spcPts val="0"/>
              </a:spcBef>
              <a:spcAft>
                <a:spcPts val="0"/>
              </a:spcAft>
            </a:pPr>
            <a:r>
              <a:rPr lang="en-GB" sz="4000" b="1" u="none" strike="noStrike" dirty="0">
                <a:solidFill>
                  <a:srgbClr val="20449A"/>
                </a:solidFill>
                <a:effectLst/>
                <a:latin typeface="Geon Soft ExtraBold" panose="020F0503030302020204" pitchFamily="34" charset="77"/>
              </a:rPr>
              <a:t>VALGENDAMINE</a:t>
            </a:r>
            <a:endParaRPr lang="en-EE" sz="4000" b="1" dirty="0">
              <a:solidFill>
                <a:srgbClr val="20449A"/>
              </a:solidFill>
              <a:latin typeface="Geon Soft ExtraBold" panose="020F0503030302020204" pitchFamily="34" charset="77"/>
            </a:endParaRPr>
          </a:p>
        </p:txBody>
      </p:sp>
      <p:pic>
        <p:nvPicPr>
          <p:cNvPr id="3" name="Picture 2">
            <a:extLst>
              <a:ext uri="{FF2B5EF4-FFF2-40B4-BE49-F238E27FC236}">
                <a16:creationId xmlns:a16="http://schemas.microsoft.com/office/drawing/2014/main" id="{C3BA16C7-434E-6453-2002-B4C7F37B1DA1}"/>
              </a:ext>
            </a:extLst>
          </p:cNvPr>
          <p:cNvPicPr>
            <a:picLocks noChangeAspect="1"/>
          </p:cNvPicPr>
          <p:nvPr/>
        </p:nvPicPr>
        <p:blipFill>
          <a:blip r:embed="rId2"/>
          <a:srcRect/>
          <a:stretch/>
        </p:blipFill>
        <p:spPr>
          <a:xfrm>
            <a:off x="0" y="0"/>
            <a:ext cx="12192000" cy="6858000"/>
          </a:xfrm>
          <a:prstGeom prst="rect">
            <a:avLst/>
          </a:prstGeom>
        </p:spPr>
      </p:pic>
      <p:sp>
        <p:nvSpPr>
          <p:cNvPr id="4" name="Title 1">
            <a:extLst>
              <a:ext uri="{FF2B5EF4-FFF2-40B4-BE49-F238E27FC236}">
                <a16:creationId xmlns:a16="http://schemas.microsoft.com/office/drawing/2014/main" id="{16C9BAC3-52B1-F4D2-DF8C-042344653265}"/>
              </a:ext>
            </a:extLst>
          </p:cNvPr>
          <p:cNvSpPr txBox="1">
            <a:spLocks/>
          </p:cNvSpPr>
          <p:nvPr/>
        </p:nvSpPr>
        <p:spPr>
          <a:xfrm>
            <a:off x="4320210" y="905072"/>
            <a:ext cx="8050604" cy="165946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t-EE" sz="4600" b="1" spc="-150" dirty="0">
                <a:solidFill>
                  <a:srgbClr val="20449A"/>
                </a:solidFill>
                <a:latin typeface="Geon Soft ExtraBold" panose="020F0503030302020204" pitchFamily="34" charset="77"/>
              </a:rPr>
              <a:t>HAMBAKAUNISTUSED</a:t>
            </a:r>
            <a:endParaRPr lang="en-EE" sz="4600" b="1" spc="-150" dirty="0">
              <a:solidFill>
                <a:srgbClr val="20449A"/>
              </a:solidFill>
              <a:latin typeface="Geon Soft ExtraBold" panose="020F0503030302020204" pitchFamily="34" charset="77"/>
            </a:endParaRPr>
          </a:p>
        </p:txBody>
      </p:sp>
    </p:spTree>
    <p:extLst>
      <p:ext uri="{BB962C8B-B14F-4D97-AF65-F5344CB8AC3E}">
        <p14:creationId xmlns:p14="http://schemas.microsoft.com/office/powerpoint/2010/main" val="774270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9CDBA-E88B-AA03-26E7-7CE860F840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C3FAB6-8215-09F6-78BB-3865EA176B15}"/>
              </a:ext>
            </a:extLst>
          </p:cNvPr>
          <p:cNvSpPr>
            <a:spLocks noGrp="1"/>
          </p:cNvSpPr>
          <p:nvPr>
            <p:ph type="title"/>
          </p:nvPr>
        </p:nvSpPr>
        <p:spPr/>
        <p:txBody>
          <a:bodyPr/>
          <a:lstStyle/>
          <a:p>
            <a:r>
              <a:rPr lang="en-EE" dirty="0"/>
              <a:t>MIS ON PILDIL?</a:t>
            </a:r>
          </a:p>
        </p:txBody>
      </p:sp>
      <p:sp>
        <p:nvSpPr>
          <p:cNvPr id="7" name="Rounded Rectangle 1">
            <a:extLst>
              <a:ext uri="{FF2B5EF4-FFF2-40B4-BE49-F238E27FC236}">
                <a16:creationId xmlns:a16="http://schemas.microsoft.com/office/drawing/2014/main" id="{2544E320-27F8-2B81-8B55-F5CF3B72279B}"/>
              </a:ext>
            </a:extLst>
          </p:cNvPr>
          <p:cNvSpPr/>
          <p:nvPr/>
        </p:nvSpPr>
        <p:spPr>
          <a:xfrm>
            <a:off x="4992983" y="1060246"/>
            <a:ext cx="6112480" cy="4247878"/>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1166612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59EB4-C22B-8880-E83E-C1F6A1D025D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506C3C0-8048-3C21-BDAD-10D236A207AD}"/>
              </a:ext>
            </a:extLst>
          </p:cNvPr>
          <p:cNvSpPr>
            <a:spLocks noGrp="1"/>
          </p:cNvSpPr>
          <p:nvPr>
            <p:ph type="title"/>
          </p:nvPr>
        </p:nvSpPr>
        <p:spPr>
          <a:xfrm>
            <a:off x="838200" y="136525"/>
            <a:ext cx="10515600" cy="1325563"/>
          </a:xfrm>
        </p:spPr>
        <p:txBody>
          <a:bodyPr/>
          <a:lstStyle/>
          <a:p>
            <a:r>
              <a:rPr lang="en-EE" dirty="0"/>
              <a:t>HAMBAKAUNISTUSED</a:t>
            </a:r>
            <a:endParaRPr lang="en-EE" i="1" dirty="0"/>
          </a:p>
        </p:txBody>
      </p:sp>
      <p:sp>
        <p:nvSpPr>
          <p:cNvPr id="8" name="Content Placeholder 2">
            <a:extLst>
              <a:ext uri="{FF2B5EF4-FFF2-40B4-BE49-F238E27FC236}">
                <a16:creationId xmlns:a16="http://schemas.microsoft.com/office/drawing/2014/main" id="{6E295925-5459-4930-4C2A-1EC497163D36}"/>
              </a:ext>
            </a:extLst>
          </p:cNvPr>
          <p:cNvSpPr txBox="1">
            <a:spLocks/>
          </p:cNvSpPr>
          <p:nvPr/>
        </p:nvSpPr>
        <p:spPr>
          <a:xfrm>
            <a:off x="838200" y="2140174"/>
            <a:ext cx="4969043" cy="24684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Geon Soft Medium" panose="020F05030303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Geon Soft Medium" panose="020F05030303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Geon Soft Medium" panose="020F05030303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Geon Soft Medium" panose="020F05030303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1000"/>
              </a:spcBef>
              <a:spcAft>
                <a:spcPts val="0"/>
              </a:spcAft>
              <a:buNone/>
            </a:pPr>
            <a:r>
              <a:rPr lang="et-EE" b="1" u="none" strike="noStrike" dirty="0">
                <a:solidFill>
                  <a:srgbClr val="000000"/>
                </a:solidFill>
                <a:effectLst/>
              </a:rPr>
              <a:t>Hambakaunistus</a:t>
            </a:r>
          </a:p>
          <a:p>
            <a:pPr marL="0" indent="0" rtl="0">
              <a:spcBef>
                <a:spcPts val="1000"/>
              </a:spcBef>
              <a:spcAft>
                <a:spcPts val="0"/>
              </a:spcAft>
              <a:buNone/>
            </a:pPr>
            <a:r>
              <a:rPr lang="et-EE" b="1" dirty="0">
                <a:solidFill>
                  <a:srgbClr val="000000"/>
                </a:solidFill>
              </a:rPr>
              <a:t>peab olema paigaldatud</a:t>
            </a:r>
          </a:p>
          <a:p>
            <a:pPr marL="0" indent="0" rtl="0">
              <a:spcBef>
                <a:spcPts val="1000"/>
              </a:spcBef>
              <a:spcAft>
                <a:spcPts val="0"/>
              </a:spcAft>
              <a:buNone/>
            </a:pPr>
            <a:r>
              <a:rPr lang="et-EE" b="1" dirty="0">
                <a:solidFill>
                  <a:srgbClr val="000000"/>
                </a:solidFill>
                <a:latin typeface="Geon Soft ExtraBold" panose="020F0503030302020204" pitchFamily="34" charset="77"/>
              </a:rPr>
              <a:t>HAMBAARSTi poolt</a:t>
            </a:r>
          </a:p>
          <a:p>
            <a:pPr marL="0" indent="0" rtl="0">
              <a:spcBef>
                <a:spcPts val="1000"/>
              </a:spcBef>
              <a:spcAft>
                <a:spcPts val="0"/>
              </a:spcAft>
              <a:buNone/>
            </a:pPr>
            <a:r>
              <a:rPr lang="et-EE" b="1" dirty="0">
                <a:solidFill>
                  <a:srgbClr val="000000"/>
                </a:solidFill>
                <a:latin typeface="Geon Soft ExtraBold" panose="020F0503030302020204" pitchFamily="34" charset="77"/>
              </a:rPr>
              <a:t>HAMBARAVIKABINETis!</a:t>
            </a:r>
          </a:p>
        </p:txBody>
      </p:sp>
      <p:sp>
        <p:nvSpPr>
          <p:cNvPr id="2" name="Rounded Rectangle 1">
            <a:extLst>
              <a:ext uri="{FF2B5EF4-FFF2-40B4-BE49-F238E27FC236}">
                <a16:creationId xmlns:a16="http://schemas.microsoft.com/office/drawing/2014/main" id="{681F308C-9203-CEDB-7559-1E26A001AA7E}"/>
              </a:ext>
            </a:extLst>
          </p:cNvPr>
          <p:cNvSpPr/>
          <p:nvPr/>
        </p:nvSpPr>
        <p:spPr>
          <a:xfrm>
            <a:off x="5989523" y="1256189"/>
            <a:ext cx="5205869" cy="3861307"/>
          </a:xfrm>
          <a:prstGeom prst="roundRect">
            <a:avLst>
              <a:gd name="adj" fmla="val 13025"/>
            </a:avLst>
          </a:prstGeom>
          <a:blipFill dpi="0" rotWithShape="0">
            <a:blip r:embed="rId3"/>
            <a:srcRect/>
            <a:stretch>
              <a:fillRect l="-13148" t="-3063" r="-8044" b="-1033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37252028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A962B-2305-0FFB-361C-37848AF39D48}"/>
            </a:ext>
          </a:extLst>
        </p:cNvPr>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AEA242BB-98BB-F57C-7535-5754A89F44A6}"/>
              </a:ext>
            </a:extLst>
          </p:cNvPr>
          <p:cNvPicPr>
            <a:picLocks noChangeAspect="1"/>
          </p:cNvPicPr>
          <p:nvPr/>
        </p:nvPicPr>
        <p:blipFill>
          <a:blip r:embed="rId4"/>
          <a:srcRect/>
          <a:stretch/>
        </p:blipFill>
        <p:spPr>
          <a:xfrm>
            <a:off x="3110593" y="1386380"/>
            <a:ext cx="7389298" cy="4214320"/>
          </a:xfrm>
          <a:prstGeom prst="rect">
            <a:avLst/>
          </a:prstGeom>
        </p:spPr>
      </p:pic>
      <p:pic>
        <p:nvPicPr>
          <p:cNvPr id="4" name="Picture 3">
            <a:extLst>
              <a:ext uri="{FF2B5EF4-FFF2-40B4-BE49-F238E27FC236}">
                <a16:creationId xmlns:a16="http://schemas.microsoft.com/office/drawing/2014/main" id="{5D5907F9-5455-93B6-A010-952655A6E89D}"/>
              </a:ext>
            </a:extLst>
          </p:cNvPr>
          <p:cNvPicPr>
            <a:picLocks noChangeAspect="1"/>
          </p:cNvPicPr>
          <p:nvPr/>
        </p:nvPicPr>
        <p:blipFill>
          <a:blip r:embed="rId5"/>
          <a:stretch>
            <a:fillRect/>
          </a:stretch>
        </p:blipFill>
        <p:spPr>
          <a:xfrm>
            <a:off x="3356423" y="1641021"/>
            <a:ext cx="1668236" cy="1668236"/>
          </a:xfrm>
          <a:prstGeom prst="rect">
            <a:avLst/>
          </a:prstGeom>
        </p:spPr>
      </p:pic>
      <p:sp>
        <p:nvSpPr>
          <p:cNvPr id="2" name="Title 1">
            <a:extLst>
              <a:ext uri="{FF2B5EF4-FFF2-40B4-BE49-F238E27FC236}">
                <a16:creationId xmlns:a16="http://schemas.microsoft.com/office/drawing/2014/main" id="{B6DDFCD7-03E7-3A9E-AD3E-6131782D40C9}"/>
              </a:ext>
            </a:extLst>
          </p:cNvPr>
          <p:cNvSpPr>
            <a:spLocks noGrp="1"/>
          </p:cNvSpPr>
          <p:nvPr>
            <p:ph type="title"/>
          </p:nvPr>
        </p:nvSpPr>
        <p:spPr>
          <a:xfrm>
            <a:off x="838200" y="136525"/>
            <a:ext cx="10515600" cy="1325563"/>
          </a:xfrm>
        </p:spPr>
        <p:txBody>
          <a:bodyPr/>
          <a:lstStyle/>
          <a:p>
            <a:r>
              <a:rPr lang="et-EE" dirty="0"/>
              <a:t>„HAMBAD KORDA VIIEKAGA!“</a:t>
            </a:r>
            <a:endParaRPr lang="en-EE" i="1" dirty="0"/>
          </a:p>
        </p:txBody>
      </p:sp>
      <p:pic>
        <p:nvPicPr>
          <p:cNvPr id="6" name="Picture 5">
            <a:extLst>
              <a:ext uri="{FF2B5EF4-FFF2-40B4-BE49-F238E27FC236}">
                <a16:creationId xmlns:a16="http://schemas.microsoft.com/office/drawing/2014/main" id="{EB894CDA-FA50-D446-407F-EC2791AB2487}"/>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9105548" y="547914"/>
            <a:ext cx="2248252" cy="502783"/>
          </a:xfrm>
          <a:prstGeom prst="rect">
            <a:avLst/>
          </a:prstGeom>
        </p:spPr>
      </p:pic>
    </p:spTree>
    <p:extLst>
      <p:ext uri="{BB962C8B-B14F-4D97-AF65-F5344CB8AC3E}">
        <p14:creationId xmlns:p14="http://schemas.microsoft.com/office/powerpoint/2010/main" val="278928921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662AF-DF21-5B35-8C18-A281DB67850F}"/>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7ED8BD9-73DC-4329-531B-7A3F7870F943}"/>
              </a:ext>
            </a:extLst>
          </p:cNvPr>
          <p:cNvPicPr>
            <a:picLocks noChangeAspect="1"/>
          </p:cNvPicPr>
          <p:nvPr/>
        </p:nvPicPr>
        <p:blipFill>
          <a:blip r:embed="rId3"/>
          <a:stretch>
            <a:fillRect/>
          </a:stretch>
        </p:blipFill>
        <p:spPr>
          <a:xfrm>
            <a:off x="7658100" y="2590800"/>
            <a:ext cx="2387600" cy="2387600"/>
          </a:xfrm>
          <a:prstGeom prst="rect">
            <a:avLst/>
          </a:prstGeom>
        </p:spPr>
      </p:pic>
    </p:spTree>
    <p:extLst>
      <p:ext uri="{BB962C8B-B14F-4D97-AF65-F5344CB8AC3E}">
        <p14:creationId xmlns:p14="http://schemas.microsoft.com/office/powerpoint/2010/main" val="3584360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9CDBA-E88B-AA03-26E7-7CE860F840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C3FAB6-8215-09F6-78BB-3865EA176B15}"/>
              </a:ext>
            </a:extLst>
          </p:cNvPr>
          <p:cNvSpPr>
            <a:spLocks noGrp="1"/>
          </p:cNvSpPr>
          <p:nvPr>
            <p:ph type="title"/>
          </p:nvPr>
        </p:nvSpPr>
        <p:spPr/>
        <p:txBody>
          <a:bodyPr/>
          <a:lstStyle/>
          <a:p>
            <a:r>
              <a:rPr lang="en-EE" dirty="0"/>
              <a:t>MIS ON PILDIL?</a:t>
            </a:r>
          </a:p>
        </p:txBody>
      </p:sp>
      <p:sp>
        <p:nvSpPr>
          <p:cNvPr id="17" name="Content Placeholder 16">
            <a:extLst>
              <a:ext uri="{FF2B5EF4-FFF2-40B4-BE49-F238E27FC236}">
                <a16:creationId xmlns:a16="http://schemas.microsoft.com/office/drawing/2014/main" id="{5DBDC18E-DBF5-288A-AAC1-E799B68BFA69}"/>
              </a:ext>
            </a:extLst>
          </p:cNvPr>
          <p:cNvSpPr>
            <a:spLocks noGrp="1"/>
          </p:cNvSpPr>
          <p:nvPr>
            <p:ph idx="1"/>
          </p:nvPr>
        </p:nvSpPr>
        <p:spPr>
          <a:xfrm>
            <a:off x="838200" y="1669775"/>
            <a:ext cx="3450465" cy="1601460"/>
          </a:xfrm>
        </p:spPr>
        <p:txBody>
          <a:bodyPr/>
          <a:lstStyle/>
          <a:p>
            <a:pPr marL="0" indent="0">
              <a:lnSpc>
                <a:spcPct val="100000"/>
              </a:lnSpc>
              <a:spcBef>
                <a:spcPts val="100"/>
              </a:spcBef>
              <a:buNone/>
            </a:pPr>
            <a:r>
              <a:rPr lang="et-EE" b="1" dirty="0">
                <a:latin typeface="Geon Soft ExtraBold" panose="020F0503030302020204" pitchFamily="34" charset="77"/>
              </a:rPr>
              <a:t>Hambad pärast</a:t>
            </a:r>
          </a:p>
          <a:p>
            <a:pPr marL="0" indent="0">
              <a:lnSpc>
                <a:spcPct val="100000"/>
              </a:lnSpc>
              <a:spcBef>
                <a:spcPts val="100"/>
              </a:spcBef>
              <a:buNone/>
            </a:pPr>
            <a:r>
              <a:rPr lang="et-EE" b="1" dirty="0">
                <a:latin typeface="Geon Soft ExtraBold" panose="020F0503030302020204" pitchFamily="34" charset="77"/>
              </a:rPr>
              <a:t>breketite eemaldamist</a:t>
            </a:r>
          </a:p>
        </p:txBody>
      </p:sp>
      <p:sp>
        <p:nvSpPr>
          <p:cNvPr id="7" name="Rounded Rectangle 1">
            <a:extLst>
              <a:ext uri="{FF2B5EF4-FFF2-40B4-BE49-F238E27FC236}">
                <a16:creationId xmlns:a16="http://schemas.microsoft.com/office/drawing/2014/main" id="{2544E320-27F8-2B81-8B55-F5CF3B72279B}"/>
              </a:ext>
            </a:extLst>
          </p:cNvPr>
          <p:cNvSpPr/>
          <p:nvPr/>
        </p:nvSpPr>
        <p:spPr>
          <a:xfrm>
            <a:off x="4992983" y="1060246"/>
            <a:ext cx="6112480" cy="4247878"/>
          </a:xfrm>
          <a:prstGeom prst="roundRect">
            <a:avLst>
              <a:gd name="adj" fmla="val 13025"/>
            </a:avLst>
          </a:prstGeom>
          <a:blipFill dpi="0" rotWithShape="1">
            <a:blip r:embed="rId3"/>
            <a:srcRect/>
            <a:stretch>
              <a:fillRect l="-1000" t="-1000" r="-1000"/>
            </a:stretch>
          </a:blip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E" dirty="0"/>
          </a:p>
        </p:txBody>
      </p:sp>
    </p:spTree>
    <p:extLst>
      <p:ext uri="{BB962C8B-B14F-4D97-AF65-F5344CB8AC3E}">
        <p14:creationId xmlns:p14="http://schemas.microsoft.com/office/powerpoint/2010/main" val="14884843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lipFill>
          <a:blip xmlns:r="http://schemas.openxmlformats.org/officeDocument/2006/relationships" r:embed="rId1"/>
          <a:stretch>
            <a:fillRect/>
          </a:stretch>
        </a:blipFill>
        <a:ln>
          <a:noFill/>
        </a:ln>
      </a:spPr>
      <a:bodyPr rtlCol="0" anchor="ctr"/>
      <a:lstStyle>
        <a:defPPr algn="ctr">
          <a:defRPr dirty="0"/>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11379</TotalTime>
  <Words>5100</Words>
  <Application>Microsoft Office PowerPoint</Application>
  <PresentationFormat>Widescreen</PresentationFormat>
  <Paragraphs>708</Paragraphs>
  <Slides>82</Slides>
  <Notes>73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82</vt:i4>
      </vt:variant>
    </vt:vector>
  </HeadingPairs>
  <TitlesOfParts>
    <vt:vector size="95" baseType="lpstr">
      <vt:lpstr>Aptos</vt:lpstr>
      <vt:lpstr>Wingdings</vt:lpstr>
      <vt:lpstr>Arial</vt:lpstr>
      <vt:lpstr>Calibri</vt:lpstr>
      <vt:lpstr>Helvetica Neue</vt:lpstr>
      <vt:lpstr>Geon Soft ExtraBold</vt:lpstr>
      <vt:lpstr>Open Sans</vt:lpstr>
      <vt:lpstr>Proxima Nova W08</vt:lpstr>
      <vt:lpstr>Geon Soft Medium</vt:lpstr>
      <vt:lpstr>Roboto</vt:lpstr>
      <vt:lpstr>Geon Soft</vt:lpstr>
      <vt:lpstr>Raleway</vt:lpstr>
      <vt:lpstr>Office Theme</vt:lpstr>
      <vt:lpstr>PowerPoint Presentation</vt:lpstr>
      <vt:lpstr>MIS ON PILDIL?</vt:lpstr>
      <vt:lpstr>MIS ON PILDIL?</vt:lpstr>
      <vt:lpstr>MIS ON PILDIL?</vt:lpstr>
      <vt:lpstr>MIS ON PILDIL?</vt:lpstr>
      <vt:lpstr>MIS ON PILDIL?</vt:lpstr>
      <vt:lpstr>MIS ON PILDIL?</vt:lpstr>
      <vt:lpstr>MIS ON PILDIL?</vt:lpstr>
      <vt:lpstr>MIS ON PILDIL?</vt:lpstr>
      <vt:lpstr>MIS ON PILDIL?</vt:lpstr>
      <vt:lpstr>MIS ON PILDIL?</vt:lpstr>
      <vt:lpstr>MIS ON PILDIL?</vt:lpstr>
      <vt:lpstr>MIS ON PILDIL?</vt:lpstr>
      <vt:lpstr>PowerPoint Presentation</vt:lpstr>
      <vt:lpstr>MILLISEID SALADUSI SUU ENDAS PEIDAB?</vt:lpstr>
      <vt:lpstr>PowerPoint Presentation</vt:lpstr>
      <vt:lpstr>HAMMASTE TERVIS MÕJUTAB ÜLDTERVIST</vt:lpstr>
      <vt:lpstr>PowerPoint Presentation</vt:lpstr>
      <vt:lpstr>MIS ON PILDIL?</vt:lpstr>
      <vt:lpstr>KUIDAS TEKIB HAMBAAUK?</vt:lpstr>
      <vt:lpstr>HAMBAKAARIESE ARENG</vt:lpstr>
      <vt:lpstr>PowerPoint Presentation</vt:lpstr>
      <vt:lpstr>MIS ON HAMBAKATT JA HAMBAKIVI?</vt:lpstr>
      <vt:lpstr>IGEMEPÕLETIK</vt:lpstr>
      <vt:lpstr>PowerPoint Presentation</vt:lpstr>
      <vt:lpstr>OLE HÜGIEENIGA HOOLAS</vt:lpstr>
      <vt:lpstr>VAHETA HAMBAHARJA REGULAARSELT</vt:lpstr>
      <vt:lpstr>KUIDAS VALIDA HAMBAPASTAT</vt:lpstr>
      <vt:lpstr>PowerPoint Presentation</vt:lpstr>
      <vt:lpstr>TOITU TERVISLIKULT</vt:lpstr>
      <vt:lpstr>LASE HAMMASTEL PUHATA!</vt:lpstr>
      <vt:lpstr>PowerPoint Presentation</vt:lpstr>
      <vt:lpstr>MILLISE VALIKU TEEKSID SINA?</vt:lpstr>
      <vt:lpstr>JANU KORRAL JOO PUHAST VETT</vt:lpstr>
      <vt:lpstr>PowerPoint Presentation</vt:lpstr>
      <vt:lpstr>PowerPoint Presentation</vt:lpstr>
      <vt:lpstr>KARASTUSJOOGID JA ENERGIAJOOGID</vt:lpstr>
      <vt:lpstr>PowerPoint Presentation</vt:lpstr>
      <vt:lpstr>PowerPoint Presentation</vt:lpstr>
      <vt:lpstr>KARASTUSJOOGID JA ENERGIAJOOGID</vt:lpstr>
      <vt:lpstr>KARASTUSJOOGID JA ENERGIAJOOGID</vt:lpstr>
      <vt:lpstr>KEELENEET</vt:lpstr>
      <vt:lpstr>TUBAKATOOTED</vt:lpstr>
      <vt:lpstr>SIGARETID</vt:lpstr>
      <vt:lpstr>MOKATUBAKAS ehk SNUS</vt:lpstr>
      <vt:lpstr>PowerPoint Presentation</vt:lpstr>
      <vt:lpstr>PowerPoint Presentation</vt:lpstr>
      <vt:lpstr>HAMBAST MURDUS TÜKK</vt:lpstr>
      <vt:lpstr>HAMBAST MURDUS TÜKK</vt:lpstr>
      <vt:lpstr>HAMBAST MURDUS TÜKK</vt:lpstr>
      <vt:lpstr>HAMMAS ON VALES ASENDIS</vt:lpstr>
      <vt:lpstr>JÄÄVHAMMAS TULI KOOS JUUREGA VÄLJA</vt:lpstr>
      <vt:lpstr>JÄÄVHAMMAS TULI KOOS JUUREGA VÄLJA</vt:lpstr>
      <vt:lpstr>JÄÄVHAMMAS TULI KOOS JUUREGA VÄLJA</vt:lpstr>
      <vt:lpstr>JÄÄVHAMMAS TULI KOOS JUUREGA VÄLJA</vt:lpstr>
      <vt:lpstr>KUIDAS TRAUMASID ENNETADA?</vt:lpstr>
      <vt:lpstr>KUIDAS TRAUMASID ENNETADA?</vt:lpstr>
      <vt:lpstr>KUIDAS TRAUMASID ENNETADA?</vt:lpstr>
      <vt:lpstr>PowerPoint Presentation</vt:lpstr>
      <vt:lpstr>KAITSEKAPED KA KRIGISTAMISE VASTU</vt:lpstr>
      <vt:lpstr>PowerPoint Presentation</vt:lpstr>
      <vt:lpstr>BREKETRAVI</vt:lpstr>
      <vt:lpstr>BREKETRAVI</vt:lpstr>
      <vt:lpstr>BREKETRAVI</vt:lpstr>
      <vt:lpstr>BREKETRAVI</vt:lpstr>
      <vt:lpstr>BREKETRAVI</vt:lpstr>
      <vt:lpstr>KAPERAVI</vt:lpstr>
      <vt:lpstr>PowerPoint Presentation</vt:lpstr>
      <vt:lpstr>TARKUSEHAMBAD</vt:lpstr>
      <vt:lpstr>TARKUSEHAMBAD</vt:lpstr>
      <vt:lpstr>MILLAL TARKUSEHAMBAD EEMALDATAKSE?</vt:lpstr>
      <vt:lpstr>MILLAL TARKUSEHAMBAD EEMALDATAKSE?</vt:lpstr>
      <vt:lpstr>KUIDAS HAMBA EEMALDAMINE KÄIB?</vt:lpstr>
      <vt:lpstr>PowerPoint Presentation</vt:lpstr>
      <vt:lpstr>KODUSED MEETODID – valgendavad pastad</vt:lpstr>
      <vt:lpstr>HAMBAARSTI JUURES VALGENDAMINE</vt:lpstr>
      <vt:lpstr>HULLUSED INTERNETIS</vt:lpstr>
      <vt:lpstr>VALGENDAMINE  ILUSALONGIS</vt:lpstr>
      <vt:lpstr>PowerPoint Presentation</vt:lpstr>
      <vt:lpstr>HAMBAKAUNISTUSED</vt:lpstr>
      <vt:lpstr>„HAMBAD KORDA VIIEKAGA!“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Risto Luhalep</dc:creator>
  <cp:lastModifiedBy>Liina Viksi</cp:lastModifiedBy>
  <cp:revision>75</cp:revision>
  <dcterms:created xsi:type="dcterms:W3CDTF">2024-08-21T11:43:48Z</dcterms:created>
  <dcterms:modified xsi:type="dcterms:W3CDTF">2025-02-03T15:53:53Z</dcterms:modified>
</cp:coreProperties>
</file>