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02"/>
  </p:notesMasterIdLst>
  <p:sldIdLst>
    <p:sldId id="256" r:id="rId2"/>
    <p:sldId id="269" r:id="rId3"/>
    <p:sldId id="270" r:id="rId4"/>
    <p:sldId id="325" r:id="rId5"/>
    <p:sldId id="342" r:id="rId6"/>
    <p:sldId id="368" r:id="rId7"/>
    <p:sldId id="378" r:id="rId8"/>
    <p:sldId id="379" r:id="rId9"/>
    <p:sldId id="380" r:id="rId10"/>
    <p:sldId id="372" r:id="rId11"/>
    <p:sldId id="381" r:id="rId12"/>
    <p:sldId id="273" r:id="rId13"/>
    <p:sldId id="326" r:id="rId14"/>
    <p:sldId id="275" r:id="rId15"/>
    <p:sldId id="276" r:id="rId16"/>
    <p:sldId id="277" r:id="rId17"/>
    <p:sldId id="385" r:id="rId18"/>
    <p:sldId id="383" r:id="rId19"/>
    <p:sldId id="387" r:id="rId20"/>
    <p:sldId id="386" r:id="rId21"/>
    <p:sldId id="279" r:id="rId22"/>
    <p:sldId id="280" r:id="rId23"/>
    <p:sldId id="370" r:id="rId24"/>
    <p:sldId id="337" r:id="rId25"/>
    <p:sldId id="282" r:id="rId26"/>
    <p:sldId id="340" r:id="rId27"/>
    <p:sldId id="327" r:id="rId28"/>
    <p:sldId id="357" r:id="rId29"/>
    <p:sldId id="283" r:id="rId30"/>
    <p:sldId id="388" r:id="rId31"/>
    <p:sldId id="284" r:id="rId32"/>
    <p:sldId id="285" r:id="rId33"/>
    <p:sldId id="286" r:id="rId34"/>
    <p:sldId id="287" r:id="rId35"/>
    <p:sldId id="374" r:id="rId36"/>
    <p:sldId id="376" r:id="rId37"/>
    <p:sldId id="373" r:id="rId38"/>
    <p:sldId id="351" r:id="rId39"/>
    <p:sldId id="346" r:id="rId40"/>
    <p:sldId id="291" r:id="rId41"/>
    <p:sldId id="292" r:id="rId42"/>
    <p:sldId id="377" r:id="rId43"/>
    <p:sldId id="294" r:id="rId44"/>
    <p:sldId id="390" r:id="rId45"/>
    <p:sldId id="295" r:id="rId46"/>
    <p:sldId id="296" r:id="rId47"/>
    <p:sldId id="382" r:id="rId48"/>
    <p:sldId id="298" r:id="rId49"/>
    <p:sldId id="384" r:id="rId50"/>
    <p:sldId id="360" r:id="rId51"/>
    <p:sldId id="361" r:id="rId52"/>
    <p:sldId id="297" r:id="rId53"/>
    <p:sldId id="328" r:id="rId54"/>
    <p:sldId id="358" r:id="rId55"/>
    <p:sldId id="359" r:id="rId56"/>
    <p:sldId id="301" r:id="rId57"/>
    <p:sldId id="362" r:id="rId58"/>
    <p:sldId id="363" r:id="rId59"/>
    <p:sldId id="302" r:id="rId60"/>
    <p:sldId id="303" r:id="rId61"/>
    <p:sldId id="338" r:id="rId62"/>
    <p:sldId id="305" r:id="rId63"/>
    <p:sldId id="306" r:id="rId64"/>
    <p:sldId id="308" r:id="rId65"/>
    <p:sldId id="311" r:id="rId66"/>
    <p:sldId id="310" r:id="rId67"/>
    <p:sldId id="356" r:id="rId68"/>
    <p:sldId id="312" r:id="rId69"/>
    <p:sldId id="313" r:id="rId70"/>
    <p:sldId id="314" r:id="rId71"/>
    <p:sldId id="307" r:id="rId72"/>
    <p:sldId id="392" r:id="rId73"/>
    <p:sldId id="316" r:id="rId74"/>
    <p:sldId id="317" r:id="rId75"/>
    <p:sldId id="391" r:id="rId76"/>
    <p:sldId id="393" r:id="rId77"/>
    <p:sldId id="320" r:id="rId78"/>
    <p:sldId id="394" r:id="rId79"/>
    <p:sldId id="336" r:id="rId80"/>
    <p:sldId id="322" r:id="rId81"/>
    <p:sldId id="365" r:id="rId82"/>
    <p:sldId id="364" r:id="rId83"/>
    <p:sldId id="369" r:id="rId84"/>
    <p:sldId id="350" r:id="rId85"/>
    <p:sldId id="341" r:id="rId86"/>
    <p:sldId id="267" r:id="rId87"/>
    <p:sldId id="268" r:id="rId88"/>
    <p:sldId id="389" r:id="rId89"/>
    <p:sldId id="354" r:id="rId90"/>
    <p:sldId id="355" r:id="rId91"/>
    <p:sldId id="257" r:id="rId92"/>
    <p:sldId id="329" r:id="rId93"/>
    <p:sldId id="339" r:id="rId94"/>
    <p:sldId id="332" r:id="rId95"/>
    <p:sldId id="260" r:id="rId96"/>
    <p:sldId id="334" r:id="rId97"/>
    <p:sldId id="262" r:id="rId98"/>
    <p:sldId id="335" r:id="rId99"/>
    <p:sldId id="366" r:id="rId100"/>
    <p:sldId id="367" r:id="rId101"/>
  </p:sldIdLst>
  <p:sldSz cx="12192000" cy="6858000"/>
  <p:notesSz cx="6858000" cy="9144000"/>
  <p:embeddedFontLst>
    <p:embeddedFont>
      <p:font typeface="Geon Soft" panose="020B0604020202020204" charset="0"/>
      <p:regular r:id="rId103"/>
      <p:italic r:id="rId104"/>
    </p:embeddedFont>
    <p:embeddedFont>
      <p:font typeface="Geon Soft Black" panose="020B0604020202020204" charset="0"/>
      <p:bold r:id="rId105"/>
      <p:italic r:id="rId106"/>
      <p:boldItalic r:id="rId107"/>
    </p:embeddedFont>
    <p:embeddedFont>
      <p:font typeface="Geon Soft ExtraBold" panose="020B0604020202020204" charset="0"/>
      <p:bold r:id="rId108"/>
      <p:italic r:id="rId109"/>
      <p:boldItalic r:id="rId110"/>
    </p:embeddedFont>
    <p:embeddedFont>
      <p:font typeface="Geon Soft Medium" panose="020B0604020202020204" charset="0"/>
      <p:regular r:id="rId111"/>
      <p:italic r:id="rId112"/>
    </p:embeddedFont>
  </p:embeddedFontLst>
  <p:defaultText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409A"/>
    <a:srgbClr val="20449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20" autoAdjust="0"/>
    <p:restoredTop sz="78980" autoAdjust="0"/>
  </p:normalViewPr>
  <p:slideViewPr>
    <p:cSldViewPr snapToGrid="0">
      <p:cViewPr varScale="1">
        <p:scale>
          <a:sx n="78" d="100"/>
          <a:sy n="78" d="100"/>
        </p:scale>
        <p:origin x="33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font" Target="fonts/font10.fntdata"/><Relationship Id="rId16" Type="http://schemas.openxmlformats.org/officeDocument/2006/relationships/slide" Target="slides/slide15.xml"/><Relationship Id="rId107" Type="http://schemas.openxmlformats.org/officeDocument/2006/relationships/font" Target="fonts/font5.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110" Type="http://schemas.openxmlformats.org/officeDocument/2006/relationships/font" Target="fonts/font8.fntdata"/><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font" Target="fonts/font3.fntdata"/><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font" Target="fonts/font1.fntdata"/><Relationship Id="rId108" Type="http://schemas.openxmlformats.org/officeDocument/2006/relationships/font" Target="fonts/font6.fntdata"/><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font" Target="fonts/font4.fntdata"/><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7.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font" Target="fonts/font2.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FF1016-E3B3-8940-9394-E251D79ED2B6}" type="datetimeFigureOut">
              <a:rPr lang="en-EE" smtClean="0"/>
              <a:t>10/08/2025</a:t>
            </a:fld>
            <a:endParaRPr lang="en-E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84DA4C-FE2F-1A48-9698-2072A37F98FB}" type="slidenum">
              <a:rPr lang="en-EE" smtClean="0"/>
              <a:t>‹#›</a:t>
            </a:fld>
            <a:endParaRPr lang="en-EE"/>
          </a:p>
        </p:txBody>
      </p:sp>
    </p:spTree>
    <p:extLst>
      <p:ext uri="{BB962C8B-B14F-4D97-AF65-F5344CB8AC3E}">
        <p14:creationId xmlns:p14="http://schemas.microsoft.com/office/powerpoint/2010/main" val="2141470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ADFF61-CAB8-AEFF-F003-68174CA26B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A6EAD1-B599-EA90-2202-3BD6EF1693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FE0792-18C9-A2BC-EC11-B18C2794E66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latin typeface="+mn-lt"/>
              </a:rPr>
              <a:t>RASVUMINE: Puuduvate hammastega inimene valib toite, mida peab vähem närima ja tihti on need ebatervislikumad – on oht ülekaaluks.</a:t>
            </a:r>
          </a:p>
          <a:p>
            <a:endParaRPr lang="et-EE" dirty="0">
              <a:solidFill>
                <a:schemeClr val="tx1"/>
              </a:solidFill>
              <a:latin typeface="+mn-lt"/>
            </a:endParaRPr>
          </a:p>
          <a:p>
            <a:r>
              <a:rPr lang="et-EE" dirty="0">
                <a:solidFill>
                  <a:schemeClr val="tx1"/>
                </a:solidFill>
                <a:latin typeface="+mn-lt"/>
              </a:rPr>
              <a:t>SÜDAMEHAIGUSED: Igemehaiguste korral pääsevad bakterid vereringesse ja võivad põhjustada südamehaigusi.</a:t>
            </a:r>
          </a:p>
          <a:p>
            <a:pPr algn="l">
              <a:buFont typeface="Arial" panose="020B0604020202020204" pitchFamily="34" charset="0"/>
              <a:buNone/>
            </a:pPr>
            <a:endParaRPr lang="et-EE" b="0" i="0" dirty="0">
              <a:solidFill>
                <a:schemeClr val="tx1"/>
              </a:solidFill>
              <a:effectLst/>
              <a:latin typeface="+mn-lt"/>
            </a:endParaRPr>
          </a:p>
          <a:p>
            <a:pPr algn="l">
              <a:buFont typeface="Arial" panose="020B0604020202020204" pitchFamily="34" charset="0"/>
              <a:buNone/>
            </a:pPr>
            <a:r>
              <a:rPr lang="et-EE" b="0" i="0" dirty="0">
                <a:solidFill>
                  <a:schemeClr val="tx1"/>
                </a:solidFill>
                <a:effectLst/>
                <a:latin typeface="+mn-lt"/>
              </a:rPr>
              <a:t>SUHKRUHAIGUS: </a:t>
            </a:r>
            <a:r>
              <a:rPr lang="en-GB" b="0" i="0" dirty="0">
                <a:solidFill>
                  <a:schemeClr val="tx1"/>
                </a:solidFill>
                <a:effectLst/>
                <a:latin typeface="+mn-lt"/>
              </a:rPr>
              <a:t>Kui </a:t>
            </a:r>
            <a:r>
              <a:rPr lang="en-GB" b="0" i="0" dirty="0" err="1">
                <a:solidFill>
                  <a:schemeClr val="tx1"/>
                </a:solidFill>
                <a:effectLst/>
                <a:latin typeface="+mn-lt"/>
              </a:rPr>
              <a:t>inimesel</a:t>
            </a:r>
            <a:r>
              <a:rPr lang="en-GB" b="0" i="0" dirty="0">
                <a:solidFill>
                  <a:schemeClr val="tx1"/>
                </a:solidFill>
                <a:effectLst/>
                <a:latin typeface="+mn-lt"/>
              </a:rPr>
              <a:t> on </a:t>
            </a:r>
            <a:r>
              <a:rPr lang="en-GB" b="0" i="0" dirty="0" err="1">
                <a:solidFill>
                  <a:schemeClr val="tx1"/>
                </a:solidFill>
                <a:effectLst/>
                <a:latin typeface="+mn-lt"/>
              </a:rPr>
              <a:t>suhkruhaigus</a:t>
            </a:r>
            <a:r>
              <a:rPr lang="en-GB" b="0" i="0" dirty="0">
                <a:solidFill>
                  <a:schemeClr val="tx1"/>
                </a:solidFill>
                <a:effectLst/>
                <a:latin typeface="+mn-lt"/>
              </a:rPr>
              <a:t>, on </a:t>
            </a:r>
            <a:r>
              <a:rPr lang="en-GB" b="0" i="0" dirty="0" err="1">
                <a:solidFill>
                  <a:schemeClr val="tx1"/>
                </a:solidFill>
                <a:effectLst/>
                <a:latin typeface="+mn-lt"/>
              </a:rPr>
              <a:t>tal</a:t>
            </a:r>
            <a:r>
              <a:rPr lang="en-GB" b="0" i="0" dirty="0">
                <a:solidFill>
                  <a:schemeClr val="tx1"/>
                </a:solidFill>
                <a:effectLst/>
                <a:latin typeface="+mn-lt"/>
              </a:rPr>
              <a:t> </a:t>
            </a:r>
            <a:r>
              <a:rPr lang="en-GB" b="0" i="0" dirty="0" err="1">
                <a:solidFill>
                  <a:schemeClr val="tx1"/>
                </a:solidFill>
                <a:effectLst/>
                <a:latin typeface="+mn-lt"/>
              </a:rPr>
              <a:t>suurenenud</a:t>
            </a:r>
            <a:r>
              <a:rPr lang="en-GB" b="0" i="0" dirty="0">
                <a:solidFill>
                  <a:schemeClr val="tx1"/>
                </a:solidFill>
                <a:effectLst/>
                <a:latin typeface="+mn-lt"/>
              </a:rPr>
              <a:t> risk </a:t>
            </a:r>
            <a:r>
              <a:rPr lang="et-EE" b="0" i="0" dirty="0">
                <a:solidFill>
                  <a:schemeClr val="tx1"/>
                </a:solidFill>
                <a:effectLst/>
                <a:latin typeface="+mn-lt"/>
              </a:rPr>
              <a:t>igemehaiguste</a:t>
            </a:r>
            <a:r>
              <a:rPr lang="en-GB" b="0" i="0" dirty="0">
                <a:solidFill>
                  <a:schemeClr val="tx1"/>
                </a:solidFill>
                <a:effectLst/>
                <a:latin typeface="+mn-lt"/>
              </a:rPr>
              <a:t> </a:t>
            </a:r>
            <a:r>
              <a:rPr lang="en-GB" b="0" i="0" dirty="0" err="1">
                <a:solidFill>
                  <a:schemeClr val="tx1"/>
                </a:solidFill>
                <a:effectLst/>
                <a:latin typeface="+mn-lt"/>
              </a:rPr>
              <a:t>tekkeks</a:t>
            </a:r>
            <a:r>
              <a:rPr lang="et-EE" b="0" i="0" dirty="0">
                <a:solidFill>
                  <a:schemeClr val="tx1"/>
                </a:solidFill>
                <a:effectLst/>
                <a:latin typeface="+mn-lt"/>
              </a:rPr>
              <a:t> ja ig</a:t>
            </a:r>
            <a:r>
              <a:rPr lang="en-GB" b="0" i="0" dirty="0" err="1">
                <a:solidFill>
                  <a:schemeClr val="tx1"/>
                </a:solidFill>
                <a:effectLst/>
                <a:latin typeface="+mn-lt"/>
              </a:rPr>
              <a:t>emehaigus</a:t>
            </a:r>
            <a:r>
              <a:rPr lang="en-GB" b="0" i="0" dirty="0">
                <a:solidFill>
                  <a:schemeClr val="tx1"/>
                </a:solidFill>
                <a:effectLst/>
                <a:latin typeface="+mn-lt"/>
              </a:rPr>
              <a:t> </a:t>
            </a:r>
            <a:r>
              <a:rPr lang="en-GB" b="0" i="0" dirty="0" err="1">
                <a:solidFill>
                  <a:schemeClr val="tx1"/>
                </a:solidFill>
                <a:effectLst/>
                <a:latin typeface="+mn-lt"/>
              </a:rPr>
              <a:t>võib</a:t>
            </a:r>
            <a:r>
              <a:rPr lang="en-GB" b="0" i="0" dirty="0">
                <a:solidFill>
                  <a:schemeClr val="tx1"/>
                </a:solidFill>
                <a:effectLst/>
                <a:latin typeface="+mn-lt"/>
              </a:rPr>
              <a:t> </a:t>
            </a:r>
            <a:r>
              <a:rPr lang="en-GB" b="0" i="0" dirty="0" err="1">
                <a:solidFill>
                  <a:schemeClr val="tx1"/>
                </a:solidFill>
                <a:effectLst/>
                <a:latin typeface="+mn-lt"/>
              </a:rPr>
              <a:t>kaasa</a:t>
            </a:r>
            <a:r>
              <a:rPr lang="en-GB" b="0" i="0" dirty="0">
                <a:solidFill>
                  <a:schemeClr val="tx1"/>
                </a:solidFill>
                <a:effectLst/>
                <a:latin typeface="+mn-lt"/>
              </a:rPr>
              <a:t> </a:t>
            </a:r>
            <a:r>
              <a:rPr lang="en-GB" b="0" i="0" dirty="0" err="1">
                <a:solidFill>
                  <a:schemeClr val="tx1"/>
                </a:solidFill>
                <a:effectLst/>
                <a:latin typeface="+mn-lt"/>
              </a:rPr>
              <a:t>aidata</a:t>
            </a:r>
            <a:r>
              <a:rPr lang="en-GB" b="0" i="0" dirty="0">
                <a:solidFill>
                  <a:schemeClr val="tx1"/>
                </a:solidFill>
                <a:effectLst/>
                <a:latin typeface="+mn-lt"/>
              </a:rPr>
              <a:t> </a:t>
            </a:r>
            <a:r>
              <a:rPr lang="et-EE" b="0" i="0" dirty="0">
                <a:solidFill>
                  <a:schemeClr val="tx1"/>
                </a:solidFill>
                <a:effectLst/>
                <a:latin typeface="+mn-lt"/>
              </a:rPr>
              <a:t>suhkruhaiguse</a:t>
            </a:r>
            <a:r>
              <a:rPr lang="en-GB" b="0" i="0" dirty="0">
                <a:solidFill>
                  <a:schemeClr val="tx1"/>
                </a:solidFill>
                <a:effectLst/>
                <a:latin typeface="+mn-lt"/>
              </a:rPr>
              <a:t> </a:t>
            </a:r>
            <a:r>
              <a:rPr lang="en-GB" b="0" i="0" dirty="0" err="1">
                <a:solidFill>
                  <a:schemeClr val="tx1"/>
                </a:solidFill>
                <a:effectLst/>
                <a:latin typeface="+mn-lt"/>
              </a:rPr>
              <a:t>tekkele</a:t>
            </a:r>
            <a:r>
              <a:rPr lang="en-GB" b="0" i="0" dirty="0">
                <a:solidFill>
                  <a:schemeClr val="tx1"/>
                </a:solidFill>
                <a:effectLst/>
                <a:latin typeface="+mn-lt"/>
              </a:rPr>
              <a:t>.</a:t>
            </a:r>
            <a:endParaRPr lang="et-EE" b="0" i="0" dirty="0">
              <a:solidFill>
                <a:schemeClr val="tx1"/>
              </a:solidFill>
              <a:effectLst/>
              <a:latin typeface="+mn-lt"/>
            </a:endParaRPr>
          </a:p>
          <a:p>
            <a:pPr algn="l">
              <a:buFont typeface="Arial" panose="020B0604020202020204" pitchFamily="34" charset="0"/>
              <a:buNone/>
            </a:pPr>
            <a:endParaRPr lang="et-EE" b="0" i="0" dirty="0">
              <a:solidFill>
                <a:schemeClr val="tx1"/>
              </a:solidFill>
              <a:effectLst/>
              <a:latin typeface="+mn-lt"/>
            </a:endParaRPr>
          </a:p>
          <a:p>
            <a:pPr algn="l">
              <a:buFont typeface="Arial" panose="020B0604020202020204" pitchFamily="34" charset="0"/>
              <a:buNone/>
            </a:pPr>
            <a:r>
              <a:rPr lang="et-EE" b="0" i="0" dirty="0">
                <a:solidFill>
                  <a:schemeClr val="tx1"/>
                </a:solidFill>
                <a:effectLst/>
                <a:latin typeface="+mn-lt"/>
              </a:rPr>
              <a:t>PROBLEEMID RASEDUSEGA: Kehva suutervise tulemusel võib tekkida enneaegne sünnitus või laps ei kasva laps kõhus piisavalt suureks ja on madala sünnikaaluga.</a:t>
            </a:r>
            <a:endParaRPr lang="en-GB" b="0" i="0" dirty="0">
              <a:solidFill>
                <a:schemeClr val="tx1"/>
              </a:solidFill>
              <a:effectLst/>
              <a:latin typeface="+mn-lt"/>
            </a:endParaRPr>
          </a:p>
        </p:txBody>
      </p:sp>
      <p:sp>
        <p:nvSpPr>
          <p:cNvPr id="4" name="Slide Number Placeholder 3">
            <a:extLst>
              <a:ext uri="{FF2B5EF4-FFF2-40B4-BE49-F238E27FC236}">
                <a16:creationId xmlns:a16="http://schemas.microsoft.com/office/drawing/2014/main" id="{3C0F085D-554A-33A4-670C-B14DE415CC76}"/>
              </a:ext>
            </a:extLst>
          </p:cNvPr>
          <p:cNvSpPr>
            <a:spLocks noGrp="1"/>
          </p:cNvSpPr>
          <p:nvPr>
            <p:ph type="sldNum" sz="quarter" idx="5"/>
          </p:nvPr>
        </p:nvSpPr>
        <p:spPr/>
        <p:txBody>
          <a:bodyPr/>
          <a:lstStyle/>
          <a:p>
            <a:fld id="{CB84DA4C-FE2F-1A48-9698-2072A37F98FB}" type="slidenum">
              <a:rPr lang="en-EE" smtClean="0"/>
              <a:t>3</a:t>
            </a:fld>
            <a:endParaRPr lang="en-EE"/>
          </a:p>
        </p:txBody>
      </p:sp>
    </p:spTree>
    <p:extLst>
      <p:ext uri="{BB962C8B-B14F-4D97-AF65-F5344CB8AC3E}">
        <p14:creationId xmlns:p14="http://schemas.microsoft.com/office/powerpoint/2010/main" val="3759964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392EF-5A74-0069-2D0D-8DF2BBA415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D060FD-C4DF-7875-2A02-6ED76C4776F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E706CA-67FB-E4ED-B0E0-9158C40849FE}"/>
              </a:ext>
            </a:extLst>
          </p:cNvPr>
          <p:cNvSpPr>
            <a:spLocks noGrp="1"/>
          </p:cNvSpPr>
          <p:nvPr>
            <p:ph type="body" idx="1"/>
          </p:nvPr>
        </p:nvSpPr>
        <p:spPr/>
        <p:txBody>
          <a:bodyPr/>
          <a:lstStyle/>
          <a:p>
            <a:pPr marL="0" indent="0">
              <a:buNone/>
            </a:pPr>
            <a:r>
              <a:rPr lang="et-EE" dirty="0">
                <a:solidFill>
                  <a:schemeClr val="tx1"/>
                </a:solidFill>
                <a:latin typeface="+mn-lt"/>
              </a:rPr>
              <a:t>Hambakaariese areng:</a:t>
            </a:r>
          </a:p>
          <a:p>
            <a:pPr marL="228600" indent="-228600">
              <a:buAutoNum type="arabicParenR"/>
            </a:pPr>
            <a:r>
              <a:rPr lang="et-EE" dirty="0">
                <a:solidFill>
                  <a:schemeClr val="tx1"/>
                </a:solidFill>
                <a:latin typeface="+mn-lt"/>
              </a:rPr>
              <a:t>Kui kaaries arenema hakkab, on ta esialgu hambavaaba ehk hambaemaili piires – see ei vaja ravi</a:t>
            </a:r>
          </a:p>
          <a:p>
            <a:pPr marL="228600" indent="-228600">
              <a:buAutoNum type="arabicParenR"/>
            </a:pPr>
            <a:r>
              <a:rPr lang="et-EE" dirty="0">
                <a:solidFill>
                  <a:schemeClr val="tx1"/>
                </a:solidFill>
                <a:latin typeface="+mn-lt"/>
              </a:rPr>
              <a:t>Kui kaaries jõuab emaili all olevasse kihti, mida kutsutakse hambaluuks ehk dentiiniks, tuleb seda ravida, võib juba ka valu põhjustada</a:t>
            </a:r>
          </a:p>
          <a:p>
            <a:pPr marL="228600" indent="-228600">
              <a:buAutoNum type="arabicParenR"/>
            </a:pPr>
            <a:r>
              <a:rPr lang="et-EE" dirty="0">
                <a:solidFill>
                  <a:schemeClr val="tx1"/>
                </a:solidFill>
                <a:latin typeface="+mn-lt"/>
              </a:rPr>
              <a:t>Kaaries on jõudnud hambanärvini – see põhjustab tugevat valu (ka öösiti) ja ei pruugi alluda valuvaigistile (hammas vajab juureravi)</a:t>
            </a:r>
          </a:p>
          <a:p>
            <a:pPr marL="228600" indent="-228600">
              <a:buAutoNum type="arabicParenR"/>
            </a:pPr>
            <a:r>
              <a:rPr lang="et-EE" dirty="0">
                <a:solidFill>
                  <a:schemeClr val="tx1"/>
                </a:solidFill>
                <a:latin typeface="+mn-lt"/>
              </a:rPr>
              <a:t>Ravimata jätmisel areneb protsess edasi juurealuseks põletikuks (hammas vajab samuti juureravi)</a:t>
            </a:r>
            <a:endParaRPr lang="en-EE" dirty="0">
              <a:solidFill>
                <a:schemeClr val="tx1"/>
              </a:solidFill>
              <a:latin typeface="+mn-lt"/>
            </a:endParaRPr>
          </a:p>
        </p:txBody>
      </p:sp>
      <p:sp>
        <p:nvSpPr>
          <p:cNvPr id="4" name="Slide Number Placeholder 3">
            <a:extLst>
              <a:ext uri="{FF2B5EF4-FFF2-40B4-BE49-F238E27FC236}">
                <a16:creationId xmlns:a16="http://schemas.microsoft.com/office/drawing/2014/main" id="{E3ED91FC-CBBC-0BA3-BF9F-2E8EFF4E2B6C}"/>
              </a:ext>
            </a:extLst>
          </p:cNvPr>
          <p:cNvSpPr>
            <a:spLocks noGrp="1"/>
          </p:cNvSpPr>
          <p:nvPr>
            <p:ph type="sldNum" sz="quarter" idx="5"/>
          </p:nvPr>
        </p:nvSpPr>
        <p:spPr/>
        <p:txBody>
          <a:bodyPr/>
          <a:lstStyle/>
          <a:p>
            <a:fld id="{CB84DA4C-FE2F-1A48-9698-2072A37F98FB}" type="slidenum">
              <a:rPr lang="en-EE" smtClean="0"/>
              <a:t>12</a:t>
            </a:fld>
            <a:endParaRPr lang="en-EE"/>
          </a:p>
        </p:txBody>
      </p:sp>
    </p:spTree>
    <p:extLst>
      <p:ext uri="{BB962C8B-B14F-4D97-AF65-F5344CB8AC3E}">
        <p14:creationId xmlns:p14="http://schemas.microsoft.com/office/powerpoint/2010/main" val="42483143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02A974-B705-0573-152F-AA9D5146D6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45801C-04C0-9F39-D081-F05EDEA753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5EA08E-8859-45A1-16BC-E3510E3FB511}"/>
              </a:ext>
            </a:extLst>
          </p:cNvPr>
          <p:cNvSpPr>
            <a:spLocks noGrp="1"/>
          </p:cNvSpPr>
          <p:nvPr>
            <p:ph type="body" idx="1"/>
          </p:nvPr>
        </p:nvSpPr>
        <p:spPr/>
        <p:txBody>
          <a:bodyPr/>
          <a:lstStyle/>
          <a:p>
            <a:r>
              <a:rPr lang="et-EE" dirty="0">
                <a:solidFill>
                  <a:schemeClr val="tx1"/>
                </a:solidFill>
                <a:latin typeface="+mn-lt"/>
              </a:rPr>
              <a:t>Hambakatt on pehme valkjaskollane mass hamba pinnal, mida tuleb 2 korda päevas hambaharjaga ja 1 kord päevas hambaniidiga eemaldada. Katt koosneb mikroobidest ja ka toiduosakestest. Kui hambalt kattu ei eemaldata, hakkab hambapind selle all nõrgenema ja tekib hambaauk ehk kaaries.</a:t>
            </a:r>
          </a:p>
          <a:p>
            <a:endParaRPr lang="et-EE" dirty="0">
              <a:solidFill>
                <a:schemeClr val="tx1"/>
              </a:solidFill>
              <a:latin typeface="+mn-lt"/>
            </a:endParaRPr>
          </a:p>
          <a:p>
            <a:r>
              <a:rPr lang="et-EE" dirty="0">
                <a:solidFill>
                  <a:schemeClr val="tx1"/>
                </a:solidFill>
                <a:latin typeface="+mn-lt"/>
              </a:rPr>
              <a:t>Hambakivi on kõvastunud hambakatt, mida ise kodus eemaldada ei saa. Hambakivi tekib kõige sagedamini alumistele esimestele hammastele (keelepoolsetele pindadele ja hammaste vahele).</a:t>
            </a:r>
          </a:p>
          <a:p>
            <a:endParaRPr lang="et-EE" dirty="0">
              <a:solidFill>
                <a:schemeClr val="tx1"/>
              </a:solidFill>
              <a:latin typeface="+mn-lt"/>
            </a:endParaRPr>
          </a:p>
          <a:p>
            <a:r>
              <a:rPr lang="en-GB" sz="1200" u="none" strike="noStrike" dirty="0">
                <a:solidFill>
                  <a:schemeClr val="tx1"/>
                </a:solidFill>
                <a:effectLst/>
                <a:latin typeface="+mn-lt"/>
              </a:rPr>
              <a:t>Kui </a:t>
            </a:r>
            <a:r>
              <a:rPr lang="en-GB" sz="1200" u="none" strike="noStrike" dirty="0" err="1">
                <a:solidFill>
                  <a:schemeClr val="tx1"/>
                </a:solidFill>
                <a:effectLst/>
                <a:latin typeface="+mn-lt"/>
              </a:rPr>
              <a:t>hambakattu</a:t>
            </a:r>
            <a:r>
              <a:rPr lang="en-GB" sz="1200" u="none" strike="noStrike" dirty="0">
                <a:solidFill>
                  <a:schemeClr val="tx1"/>
                </a:solidFill>
                <a:effectLst/>
                <a:latin typeface="+mn-lt"/>
              </a:rPr>
              <a:t> </a:t>
            </a:r>
            <a:r>
              <a:rPr lang="en-GB" sz="1200" u="none" strike="noStrike" dirty="0" err="1">
                <a:solidFill>
                  <a:schemeClr val="tx1"/>
                </a:solidFill>
                <a:effectLst/>
                <a:latin typeface="+mn-lt"/>
              </a:rPr>
              <a:t>ja</a:t>
            </a:r>
            <a:r>
              <a:rPr lang="en-GB" sz="1200" u="none" strike="noStrike" dirty="0">
                <a:solidFill>
                  <a:schemeClr val="tx1"/>
                </a:solidFill>
                <a:effectLst/>
                <a:latin typeface="+mn-lt"/>
              </a:rPr>
              <a:t>/</a:t>
            </a:r>
            <a:r>
              <a:rPr lang="en-GB" sz="1200" u="none" strike="noStrike" dirty="0" err="1">
                <a:solidFill>
                  <a:schemeClr val="tx1"/>
                </a:solidFill>
                <a:effectLst/>
                <a:latin typeface="+mn-lt"/>
              </a:rPr>
              <a:t>või</a:t>
            </a:r>
            <a:r>
              <a:rPr lang="en-GB" sz="1200" u="none" strike="noStrike" dirty="0">
                <a:solidFill>
                  <a:schemeClr val="tx1"/>
                </a:solidFill>
                <a:effectLst/>
                <a:latin typeface="+mn-lt"/>
              </a:rPr>
              <a:t> </a:t>
            </a:r>
            <a:r>
              <a:rPr lang="en-GB" sz="1200" u="none" strike="noStrike" dirty="0" err="1">
                <a:solidFill>
                  <a:schemeClr val="tx1"/>
                </a:solidFill>
                <a:effectLst/>
                <a:latin typeface="+mn-lt"/>
              </a:rPr>
              <a:t>hambakivi</a:t>
            </a:r>
            <a:r>
              <a:rPr lang="en-GB" sz="1200" u="none" strike="noStrike" dirty="0">
                <a:solidFill>
                  <a:schemeClr val="tx1"/>
                </a:solidFill>
                <a:effectLst/>
                <a:latin typeface="+mn-lt"/>
              </a:rPr>
              <a:t> </a:t>
            </a:r>
            <a:r>
              <a:rPr lang="en-GB" sz="1200" u="none" strike="noStrike" dirty="0" err="1">
                <a:solidFill>
                  <a:schemeClr val="tx1"/>
                </a:solidFill>
                <a:effectLst/>
                <a:latin typeface="+mn-lt"/>
              </a:rPr>
              <a:t>ei</a:t>
            </a:r>
            <a:r>
              <a:rPr lang="en-GB" sz="1200" u="none" strike="noStrike" dirty="0">
                <a:solidFill>
                  <a:schemeClr val="tx1"/>
                </a:solidFill>
                <a:effectLst/>
                <a:latin typeface="+mn-lt"/>
              </a:rPr>
              <a:t> </a:t>
            </a:r>
            <a:r>
              <a:rPr lang="en-GB" sz="1200" u="none" strike="noStrike" dirty="0" err="1">
                <a:solidFill>
                  <a:schemeClr val="tx1"/>
                </a:solidFill>
                <a:effectLst/>
                <a:latin typeface="+mn-lt"/>
              </a:rPr>
              <a:t>eemaldata</a:t>
            </a:r>
            <a:r>
              <a:rPr lang="en-GB" sz="1200" u="none" strike="noStrike" dirty="0">
                <a:solidFill>
                  <a:schemeClr val="tx1"/>
                </a:solidFill>
                <a:effectLst/>
                <a:latin typeface="+mn-lt"/>
              </a:rPr>
              <a:t>, </a:t>
            </a:r>
            <a:r>
              <a:rPr lang="en-GB" sz="1200" u="none" strike="noStrike" dirty="0" err="1">
                <a:solidFill>
                  <a:schemeClr val="tx1"/>
                </a:solidFill>
                <a:effectLst/>
                <a:latin typeface="+mn-lt"/>
              </a:rPr>
              <a:t>tekib</a:t>
            </a:r>
            <a:r>
              <a:rPr lang="en-GB" sz="1200" u="none" strike="noStrike" dirty="0">
                <a:solidFill>
                  <a:schemeClr val="tx1"/>
                </a:solidFill>
                <a:effectLst/>
                <a:latin typeface="+mn-lt"/>
              </a:rPr>
              <a:t> </a:t>
            </a:r>
            <a:r>
              <a:rPr lang="en-GB" sz="1200" u="none" strike="noStrike" dirty="0" err="1">
                <a:solidFill>
                  <a:schemeClr val="tx1"/>
                </a:solidFill>
                <a:effectLst/>
                <a:latin typeface="+mn-lt"/>
              </a:rPr>
              <a:t>igemepõletik</a:t>
            </a:r>
            <a:r>
              <a:rPr lang="en-GB" sz="1200" u="none" strike="noStrike" dirty="0">
                <a:solidFill>
                  <a:schemeClr val="tx1"/>
                </a:solidFill>
                <a:effectLst/>
                <a:latin typeface="+mn-lt"/>
              </a:rPr>
              <a:t>, mis </a:t>
            </a:r>
            <a:r>
              <a:rPr lang="en-GB" sz="1200" u="none" strike="noStrike" dirty="0" err="1">
                <a:solidFill>
                  <a:schemeClr val="tx1"/>
                </a:solidFill>
                <a:effectLst/>
                <a:latin typeface="+mn-lt"/>
              </a:rPr>
              <a:t>areneb</a:t>
            </a:r>
            <a:r>
              <a:rPr lang="en-GB" sz="1200" u="none" strike="noStrike" dirty="0">
                <a:solidFill>
                  <a:schemeClr val="tx1"/>
                </a:solidFill>
                <a:effectLst/>
                <a:latin typeface="+mn-lt"/>
              </a:rPr>
              <a:t> </a:t>
            </a:r>
            <a:r>
              <a:rPr lang="en-GB" sz="1200" u="none" strike="noStrike" dirty="0" err="1">
                <a:solidFill>
                  <a:schemeClr val="tx1"/>
                </a:solidFill>
                <a:effectLst/>
                <a:latin typeface="+mn-lt"/>
              </a:rPr>
              <a:t>edasi</a:t>
            </a:r>
            <a:r>
              <a:rPr lang="en-GB" sz="1200" u="none" strike="noStrike" dirty="0">
                <a:solidFill>
                  <a:schemeClr val="tx1"/>
                </a:solidFill>
                <a:effectLst/>
                <a:latin typeface="+mn-lt"/>
              </a:rPr>
              <a:t> </a:t>
            </a:r>
            <a:r>
              <a:rPr lang="en-GB" sz="1200" u="none" strike="noStrike" dirty="0" err="1">
                <a:solidFill>
                  <a:schemeClr val="tx1"/>
                </a:solidFill>
                <a:effectLst/>
                <a:latin typeface="+mn-lt"/>
              </a:rPr>
              <a:t>hammaste</a:t>
            </a:r>
            <a:r>
              <a:rPr lang="en-GB" sz="1200" u="none" strike="noStrike" dirty="0">
                <a:solidFill>
                  <a:schemeClr val="tx1"/>
                </a:solidFill>
                <a:effectLst/>
                <a:latin typeface="+mn-lt"/>
              </a:rPr>
              <a:t> </a:t>
            </a:r>
            <a:r>
              <a:rPr lang="en-GB" sz="1200" u="none" strike="noStrike" dirty="0" err="1">
                <a:solidFill>
                  <a:schemeClr val="tx1"/>
                </a:solidFill>
                <a:effectLst/>
                <a:latin typeface="+mn-lt"/>
              </a:rPr>
              <a:t>kinnituskudede</a:t>
            </a:r>
            <a:r>
              <a:rPr lang="en-GB" sz="1200" u="none" strike="noStrike" dirty="0">
                <a:solidFill>
                  <a:schemeClr val="tx1"/>
                </a:solidFill>
                <a:effectLst/>
                <a:latin typeface="+mn-lt"/>
              </a:rPr>
              <a:t> </a:t>
            </a:r>
            <a:r>
              <a:rPr lang="en-GB" sz="1200" u="none" strike="noStrike" dirty="0" err="1">
                <a:solidFill>
                  <a:schemeClr val="tx1"/>
                </a:solidFill>
                <a:effectLst/>
                <a:latin typeface="+mn-lt"/>
              </a:rPr>
              <a:t>põletikuks</a:t>
            </a:r>
            <a:r>
              <a:rPr lang="et-EE" sz="1200" u="none" strike="noStrike" dirty="0">
                <a:solidFill>
                  <a:schemeClr val="tx1"/>
                </a:solidFill>
                <a:effectLst/>
                <a:latin typeface="+mn-lt"/>
              </a:rPr>
              <a:t>.</a:t>
            </a:r>
            <a:endParaRPr lang="et-EE" dirty="0">
              <a:solidFill>
                <a:schemeClr val="tx1"/>
              </a:solidFill>
              <a:latin typeface="+mn-lt"/>
            </a:endParaRPr>
          </a:p>
        </p:txBody>
      </p:sp>
      <p:sp>
        <p:nvSpPr>
          <p:cNvPr id="4" name="Slide Number Placeholder 3">
            <a:extLst>
              <a:ext uri="{FF2B5EF4-FFF2-40B4-BE49-F238E27FC236}">
                <a16:creationId xmlns:a16="http://schemas.microsoft.com/office/drawing/2014/main" id="{3BCE7013-B524-9074-DC9B-BF7AB1D2B7B1}"/>
              </a:ext>
            </a:extLst>
          </p:cNvPr>
          <p:cNvSpPr>
            <a:spLocks noGrp="1"/>
          </p:cNvSpPr>
          <p:nvPr>
            <p:ph type="sldNum" sz="quarter" idx="5"/>
          </p:nvPr>
        </p:nvSpPr>
        <p:spPr/>
        <p:txBody>
          <a:bodyPr/>
          <a:lstStyle/>
          <a:p>
            <a:fld id="{CB84DA4C-FE2F-1A48-9698-2072A37F98FB}" type="slidenum">
              <a:rPr lang="en-EE" smtClean="0"/>
              <a:t>14</a:t>
            </a:fld>
            <a:endParaRPr lang="en-EE"/>
          </a:p>
        </p:txBody>
      </p:sp>
    </p:spTree>
    <p:extLst>
      <p:ext uri="{BB962C8B-B14F-4D97-AF65-F5344CB8AC3E}">
        <p14:creationId xmlns:p14="http://schemas.microsoft.com/office/powerpoint/2010/main" val="2436985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196B4-16BE-BAF9-FFBC-57AF19A1B4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D869EF-910D-1F5E-76E1-8A3F59A3DE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124739-14B7-89BA-FF09-B934E38F10F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IGEMEPÕLETIKU esimeseks märgiks on veritsus igemetest. Igemed võivad olla punetavad, paistes ja valusad. Võib kaasneda halb maitse suus ja halb hingeõhk.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Ravimata igemepõletik muutub krooniliseks ning hakkavad hävinema koed, mis hammast suus kinni hoiavad. Selle tulemusel hakkavad hambad liikuma. Seda nimetatakse hamba KINNITUSKUDEDE PÕLETIKUKS ehk PARODONTIIDIKS. Põletik mõjutab kogu organismi tervikuna – hammast ümbritseva koe kaudu võivad bakterid sattuda vereringesse ja põhjustada raskemaid tervisehädasid.</a:t>
            </a:r>
            <a:endParaRPr lang="en-GB" dirty="0">
              <a:solidFill>
                <a:schemeClr val="tx1"/>
              </a:solidFill>
            </a:endParaRPr>
          </a:p>
        </p:txBody>
      </p:sp>
      <p:sp>
        <p:nvSpPr>
          <p:cNvPr id="4" name="Slide Number Placeholder 3">
            <a:extLst>
              <a:ext uri="{FF2B5EF4-FFF2-40B4-BE49-F238E27FC236}">
                <a16:creationId xmlns:a16="http://schemas.microsoft.com/office/drawing/2014/main" id="{13B324BD-E7EC-FFA3-44AA-736B675031BD}"/>
              </a:ext>
            </a:extLst>
          </p:cNvPr>
          <p:cNvSpPr>
            <a:spLocks noGrp="1"/>
          </p:cNvSpPr>
          <p:nvPr>
            <p:ph type="sldNum" sz="quarter" idx="5"/>
          </p:nvPr>
        </p:nvSpPr>
        <p:spPr/>
        <p:txBody>
          <a:bodyPr/>
          <a:lstStyle/>
          <a:p>
            <a:fld id="{CB84DA4C-FE2F-1A48-9698-2072A37F98FB}" type="slidenum">
              <a:rPr lang="en-EE" smtClean="0"/>
              <a:t>15</a:t>
            </a:fld>
            <a:endParaRPr lang="en-EE"/>
          </a:p>
        </p:txBody>
      </p:sp>
    </p:spTree>
    <p:extLst>
      <p:ext uri="{BB962C8B-B14F-4D97-AF65-F5344CB8AC3E}">
        <p14:creationId xmlns:p14="http://schemas.microsoft.com/office/powerpoint/2010/main" val="7762478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rPr>
              <a:t>5 põhireeglit:</a:t>
            </a:r>
          </a:p>
          <a:p>
            <a:r>
              <a:rPr lang="et-EE" dirty="0">
                <a:solidFill>
                  <a:schemeClr val="tx1"/>
                </a:solidFill>
                <a:sym typeface="Wingdings" panose="05000000000000000000" pitchFamily="2" charset="2"/>
              </a:rPr>
              <a:t> </a:t>
            </a:r>
            <a:r>
              <a:rPr lang="et-EE" dirty="0">
                <a:solidFill>
                  <a:schemeClr val="tx1"/>
                </a:solidFill>
              </a:rPr>
              <a:t>pese hambad PUHTAKS 2x päevas 2 minutit jooksul</a:t>
            </a:r>
          </a:p>
          <a:p>
            <a:r>
              <a:rPr lang="et-EE" dirty="0">
                <a:solidFill>
                  <a:schemeClr val="tx1"/>
                </a:solidFill>
                <a:sym typeface="Wingdings" panose="05000000000000000000" pitchFamily="2" charset="2"/>
              </a:rPr>
              <a:t> </a:t>
            </a:r>
            <a:r>
              <a:rPr lang="et-EE" dirty="0">
                <a:solidFill>
                  <a:schemeClr val="tx1"/>
                </a:solidFill>
              </a:rPr>
              <a:t>toitu tervislikult</a:t>
            </a:r>
          </a:p>
          <a:p>
            <a:r>
              <a:rPr lang="et-EE" dirty="0">
                <a:solidFill>
                  <a:schemeClr val="tx1"/>
                </a:solidFill>
                <a:sym typeface="Wingdings" panose="05000000000000000000" pitchFamily="2" charset="2"/>
              </a:rPr>
              <a:t> </a:t>
            </a:r>
            <a:r>
              <a:rPr lang="et-EE" dirty="0">
                <a:solidFill>
                  <a:schemeClr val="tx1"/>
                </a:solidFill>
              </a:rPr>
              <a:t>pea toidukordade vahel 3 tundi pausi</a:t>
            </a:r>
          </a:p>
          <a:p>
            <a:r>
              <a:rPr lang="et-EE" dirty="0">
                <a:solidFill>
                  <a:schemeClr val="tx1"/>
                </a:solidFill>
                <a:sym typeface="Wingdings" panose="05000000000000000000" pitchFamily="2" charset="2"/>
              </a:rPr>
              <a:t> </a:t>
            </a:r>
            <a:r>
              <a:rPr lang="et-EE" dirty="0">
                <a:solidFill>
                  <a:schemeClr val="tx1"/>
                </a:solidFill>
              </a:rPr>
              <a:t>janu korral joo vett</a:t>
            </a:r>
          </a:p>
          <a:p>
            <a:r>
              <a:rPr lang="et-EE" dirty="0">
                <a:solidFill>
                  <a:schemeClr val="tx1"/>
                </a:solidFill>
                <a:sym typeface="Wingdings" panose="05000000000000000000" pitchFamily="2" charset="2"/>
              </a:rPr>
              <a:t> </a:t>
            </a:r>
            <a:r>
              <a:rPr lang="et-EE" dirty="0">
                <a:solidFill>
                  <a:schemeClr val="tx1"/>
                </a:solidFill>
              </a:rPr>
              <a:t>käi 1-2x aastas hambaarsti juures</a:t>
            </a:r>
            <a:endParaRPr lang="en-GB"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16</a:t>
            </a:fld>
            <a:endParaRPr lang="en-EE"/>
          </a:p>
        </p:txBody>
      </p:sp>
    </p:spTree>
    <p:extLst>
      <p:ext uri="{BB962C8B-B14F-4D97-AF65-F5344CB8AC3E}">
        <p14:creationId xmlns:p14="http://schemas.microsoft.com/office/powerpoint/2010/main" val="4033143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err="1">
                <a:solidFill>
                  <a:schemeClr val="tx1"/>
                </a:solidFill>
                <a:effectLst/>
                <a:latin typeface="+mn-lt"/>
              </a:rPr>
              <a:t>Hambaid</a:t>
            </a:r>
            <a:r>
              <a:rPr lang="en-GB" b="0" i="0" dirty="0">
                <a:solidFill>
                  <a:schemeClr val="tx1"/>
                </a:solidFill>
                <a:effectLst/>
                <a:latin typeface="+mn-lt"/>
              </a:rPr>
              <a:t> </a:t>
            </a:r>
            <a:r>
              <a:rPr lang="en-GB" b="0" i="0" dirty="0" err="1">
                <a:solidFill>
                  <a:schemeClr val="tx1"/>
                </a:solidFill>
                <a:effectLst/>
                <a:latin typeface="+mn-lt"/>
              </a:rPr>
              <a:t>peab</a:t>
            </a:r>
            <a:r>
              <a:rPr lang="en-GB" b="0" i="0" dirty="0">
                <a:solidFill>
                  <a:schemeClr val="tx1"/>
                </a:solidFill>
                <a:effectLst/>
                <a:latin typeface="+mn-lt"/>
              </a:rPr>
              <a:t> </a:t>
            </a:r>
            <a:r>
              <a:rPr lang="et-EE" b="0" i="0" dirty="0">
                <a:solidFill>
                  <a:schemeClr val="tx1"/>
                </a:solidFill>
                <a:effectLst/>
                <a:latin typeface="+mn-lt"/>
              </a:rPr>
              <a:t>PUHTAKS </a:t>
            </a:r>
            <a:r>
              <a:rPr lang="en-GB" b="0" i="0" dirty="0" err="1">
                <a:solidFill>
                  <a:schemeClr val="tx1"/>
                </a:solidFill>
                <a:effectLst/>
                <a:latin typeface="+mn-lt"/>
              </a:rPr>
              <a:t>pesema</a:t>
            </a:r>
            <a:r>
              <a:rPr lang="en-GB" b="0" i="0" dirty="0">
                <a:solidFill>
                  <a:schemeClr val="tx1"/>
                </a:solidFill>
                <a:effectLst/>
                <a:latin typeface="+mn-lt"/>
              </a:rPr>
              <a:t> </a:t>
            </a:r>
            <a:r>
              <a:rPr lang="en-GB" b="0" i="0" dirty="0" err="1">
                <a:solidFill>
                  <a:schemeClr val="tx1"/>
                </a:solidFill>
                <a:effectLst/>
                <a:latin typeface="+mn-lt"/>
              </a:rPr>
              <a:t>kaks</a:t>
            </a:r>
            <a:r>
              <a:rPr lang="en-GB" b="0" i="0" dirty="0">
                <a:solidFill>
                  <a:schemeClr val="tx1"/>
                </a:solidFill>
                <a:effectLst/>
                <a:latin typeface="+mn-lt"/>
              </a:rPr>
              <a:t> </a:t>
            </a:r>
            <a:r>
              <a:rPr lang="en-GB" b="0" i="0" dirty="0" err="1">
                <a:solidFill>
                  <a:schemeClr val="tx1"/>
                </a:solidFill>
                <a:effectLst/>
                <a:latin typeface="+mn-lt"/>
              </a:rPr>
              <a:t>korda</a:t>
            </a:r>
            <a:r>
              <a:rPr lang="en-GB" b="0" i="0" dirty="0">
                <a:solidFill>
                  <a:schemeClr val="tx1"/>
                </a:solidFill>
                <a:effectLst/>
                <a:latin typeface="+mn-lt"/>
              </a:rPr>
              <a:t> </a:t>
            </a:r>
            <a:r>
              <a:rPr lang="en-GB" b="0" i="0" dirty="0" err="1">
                <a:solidFill>
                  <a:schemeClr val="tx1"/>
                </a:solidFill>
                <a:effectLst/>
                <a:latin typeface="+mn-lt"/>
              </a:rPr>
              <a:t>päevas</a:t>
            </a:r>
            <a:r>
              <a:rPr lang="en-GB" b="0" i="0" dirty="0">
                <a:solidFill>
                  <a:schemeClr val="tx1"/>
                </a:solidFill>
                <a:effectLst/>
                <a:latin typeface="+mn-lt"/>
              </a:rPr>
              <a:t> – </a:t>
            </a:r>
            <a:r>
              <a:rPr lang="en-GB" b="0" i="0" dirty="0" err="1">
                <a:solidFill>
                  <a:schemeClr val="tx1"/>
                </a:solidFill>
                <a:effectLst/>
                <a:latin typeface="+mn-lt"/>
              </a:rPr>
              <a:t>hommikul</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õhtul</a:t>
            </a:r>
            <a:r>
              <a:rPr lang="en-GB" b="0" i="0" dirty="0">
                <a:solidFill>
                  <a:schemeClr val="tx1"/>
                </a:solidFill>
                <a:effectLst/>
                <a:latin typeface="+mn-lt"/>
              </a:rPr>
              <a:t>. Pesta </a:t>
            </a:r>
            <a:r>
              <a:rPr lang="en-GB" b="0" i="0" dirty="0" err="1">
                <a:solidFill>
                  <a:schemeClr val="tx1"/>
                </a:solidFill>
                <a:effectLst/>
                <a:latin typeface="+mn-lt"/>
              </a:rPr>
              <a:t>tuleks</a:t>
            </a:r>
            <a:r>
              <a:rPr lang="en-GB" b="0" i="0" dirty="0">
                <a:solidFill>
                  <a:schemeClr val="tx1"/>
                </a:solidFill>
                <a:effectLst/>
                <a:latin typeface="+mn-lt"/>
              </a:rPr>
              <a:t> </a:t>
            </a:r>
            <a:r>
              <a:rPr lang="en-GB" b="0" i="0" dirty="0" err="1">
                <a:solidFill>
                  <a:schemeClr val="tx1"/>
                </a:solidFill>
                <a:effectLst/>
                <a:latin typeface="+mn-lt"/>
              </a:rPr>
              <a:t>vähemalt</a:t>
            </a:r>
            <a:r>
              <a:rPr lang="en-GB" b="0" i="0" dirty="0">
                <a:solidFill>
                  <a:schemeClr val="tx1"/>
                </a:solidFill>
                <a:effectLst/>
                <a:latin typeface="+mn-lt"/>
              </a:rPr>
              <a:t> </a:t>
            </a:r>
            <a:r>
              <a:rPr lang="en-GB" b="0" i="0" dirty="0" err="1">
                <a:solidFill>
                  <a:schemeClr val="tx1"/>
                </a:solidFill>
                <a:effectLst/>
                <a:latin typeface="+mn-lt"/>
              </a:rPr>
              <a:t>kaks</a:t>
            </a:r>
            <a:r>
              <a:rPr lang="en-GB" b="0" i="0" dirty="0">
                <a:solidFill>
                  <a:schemeClr val="tx1"/>
                </a:solidFill>
                <a:effectLst/>
                <a:latin typeface="+mn-lt"/>
              </a:rPr>
              <a:t> </a:t>
            </a:r>
            <a:r>
              <a:rPr lang="en-GB" b="0" i="0" dirty="0" err="1">
                <a:solidFill>
                  <a:schemeClr val="tx1"/>
                </a:solidFill>
                <a:effectLst/>
                <a:latin typeface="+mn-lt"/>
              </a:rPr>
              <a:t>minutit</a:t>
            </a:r>
            <a:r>
              <a:rPr lang="en-GB" b="0" i="0" dirty="0">
                <a:solidFill>
                  <a:schemeClr val="tx1"/>
                </a:solidFill>
                <a:effectLst/>
                <a:latin typeface="+mn-lt"/>
              </a:rPr>
              <a:t> </a:t>
            </a:r>
            <a:r>
              <a:rPr lang="en-GB" b="0" i="0" dirty="0" err="1">
                <a:solidFill>
                  <a:schemeClr val="tx1"/>
                </a:solidFill>
                <a:effectLst/>
                <a:latin typeface="+mn-lt"/>
              </a:rPr>
              <a:t>järjest</a:t>
            </a:r>
            <a:r>
              <a:rPr lang="en-GB" b="0" i="0" dirty="0">
                <a:solidFill>
                  <a:schemeClr val="tx1"/>
                </a:solidFill>
                <a:effectLst/>
                <a:latin typeface="+mn-lt"/>
              </a:rPr>
              <a:t>, et </a:t>
            </a:r>
            <a:r>
              <a:rPr lang="en-GB" b="0" i="0" dirty="0" err="1">
                <a:solidFill>
                  <a:schemeClr val="tx1"/>
                </a:solidFill>
                <a:effectLst/>
                <a:latin typeface="+mn-lt"/>
              </a:rPr>
              <a:t>kõik</a:t>
            </a:r>
            <a:r>
              <a:rPr lang="en-GB" b="0" i="0" dirty="0">
                <a:solidFill>
                  <a:schemeClr val="tx1"/>
                </a:solidFill>
                <a:effectLst/>
                <a:latin typeface="+mn-lt"/>
              </a:rPr>
              <a:t> </a:t>
            </a:r>
            <a:r>
              <a:rPr lang="en-GB" b="0" i="0" dirty="0" err="1">
                <a:solidFill>
                  <a:schemeClr val="tx1"/>
                </a:solidFill>
                <a:effectLst/>
                <a:latin typeface="+mn-lt"/>
              </a:rPr>
              <a:t>hambapinnad</a:t>
            </a:r>
            <a:r>
              <a:rPr lang="en-GB" b="0" i="0" dirty="0">
                <a:solidFill>
                  <a:schemeClr val="tx1"/>
                </a:solidFill>
                <a:effectLst/>
                <a:latin typeface="+mn-lt"/>
              </a:rPr>
              <a:t> </a:t>
            </a:r>
            <a:r>
              <a:rPr lang="en-GB" b="0" i="0" dirty="0" err="1">
                <a:solidFill>
                  <a:schemeClr val="tx1"/>
                </a:solidFill>
                <a:effectLst/>
                <a:latin typeface="+mn-lt"/>
              </a:rPr>
              <a:t>saaksid</a:t>
            </a:r>
            <a:r>
              <a:rPr lang="en-GB" b="0" i="0" dirty="0">
                <a:solidFill>
                  <a:schemeClr val="tx1"/>
                </a:solidFill>
                <a:effectLst/>
                <a:latin typeface="+mn-lt"/>
              </a:rPr>
              <a:t> </a:t>
            </a:r>
            <a:r>
              <a:rPr lang="en-GB" b="0" i="0" dirty="0" err="1">
                <a:solidFill>
                  <a:schemeClr val="tx1"/>
                </a:solidFill>
                <a:effectLst/>
                <a:latin typeface="+mn-lt"/>
              </a:rPr>
              <a:t>korralikult</a:t>
            </a:r>
            <a:r>
              <a:rPr lang="en-GB" b="0" i="0" dirty="0">
                <a:solidFill>
                  <a:schemeClr val="tx1"/>
                </a:solidFill>
                <a:effectLst/>
                <a:latin typeface="+mn-lt"/>
              </a:rPr>
              <a:t> </a:t>
            </a:r>
            <a:r>
              <a:rPr lang="en-GB" b="0" i="0" dirty="0" err="1">
                <a:solidFill>
                  <a:schemeClr val="tx1"/>
                </a:solidFill>
                <a:effectLst/>
                <a:latin typeface="+mn-lt"/>
              </a:rPr>
              <a:t>puhtaks</a:t>
            </a:r>
            <a:r>
              <a:rPr lang="en-GB" b="0" i="0" dirty="0">
                <a:solidFill>
                  <a:schemeClr val="tx1"/>
                </a:solidFill>
                <a:effectLst/>
                <a:latin typeface="+mn-lt"/>
              </a:rPr>
              <a:t>.</a:t>
            </a:r>
            <a:r>
              <a:rPr lang="et-EE" b="0" i="0" dirty="0">
                <a:solidFill>
                  <a:schemeClr val="tx1"/>
                </a:solidFill>
                <a:effectLst/>
                <a:latin typeface="+mn-lt"/>
              </a:rPr>
              <a:t> </a:t>
            </a:r>
            <a:r>
              <a:rPr lang="en-GB" b="0" i="0" dirty="0" err="1">
                <a:solidFill>
                  <a:schemeClr val="tx1"/>
                </a:solidFill>
                <a:effectLst/>
                <a:latin typeface="+mn-lt"/>
              </a:rPr>
              <a:t>Hambapesu</a:t>
            </a:r>
            <a:r>
              <a:rPr lang="en-GB" b="0" i="0" dirty="0">
                <a:solidFill>
                  <a:schemeClr val="tx1"/>
                </a:solidFill>
                <a:effectLst/>
                <a:latin typeface="+mn-lt"/>
              </a:rPr>
              <a:t> </a:t>
            </a:r>
            <a:r>
              <a:rPr lang="en-GB" b="0" i="0" dirty="0" err="1">
                <a:solidFill>
                  <a:schemeClr val="tx1"/>
                </a:solidFill>
                <a:effectLst/>
                <a:latin typeface="+mn-lt"/>
              </a:rPr>
              <a:t>aega</a:t>
            </a:r>
            <a:r>
              <a:rPr lang="en-GB" b="0" i="0" dirty="0">
                <a:solidFill>
                  <a:schemeClr val="tx1"/>
                </a:solidFill>
                <a:effectLst/>
                <a:latin typeface="+mn-lt"/>
              </a:rPr>
              <a:t> </a:t>
            </a:r>
            <a:r>
              <a:rPr lang="en-GB" b="0" i="0" dirty="0" err="1">
                <a:solidFill>
                  <a:schemeClr val="tx1"/>
                </a:solidFill>
                <a:effectLst/>
                <a:latin typeface="+mn-lt"/>
              </a:rPr>
              <a:t>võiks</a:t>
            </a:r>
            <a:r>
              <a:rPr lang="en-GB" b="0" i="0" dirty="0">
                <a:solidFill>
                  <a:schemeClr val="tx1"/>
                </a:solidFill>
                <a:effectLst/>
                <a:latin typeface="+mn-lt"/>
              </a:rPr>
              <a:t> </a:t>
            </a:r>
            <a:r>
              <a:rPr lang="en-GB" b="0" i="0" dirty="0" err="1">
                <a:solidFill>
                  <a:schemeClr val="tx1"/>
                </a:solidFill>
                <a:effectLst/>
                <a:latin typeface="+mn-lt"/>
              </a:rPr>
              <a:t>kontrollida</a:t>
            </a:r>
            <a:r>
              <a:rPr lang="en-GB" b="0" i="0" dirty="0">
                <a:solidFill>
                  <a:schemeClr val="tx1"/>
                </a:solidFill>
                <a:effectLst/>
                <a:latin typeface="+mn-lt"/>
              </a:rPr>
              <a:t>, </a:t>
            </a:r>
            <a:r>
              <a:rPr lang="en-GB" b="0" i="0" dirty="0" err="1">
                <a:solidFill>
                  <a:schemeClr val="tx1"/>
                </a:solidFill>
                <a:effectLst/>
                <a:latin typeface="+mn-lt"/>
              </a:rPr>
              <a:t>kasutades</a:t>
            </a:r>
            <a:r>
              <a:rPr lang="en-GB" b="0" i="0" dirty="0">
                <a:solidFill>
                  <a:schemeClr val="tx1"/>
                </a:solidFill>
                <a:effectLst/>
                <a:latin typeface="+mn-lt"/>
              </a:rPr>
              <a:t> </a:t>
            </a:r>
            <a:r>
              <a:rPr lang="en-GB" b="0" i="0" dirty="0" err="1">
                <a:solidFill>
                  <a:schemeClr val="tx1"/>
                </a:solidFill>
                <a:effectLst/>
                <a:latin typeface="+mn-lt"/>
              </a:rPr>
              <a:t>nutitelefoni</a:t>
            </a:r>
            <a:r>
              <a:rPr lang="en-GB" b="0" i="0" dirty="0">
                <a:solidFill>
                  <a:schemeClr val="tx1"/>
                </a:solidFill>
                <a:effectLst/>
                <a:latin typeface="+mn-lt"/>
              </a:rPr>
              <a:t> </a:t>
            </a:r>
            <a:r>
              <a:rPr lang="en-GB" b="0" i="0" dirty="0" err="1">
                <a:solidFill>
                  <a:schemeClr val="tx1"/>
                </a:solidFill>
                <a:effectLst/>
                <a:latin typeface="+mn-lt"/>
              </a:rPr>
              <a:t>rakendusi</a:t>
            </a:r>
            <a:r>
              <a:rPr lang="en-GB" b="0" i="0" dirty="0">
                <a:solidFill>
                  <a:schemeClr val="tx1"/>
                </a:solidFill>
                <a:effectLst/>
                <a:latin typeface="+mn-lt"/>
              </a:rPr>
              <a:t>, </a:t>
            </a:r>
            <a:r>
              <a:rPr lang="en-GB" b="0" i="0" dirty="0" err="1">
                <a:solidFill>
                  <a:schemeClr val="tx1"/>
                </a:solidFill>
                <a:effectLst/>
                <a:latin typeface="+mn-lt"/>
              </a:rPr>
              <a:t>spetsiaalset</a:t>
            </a:r>
            <a:r>
              <a:rPr lang="en-GB" b="0" i="0" dirty="0">
                <a:solidFill>
                  <a:schemeClr val="tx1"/>
                </a:solidFill>
                <a:effectLst/>
                <a:latin typeface="+mn-lt"/>
              </a:rPr>
              <a:t> </a:t>
            </a:r>
            <a:r>
              <a:rPr lang="en-GB" b="0" i="0" dirty="0" err="1">
                <a:solidFill>
                  <a:schemeClr val="tx1"/>
                </a:solidFill>
                <a:effectLst/>
                <a:latin typeface="+mn-lt"/>
              </a:rPr>
              <a:t>liivakella</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elektrilist</a:t>
            </a:r>
            <a:r>
              <a:rPr lang="en-GB" b="0" i="0" dirty="0">
                <a:solidFill>
                  <a:schemeClr val="tx1"/>
                </a:solidFill>
                <a:effectLst/>
                <a:latin typeface="+mn-lt"/>
              </a:rPr>
              <a:t> </a:t>
            </a:r>
            <a:r>
              <a:rPr lang="en-GB" b="0" i="0" dirty="0" err="1">
                <a:solidFill>
                  <a:schemeClr val="tx1"/>
                </a:solidFill>
                <a:effectLst/>
                <a:latin typeface="+mn-lt"/>
              </a:rPr>
              <a:t>hambaharja</a:t>
            </a:r>
            <a:r>
              <a:rPr lang="en-GB" b="0" i="0" dirty="0">
                <a:solidFill>
                  <a:schemeClr val="tx1"/>
                </a:solidFill>
                <a:effectLst/>
                <a:latin typeface="+mn-lt"/>
              </a:rPr>
              <a:t>, mis </a:t>
            </a:r>
            <a:r>
              <a:rPr lang="en-GB" b="0" i="0" dirty="0" err="1">
                <a:solidFill>
                  <a:schemeClr val="tx1"/>
                </a:solidFill>
                <a:effectLst/>
                <a:latin typeface="+mn-lt"/>
              </a:rPr>
              <a:t>annab</a:t>
            </a:r>
            <a:r>
              <a:rPr lang="en-GB" b="0" i="0" dirty="0">
                <a:solidFill>
                  <a:schemeClr val="tx1"/>
                </a:solidFill>
                <a:effectLst/>
                <a:latin typeface="+mn-lt"/>
              </a:rPr>
              <a:t> </a:t>
            </a:r>
            <a:r>
              <a:rPr lang="en-GB" b="0" i="0" dirty="0" err="1">
                <a:solidFill>
                  <a:schemeClr val="tx1"/>
                </a:solidFill>
                <a:effectLst/>
                <a:latin typeface="+mn-lt"/>
              </a:rPr>
              <a:t>märku</a:t>
            </a:r>
            <a:r>
              <a:rPr lang="en-GB" b="0" i="0" dirty="0">
                <a:solidFill>
                  <a:schemeClr val="tx1"/>
                </a:solidFill>
                <a:effectLst/>
                <a:latin typeface="+mn-lt"/>
              </a:rPr>
              <a:t>, </a:t>
            </a:r>
            <a:r>
              <a:rPr lang="en-GB" b="0" i="0" dirty="0" err="1">
                <a:solidFill>
                  <a:schemeClr val="tx1"/>
                </a:solidFill>
                <a:effectLst/>
                <a:latin typeface="+mn-lt"/>
              </a:rPr>
              <a:t>kui</a:t>
            </a:r>
            <a:r>
              <a:rPr lang="en-GB" b="0" i="0" dirty="0">
                <a:solidFill>
                  <a:schemeClr val="tx1"/>
                </a:solidFill>
                <a:effectLst/>
                <a:latin typeface="+mn-lt"/>
              </a:rPr>
              <a:t> </a:t>
            </a:r>
            <a:r>
              <a:rPr lang="en-GB" b="0" i="0" dirty="0" err="1">
                <a:solidFill>
                  <a:schemeClr val="tx1"/>
                </a:solidFill>
                <a:effectLst/>
                <a:latin typeface="+mn-lt"/>
              </a:rPr>
              <a:t>kaks</a:t>
            </a:r>
            <a:r>
              <a:rPr lang="en-GB" b="0" i="0" dirty="0">
                <a:solidFill>
                  <a:schemeClr val="tx1"/>
                </a:solidFill>
                <a:effectLst/>
                <a:latin typeface="+mn-lt"/>
              </a:rPr>
              <a:t> </a:t>
            </a:r>
            <a:r>
              <a:rPr lang="en-GB" b="0" i="0" dirty="0" err="1">
                <a:solidFill>
                  <a:schemeClr val="tx1"/>
                </a:solidFill>
                <a:effectLst/>
                <a:latin typeface="+mn-lt"/>
              </a:rPr>
              <a:t>minutit</a:t>
            </a:r>
            <a:r>
              <a:rPr lang="en-GB" b="0" i="0" dirty="0">
                <a:solidFill>
                  <a:schemeClr val="tx1"/>
                </a:solidFill>
                <a:effectLst/>
                <a:latin typeface="+mn-lt"/>
              </a:rPr>
              <a:t> on </a:t>
            </a:r>
            <a:r>
              <a:rPr lang="en-GB" b="0" i="0" dirty="0" err="1">
                <a:solidFill>
                  <a:schemeClr val="tx1"/>
                </a:solidFill>
                <a:effectLst/>
                <a:latin typeface="+mn-lt"/>
              </a:rPr>
              <a:t>täis</a:t>
            </a:r>
            <a:r>
              <a:rPr lang="en-GB" b="0" i="0" dirty="0">
                <a:solidFill>
                  <a:schemeClr val="tx1"/>
                </a:solidFill>
                <a:effectLst/>
                <a:latin typeface="+mn-lt"/>
              </a:rPr>
              <a:t>.</a:t>
            </a:r>
            <a:endParaRPr lang="et-EE" b="0" i="0" dirty="0">
              <a:solidFill>
                <a:schemeClr val="tx1"/>
              </a:solidFill>
              <a:effectLst/>
              <a:latin typeface="+mn-lt"/>
            </a:endParaRPr>
          </a:p>
          <a:p>
            <a:pPr algn="l"/>
            <a:endParaRPr lang="et-EE" b="0" i="0" dirty="0">
              <a:solidFill>
                <a:schemeClr val="tx1"/>
              </a:solidFill>
              <a:effectLst/>
              <a:latin typeface="+mn-lt"/>
            </a:endParaRPr>
          </a:p>
          <a:p>
            <a:pPr algn="l"/>
            <a:r>
              <a:rPr lang="et-EE" b="0" i="0" dirty="0">
                <a:solidFill>
                  <a:schemeClr val="tx1"/>
                </a:solidFill>
                <a:effectLst/>
                <a:latin typeface="+mn-lt"/>
              </a:rPr>
              <a:t>Vahetult pärast söömist ei tohiks hambaid pesta – oota vähemalt 30 minutit! Vahetult pärast söömist on happerünnaku tõttu hambad „nõrgad“ – kui neid kohe harjama hakata, võime hambaid liialt kulutada.</a:t>
            </a:r>
          </a:p>
          <a:p>
            <a:pPr algn="l"/>
            <a:endParaRPr lang="et-EE" b="0" i="0" dirty="0">
              <a:solidFill>
                <a:schemeClr val="tx1"/>
              </a:solidFill>
              <a:effectLst/>
              <a:latin typeface="+mn-lt"/>
            </a:endParaRPr>
          </a:p>
          <a:p>
            <a:pPr algn="l"/>
            <a:r>
              <a:rPr lang="et-EE" b="0" i="0" dirty="0">
                <a:solidFill>
                  <a:schemeClr val="tx1"/>
                </a:solidFill>
                <a:effectLst/>
                <a:latin typeface="+mn-lt"/>
              </a:rPr>
              <a:t>Pärast hambapesu sülita üleliigne pasta suust välja, ära suud veega loputa! </a:t>
            </a:r>
            <a:r>
              <a:rPr lang="en-GB" b="0" i="0" dirty="0">
                <a:solidFill>
                  <a:schemeClr val="tx1"/>
                </a:solidFill>
                <a:effectLst/>
                <a:latin typeface="+mn-lt"/>
              </a:rPr>
              <a:t>Nii </a:t>
            </a:r>
            <a:r>
              <a:rPr lang="en-GB" b="0" i="0" dirty="0" err="1">
                <a:solidFill>
                  <a:schemeClr val="tx1"/>
                </a:solidFill>
                <a:effectLst/>
                <a:latin typeface="+mn-lt"/>
              </a:rPr>
              <a:t>jääb</a:t>
            </a:r>
            <a:r>
              <a:rPr lang="en-GB" b="0" i="0" dirty="0">
                <a:solidFill>
                  <a:schemeClr val="tx1"/>
                </a:solidFill>
                <a:effectLst/>
                <a:latin typeface="+mn-lt"/>
              </a:rPr>
              <a:t> </a:t>
            </a:r>
            <a:r>
              <a:rPr lang="en-GB" b="0" i="0" dirty="0" err="1">
                <a:solidFill>
                  <a:schemeClr val="tx1"/>
                </a:solidFill>
                <a:effectLst/>
                <a:latin typeface="+mn-lt"/>
              </a:rPr>
              <a:t>hambapasta</a:t>
            </a:r>
            <a:r>
              <a:rPr lang="en-GB" b="0" i="0" dirty="0">
                <a:solidFill>
                  <a:schemeClr val="tx1"/>
                </a:solidFill>
                <a:effectLst/>
                <a:latin typeface="+mn-lt"/>
              </a:rPr>
              <a:t> </a:t>
            </a:r>
            <a:r>
              <a:rPr lang="en-GB" b="0" i="0" dirty="0" err="1">
                <a:solidFill>
                  <a:schemeClr val="tx1"/>
                </a:solidFill>
                <a:effectLst/>
                <a:latin typeface="+mn-lt"/>
              </a:rPr>
              <a:t>pikemaks</a:t>
            </a:r>
            <a:r>
              <a:rPr lang="en-GB" b="0" i="0" dirty="0">
                <a:solidFill>
                  <a:schemeClr val="tx1"/>
                </a:solidFill>
                <a:effectLst/>
                <a:latin typeface="+mn-lt"/>
              </a:rPr>
              <a:t> </a:t>
            </a:r>
            <a:r>
              <a:rPr lang="en-GB" b="0" i="0" dirty="0" err="1">
                <a:solidFill>
                  <a:schemeClr val="tx1"/>
                </a:solidFill>
                <a:effectLst/>
                <a:latin typeface="+mn-lt"/>
              </a:rPr>
              <a:t>ajaks</a:t>
            </a:r>
            <a:r>
              <a:rPr lang="en-GB" b="0" i="0" dirty="0">
                <a:solidFill>
                  <a:schemeClr val="tx1"/>
                </a:solidFill>
                <a:effectLst/>
                <a:latin typeface="+mn-lt"/>
              </a:rPr>
              <a:t> </a:t>
            </a:r>
            <a:r>
              <a:rPr lang="en-GB" b="0" i="0" dirty="0" err="1">
                <a:solidFill>
                  <a:schemeClr val="tx1"/>
                </a:solidFill>
                <a:effectLst/>
                <a:latin typeface="+mn-lt"/>
              </a:rPr>
              <a:t>suhu</a:t>
            </a:r>
            <a:r>
              <a:rPr lang="en-GB" b="0" i="0" dirty="0">
                <a:solidFill>
                  <a:schemeClr val="tx1"/>
                </a:solidFill>
                <a:effectLst/>
                <a:latin typeface="+mn-lt"/>
              </a:rPr>
              <a:t> </a:t>
            </a:r>
            <a:r>
              <a:rPr lang="en-GB" b="0" i="0" dirty="0" err="1">
                <a:solidFill>
                  <a:schemeClr val="tx1"/>
                </a:solidFill>
                <a:effectLst/>
                <a:latin typeface="+mn-lt"/>
              </a:rPr>
              <a:t>toimima</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t-EE" b="0" i="0" dirty="0">
                <a:solidFill>
                  <a:schemeClr val="tx1"/>
                </a:solidFill>
                <a:effectLst/>
                <a:latin typeface="+mn-lt"/>
              </a:rPr>
              <a:t>hambapasta kasulike toimeainete</a:t>
            </a:r>
            <a:r>
              <a:rPr lang="en-GB" b="0" i="0" dirty="0">
                <a:solidFill>
                  <a:schemeClr val="tx1"/>
                </a:solidFill>
                <a:effectLst/>
                <a:latin typeface="+mn-lt"/>
              </a:rPr>
              <a:t> </a:t>
            </a:r>
            <a:r>
              <a:rPr lang="en-GB" b="0" i="0" dirty="0" err="1">
                <a:solidFill>
                  <a:schemeClr val="tx1"/>
                </a:solidFill>
                <a:effectLst/>
                <a:latin typeface="+mn-lt"/>
              </a:rPr>
              <a:t>kasu</a:t>
            </a:r>
            <a:r>
              <a:rPr lang="et-EE" b="0" i="0" dirty="0">
                <a:solidFill>
                  <a:schemeClr val="tx1"/>
                </a:solidFill>
                <a:effectLst/>
                <a:latin typeface="+mn-lt"/>
              </a:rPr>
              <a:t> on suurem</a:t>
            </a:r>
            <a:r>
              <a:rPr lang="en-GB" b="0" i="0" dirty="0">
                <a:solidFill>
                  <a:schemeClr val="tx1"/>
                </a:solidFill>
                <a:effectLst/>
                <a:latin typeface="+mn-lt"/>
              </a:rPr>
              <a:t>.</a:t>
            </a:r>
            <a:endParaRPr lang="et-EE" b="0" i="0" dirty="0">
              <a:solidFill>
                <a:schemeClr val="tx1"/>
              </a:solidFill>
              <a:effectLst/>
              <a:latin typeface="+mn-lt"/>
            </a:endParaRPr>
          </a:p>
          <a:p>
            <a:pPr algn="l"/>
            <a:endParaRPr lang="et-EE" b="0" i="0" dirty="0">
              <a:solidFill>
                <a:schemeClr val="tx1"/>
              </a:solidFill>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chemeClr val="tx1"/>
                </a:solidFill>
                <a:effectLst/>
                <a:latin typeface="+mn-lt"/>
              </a:rPr>
              <a:t>Kuna </a:t>
            </a:r>
            <a:r>
              <a:rPr lang="en-GB" b="0" i="0" dirty="0" err="1">
                <a:solidFill>
                  <a:schemeClr val="tx1"/>
                </a:solidFill>
                <a:effectLst/>
                <a:latin typeface="+mn-lt"/>
              </a:rPr>
              <a:t>hambahari</a:t>
            </a:r>
            <a:r>
              <a:rPr lang="en-GB" b="0" i="0" dirty="0">
                <a:solidFill>
                  <a:schemeClr val="tx1"/>
                </a:solidFill>
                <a:effectLst/>
                <a:latin typeface="+mn-lt"/>
              </a:rPr>
              <a:t>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vahelt</a:t>
            </a:r>
            <a:r>
              <a:rPr lang="en-GB" b="0" i="0" dirty="0">
                <a:solidFill>
                  <a:schemeClr val="tx1"/>
                </a:solidFill>
                <a:effectLst/>
                <a:latin typeface="+mn-lt"/>
              </a:rPr>
              <a:t> </a:t>
            </a:r>
            <a:r>
              <a:rPr lang="en-GB" b="0" i="0" dirty="0" err="1">
                <a:solidFill>
                  <a:schemeClr val="tx1"/>
                </a:solidFill>
                <a:effectLst/>
                <a:latin typeface="+mn-lt"/>
              </a:rPr>
              <a:t>puhastama</a:t>
            </a:r>
            <a:r>
              <a:rPr lang="en-GB" b="0" i="0" dirty="0">
                <a:solidFill>
                  <a:schemeClr val="tx1"/>
                </a:solidFill>
                <a:effectLst/>
                <a:latin typeface="+mn-lt"/>
              </a:rPr>
              <a:t> </a:t>
            </a:r>
            <a:r>
              <a:rPr lang="en-GB" b="0" i="0" dirty="0" err="1">
                <a:solidFill>
                  <a:schemeClr val="tx1"/>
                </a:solidFill>
                <a:effectLst/>
                <a:latin typeface="+mn-lt"/>
              </a:rPr>
              <a:t>ei</a:t>
            </a:r>
            <a:r>
              <a:rPr lang="en-GB" b="0" i="0" dirty="0">
                <a:solidFill>
                  <a:schemeClr val="tx1"/>
                </a:solidFill>
                <a:effectLst/>
                <a:latin typeface="+mn-lt"/>
              </a:rPr>
              <a:t> </a:t>
            </a:r>
            <a:r>
              <a:rPr lang="en-GB" b="0" i="0" dirty="0" err="1">
                <a:solidFill>
                  <a:schemeClr val="tx1"/>
                </a:solidFill>
                <a:effectLst/>
                <a:latin typeface="+mn-lt"/>
              </a:rPr>
              <a:t>ulatu</a:t>
            </a:r>
            <a:r>
              <a:rPr lang="en-GB" b="0" i="0" dirty="0">
                <a:solidFill>
                  <a:schemeClr val="tx1"/>
                </a:solidFill>
                <a:effectLst/>
                <a:latin typeface="+mn-lt"/>
              </a:rPr>
              <a:t>, on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kontaktpindade</a:t>
            </a:r>
            <a:r>
              <a:rPr lang="en-GB" b="0" i="0" dirty="0">
                <a:solidFill>
                  <a:schemeClr val="tx1"/>
                </a:solidFill>
                <a:effectLst/>
                <a:latin typeface="+mn-lt"/>
              </a:rPr>
              <a:t> </a:t>
            </a:r>
            <a:r>
              <a:rPr lang="en-GB" b="0" i="0" dirty="0" err="1">
                <a:solidFill>
                  <a:schemeClr val="tx1"/>
                </a:solidFill>
                <a:effectLst/>
                <a:latin typeface="+mn-lt"/>
              </a:rPr>
              <a:t>puhastamiseks</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igemete</a:t>
            </a:r>
            <a:r>
              <a:rPr lang="en-GB" b="0" i="0" dirty="0">
                <a:solidFill>
                  <a:schemeClr val="tx1"/>
                </a:solidFill>
                <a:effectLst/>
                <a:latin typeface="+mn-lt"/>
              </a:rPr>
              <a:t> </a:t>
            </a:r>
            <a:r>
              <a:rPr lang="en-GB" b="0" i="0" dirty="0" err="1">
                <a:solidFill>
                  <a:schemeClr val="tx1"/>
                </a:solidFill>
                <a:effectLst/>
                <a:latin typeface="+mn-lt"/>
              </a:rPr>
              <a:t>põletikuvabana</a:t>
            </a:r>
            <a:r>
              <a:rPr lang="en-GB" b="0" i="0" dirty="0">
                <a:solidFill>
                  <a:schemeClr val="tx1"/>
                </a:solidFill>
                <a:effectLst/>
                <a:latin typeface="+mn-lt"/>
              </a:rPr>
              <a:t> </a:t>
            </a:r>
            <a:r>
              <a:rPr lang="en-GB" b="0" i="0" dirty="0" err="1">
                <a:solidFill>
                  <a:schemeClr val="tx1"/>
                </a:solidFill>
                <a:effectLst/>
                <a:latin typeface="+mn-lt"/>
              </a:rPr>
              <a:t>hoidmiseks</a:t>
            </a:r>
            <a:r>
              <a:rPr lang="en-GB" b="0" i="0" dirty="0">
                <a:solidFill>
                  <a:schemeClr val="tx1"/>
                </a:solidFill>
                <a:effectLst/>
                <a:latin typeface="+mn-lt"/>
              </a:rPr>
              <a:t> </a:t>
            </a:r>
            <a:r>
              <a:rPr lang="en-GB" b="0" i="0" dirty="0" err="1">
                <a:solidFill>
                  <a:schemeClr val="tx1"/>
                </a:solidFill>
                <a:effectLst/>
                <a:latin typeface="+mn-lt"/>
              </a:rPr>
              <a:t>vaja</a:t>
            </a:r>
            <a:r>
              <a:rPr lang="en-GB" b="0" i="0" dirty="0">
                <a:solidFill>
                  <a:schemeClr val="tx1"/>
                </a:solidFill>
                <a:effectLst/>
                <a:latin typeface="+mn-lt"/>
              </a:rPr>
              <a:t> </a:t>
            </a:r>
            <a:r>
              <a:rPr lang="en-GB" b="0" i="0" dirty="0" err="1">
                <a:solidFill>
                  <a:schemeClr val="tx1"/>
                </a:solidFill>
                <a:effectLst/>
                <a:latin typeface="+mn-lt"/>
              </a:rPr>
              <a:t>kasutada</a:t>
            </a:r>
            <a:r>
              <a:rPr lang="en-GB" b="0" i="0" dirty="0">
                <a:solidFill>
                  <a:schemeClr val="tx1"/>
                </a:solidFill>
                <a:effectLst/>
                <a:latin typeface="+mn-lt"/>
              </a:rPr>
              <a:t> </a:t>
            </a:r>
            <a:r>
              <a:rPr lang="en-GB" b="0" i="0" dirty="0" err="1">
                <a:solidFill>
                  <a:schemeClr val="tx1"/>
                </a:solidFill>
                <a:effectLst/>
                <a:latin typeface="+mn-lt"/>
              </a:rPr>
              <a:t>vähemalt</a:t>
            </a:r>
            <a:r>
              <a:rPr lang="en-GB" b="0" i="0" dirty="0">
                <a:solidFill>
                  <a:schemeClr val="tx1"/>
                </a:solidFill>
                <a:effectLst/>
                <a:latin typeface="+mn-lt"/>
              </a:rPr>
              <a:t> </a:t>
            </a:r>
            <a:r>
              <a:rPr lang="en-GB" b="0" i="0" dirty="0" err="1">
                <a:solidFill>
                  <a:schemeClr val="tx1"/>
                </a:solidFill>
                <a:effectLst/>
                <a:latin typeface="+mn-lt"/>
              </a:rPr>
              <a:t>kord</a:t>
            </a:r>
            <a:r>
              <a:rPr lang="en-GB" b="0" i="0" dirty="0">
                <a:solidFill>
                  <a:schemeClr val="tx1"/>
                </a:solidFill>
                <a:effectLst/>
                <a:latin typeface="+mn-lt"/>
              </a:rPr>
              <a:t> </a:t>
            </a:r>
            <a:r>
              <a:rPr lang="en-GB" b="0" i="0" dirty="0" err="1">
                <a:solidFill>
                  <a:schemeClr val="tx1"/>
                </a:solidFill>
                <a:effectLst/>
                <a:latin typeface="+mn-lt"/>
              </a:rPr>
              <a:t>päevas</a:t>
            </a:r>
            <a:r>
              <a:rPr lang="en-GB" b="0" i="0" dirty="0">
                <a:solidFill>
                  <a:schemeClr val="tx1"/>
                </a:solidFill>
                <a:effectLst/>
                <a:latin typeface="+mn-lt"/>
              </a:rPr>
              <a:t> </a:t>
            </a:r>
            <a:r>
              <a:rPr lang="en-GB" b="1" i="0" dirty="0" err="1">
                <a:solidFill>
                  <a:schemeClr val="tx1"/>
                </a:solidFill>
                <a:effectLst/>
                <a:latin typeface="+mn-lt"/>
              </a:rPr>
              <a:t>hambaniiti</a:t>
            </a:r>
            <a:r>
              <a:rPr lang="en-GB" b="0" i="0" dirty="0">
                <a:solidFill>
                  <a:schemeClr val="tx1"/>
                </a:solidFill>
                <a:effectLst/>
                <a:latin typeface="+mn-lt"/>
              </a:rPr>
              <a:t>.</a:t>
            </a:r>
            <a:r>
              <a:rPr lang="et-EE" b="0" i="0" dirty="0">
                <a:solidFill>
                  <a:schemeClr val="tx1"/>
                </a:solidFill>
                <a:effectLst/>
                <a:latin typeface="+mn-lt"/>
              </a:rPr>
              <a:t> Kõige parem on seda teha õhtul enne hammaste pesu.</a:t>
            </a:r>
          </a:p>
          <a:p>
            <a:pPr marL="0" marR="0" lvl="0" indent="0" algn="l" defTabSz="914400" rtl="0" eaLnBrk="1" fontAlgn="auto" latinLnBrk="0" hangingPunct="1">
              <a:lnSpc>
                <a:spcPct val="100000"/>
              </a:lnSpc>
              <a:spcBef>
                <a:spcPts val="0"/>
              </a:spcBef>
              <a:spcAft>
                <a:spcPts val="0"/>
              </a:spcAft>
              <a:buClrTx/>
              <a:buSzTx/>
              <a:buFontTx/>
              <a:buNone/>
              <a:tabLst/>
              <a:defRPr/>
            </a:pPr>
            <a:r>
              <a:rPr lang="et-EE" b="0" i="0" dirty="0">
                <a:solidFill>
                  <a:schemeClr val="tx1"/>
                </a:solidFill>
                <a:effectLst/>
                <a:latin typeface="+mn-lt"/>
              </a:rPr>
              <a:t>Hambavahede puhastamiseks on olemas ka pisikesed </a:t>
            </a:r>
            <a:r>
              <a:rPr lang="et-EE" b="1" i="0" dirty="0">
                <a:solidFill>
                  <a:schemeClr val="tx1"/>
                </a:solidFill>
                <a:effectLst/>
                <a:latin typeface="+mn-lt"/>
              </a:rPr>
              <a:t>korduvkasutatavad hambavaheharjakesed</a:t>
            </a:r>
            <a:r>
              <a:rPr lang="et-EE" b="0" i="0" dirty="0">
                <a:solidFill>
                  <a:schemeClr val="tx1"/>
                </a:solidFill>
                <a:effectLst/>
                <a:latin typeface="+mn-lt"/>
              </a:rPr>
              <a:t> – neid on hea kasutada siis, kui hammaste vahel on suuremad vahed. Hambaarst saab aidata valida õige harja suuruse! Lisaks on veel tänapäeval olemas </a:t>
            </a:r>
            <a:r>
              <a:rPr lang="et-EE" b="1" i="0" dirty="0">
                <a:solidFill>
                  <a:schemeClr val="tx1"/>
                </a:solidFill>
                <a:effectLst/>
                <a:latin typeface="+mn-lt"/>
              </a:rPr>
              <a:t>irrigaatorid</a:t>
            </a:r>
            <a:r>
              <a:rPr lang="et-EE" b="0" i="0" dirty="0">
                <a:solidFill>
                  <a:schemeClr val="tx1"/>
                </a:solidFill>
                <a:effectLst/>
                <a:latin typeface="+mn-lt"/>
              </a:rPr>
              <a:t> – neile, kes hambaniidi kasutamisega hakkama ei saa. Irrigaator on väike survepesur, mille paak täidetakse veega, otsik suunatakse kahe hamba vahele ja veega pritsitakse hambavahe puhtaks.</a:t>
            </a:r>
          </a:p>
        </p:txBody>
      </p:sp>
      <p:sp>
        <p:nvSpPr>
          <p:cNvPr id="4" name="Slide Number Placeholder 3"/>
          <p:cNvSpPr>
            <a:spLocks noGrp="1"/>
          </p:cNvSpPr>
          <p:nvPr>
            <p:ph type="sldNum" sz="quarter" idx="5"/>
          </p:nvPr>
        </p:nvSpPr>
        <p:spPr/>
        <p:txBody>
          <a:bodyPr/>
          <a:lstStyle/>
          <a:p>
            <a:fld id="{CB84DA4C-FE2F-1A48-9698-2072A37F98FB}" type="slidenum">
              <a:rPr lang="en-EE" smtClean="0"/>
              <a:t>17</a:t>
            </a:fld>
            <a:endParaRPr lang="en-EE"/>
          </a:p>
        </p:txBody>
      </p:sp>
    </p:spTree>
    <p:extLst>
      <p:ext uri="{BB962C8B-B14F-4D97-AF65-F5344CB8AC3E}">
        <p14:creationId xmlns:p14="http://schemas.microsoft.com/office/powerpoint/2010/main" val="37260887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48D061-80F4-E249-4106-722B2670DE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030F2A-AAB9-50DE-B66E-3D37F74B81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8D22A2-53AF-3E31-B8D0-ADB1613CF233}"/>
              </a:ext>
            </a:extLst>
          </p:cNvPr>
          <p:cNvSpPr>
            <a:spLocks noGrp="1"/>
          </p:cNvSpPr>
          <p:nvPr>
            <p:ph type="body" idx="1"/>
          </p:nvPr>
        </p:nvSpPr>
        <p:spPr/>
        <p:txBody>
          <a:bodyPr/>
          <a:lstStyle/>
          <a:p>
            <a:endParaRPr lang="en-GB" dirty="0">
              <a:solidFill>
                <a:schemeClr val="tx1"/>
              </a:solidFill>
            </a:endParaRPr>
          </a:p>
        </p:txBody>
      </p:sp>
      <p:sp>
        <p:nvSpPr>
          <p:cNvPr id="4" name="Slide Number Placeholder 3">
            <a:extLst>
              <a:ext uri="{FF2B5EF4-FFF2-40B4-BE49-F238E27FC236}">
                <a16:creationId xmlns:a16="http://schemas.microsoft.com/office/drawing/2014/main" id="{0D74E7A1-2DCA-13D4-FF07-440553592E04}"/>
              </a:ext>
            </a:extLst>
          </p:cNvPr>
          <p:cNvSpPr>
            <a:spLocks noGrp="1"/>
          </p:cNvSpPr>
          <p:nvPr>
            <p:ph type="sldNum" sz="quarter" idx="5"/>
          </p:nvPr>
        </p:nvSpPr>
        <p:spPr/>
        <p:txBody>
          <a:bodyPr/>
          <a:lstStyle/>
          <a:p>
            <a:fld id="{CB84DA4C-FE2F-1A48-9698-2072A37F98FB}" type="slidenum">
              <a:rPr lang="en-EE" smtClean="0"/>
              <a:t>18</a:t>
            </a:fld>
            <a:endParaRPr lang="en-EE"/>
          </a:p>
        </p:txBody>
      </p:sp>
    </p:spTree>
    <p:extLst>
      <p:ext uri="{BB962C8B-B14F-4D97-AF65-F5344CB8AC3E}">
        <p14:creationId xmlns:p14="http://schemas.microsoft.com/office/powerpoint/2010/main" val="3274249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5D5006-3DE1-FEDF-6510-A39EE0FB48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0E7568-A282-16B1-236D-327B51C0DD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8C77A6-DFE4-AAD4-6387-E2EAB95C727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solidFill>
                <a:schemeClr val="tx1"/>
              </a:solidFill>
            </a:endParaRPr>
          </a:p>
        </p:txBody>
      </p:sp>
      <p:sp>
        <p:nvSpPr>
          <p:cNvPr id="4" name="Slide Number Placeholder 3">
            <a:extLst>
              <a:ext uri="{FF2B5EF4-FFF2-40B4-BE49-F238E27FC236}">
                <a16:creationId xmlns:a16="http://schemas.microsoft.com/office/drawing/2014/main" id="{3A7B22DA-3A05-BB9D-3FEF-FE173CA009E1}"/>
              </a:ext>
            </a:extLst>
          </p:cNvPr>
          <p:cNvSpPr>
            <a:spLocks noGrp="1"/>
          </p:cNvSpPr>
          <p:nvPr>
            <p:ph type="sldNum" sz="quarter" idx="5"/>
          </p:nvPr>
        </p:nvSpPr>
        <p:spPr/>
        <p:txBody>
          <a:bodyPr/>
          <a:lstStyle/>
          <a:p>
            <a:fld id="{CB84DA4C-FE2F-1A48-9698-2072A37F98FB}" type="slidenum">
              <a:rPr lang="en-EE" smtClean="0"/>
              <a:t>19</a:t>
            </a:fld>
            <a:endParaRPr lang="en-EE"/>
          </a:p>
        </p:txBody>
      </p:sp>
    </p:spTree>
    <p:extLst>
      <p:ext uri="{BB962C8B-B14F-4D97-AF65-F5344CB8AC3E}">
        <p14:creationId xmlns:p14="http://schemas.microsoft.com/office/powerpoint/2010/main" val="35051656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128AB1-B208-2520-D6BD-F7DADA2238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0329A2-9E8C-B446-CEFD-3D3388561E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556791-CC21-ED7E-BDF2-B0275B9B64D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Kuidas katutabletiga hambapesu kvaliteeti kontrollida?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t-EE" dirty="0">
                <a:solidFill>
                  <a:schemeClr val="tx1"/>
                </a:solidFill>
              </a:rPr>
              <a:t>Pese hambad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t-EE" dirty="0">
                <a:solidFill>
                  <a:schemeClr val="tx1"/>
                </a:solidFill>
              </a:rPr>
              <a:t>Näri katutablett suus katki ja keeruta seda suus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t-EE" dirty="0">
                <a:solidFill>
                  <a:schemeClr val="tx1"/>
                </a:solidFill>
              </a:rPr>
              <a:t>Sülita katutablett ETTEVAATLIKULT suust välja ja loputa suu veega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t-EE" dirty="0">
                <a:solidFill>
                  <a:schemeClr val="tx1"/>
                </a:solidFill>
              </a:rPr>
              <a:t>Hinda oma hambapesu kvaliteeti – mida tumedam/lillakam hammas on, seda vanem hambakatt selles piirkonnas 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t-EE" dirty="0">
                <a:solidFill>
                  <a:schemeClr val="tx1"/>
                </a:solidFill>
              </a:rPr>
              <a:t>Pese halvasti pestud kohad uuesti hambaharjaga ära</a:t>
            </a:r>
          </a:p>
        </p:txBody>
      </p:sp>
      <p:sp>
        <p:nvSpPr>
          <p:cNvPr id="4" name="Slide Number Placeholder 3">
            <a:extLst>
              <a:ext uri="{FF2B5EF4-FFF2-40B4-BE49-F238E27FC236}">
                <a16:creationId xmlns:a16="http://schemas.microsoft.com/office/drawing/2014/main" id="{420AD7FE-EC99-63BC-93D4-64B9157EE988}"/>
              </a:ext>
            </a:extLst>
          </p:cNvPr>
          <p:cNvSpPr>
            <a:spLocks noGrp="1"/>
          </p:cNvSpPr>
          <p:nvPr>
            <p:ph type="sldNum" sz="quarter" idx="5"/>
          </p:nvPr>
        </p:nvSpPr>
        <p:spPr/>
        <p:txBody>
          <a:bodyPr/>
          <a:lstStyle/>
          <a:p>
            <a:fld id="{CB84DA4C-FE2F-1A48-9698-2072A37F98FB}" type="slidenum">
              <a:rPr lang="en-EE" smtClean="0"/>
              <a:t>20</a:t>
            </a:fld>
            <a:endParaRPr lang="en-EE"/>
          </a:p>
        </p:txBody>
      </p:sp>
    </p:spTree>
    <p:extLst>
      <p:ext uri="{BB962C8B-B14F-4D97-AF65-F5344CB8AC3E}">
        <p14:creationId xmlns:p14="http://schemas.microsoft.com/office/powerpoint/2010/main" val="3059098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b="0" i="0" dirty="0">
                <a:solidFill>
                  <a:schemeClr val="tx1"/>
                </a:solidFill>
                <a:effectLst/>
                <a:latin typeface="+mn-lt"/>
              </a:rPr>
              <a:t>Hambapasta võiks sisaldada </a:t>
            </a:r>
            <a:r>
              <a:rPr lang="et-EE" b="1" i="0" dirty="0">
                <a:solidFill>
                  <a:schemeClr val="tx1"/>
                </a:solidFill>
                <a:effectLst/>
                <a:latin typeface="+mn-lt"/>
              </a:rPr>
              <a:t>fluoriidi</a:t>
            </a:r>
            <a:r>
              <a:rPr lang="et-EE" b="0" i="0" dirty="0">
                <a:solidFill>
                  <a:schemeClr val="tx1"/>
                </a:solidFill>
                <a:effectLst/>
                <a:latin typeface="+mn-lt"/>
              </a:rPr>
              <a:t> ja </a:t>
            </a:r>
            <a:r>
              <a:rPr lang="et-EE" b="1" i="0" dirty="0">
                <a:solidFill>
                  <a:schemeClr val="tx1"/>
                </a:solidFill>
                <a:effectLst/>
                <a:latin typeface="+mn-lt"/>
              </a:rPr>
              <a:t>ksülitooli</a:t>
            </a:r>
            <a:endParaRPr lang="et-EE" b="0" i="0" dirty="0">
              <a:solidFill>
                <a:schemeClr val="tx1"/>
              </a:solidFill>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t-EE" b="0" i="0" dirty="0">
              <a:solidFill>
                <a:schemeClr val="tx1"/>
              </a:solidFill>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b="1" i="0" dirty="0">
                <a:solidFill>
                  <a:schemeClr val="tx1"/>
                </a:solidFill>
                <a:effectLst/>
                <a:latin typeface="+mn-lt"/>
              </a:rPr>
              <a:t>FLUORIID</a:t>
            </a:r>
            <a:r>
              <a:rPr lang="et-EE" b="0" i="0" dirty="0">
                <a:solidFill>
                  <a:schemeClr val="tx1"/>
                </a:solidFill>
                <a:effectLst/>
                <a:latin typeface="+mn-lt"/>
              </a:rPr>
              <a:t>: </a:t>
            </a:r>
            <a:r>
              <a:rPr lang="en-GB" b="0" i="0" dirty="0" err="1">
                <a:solidFill>
                  <a:schemeClr val="tx1"/>
                </a:solidFill>
                <a:effectLst/>
                <a:latin typeface="+mn-lt"/>
              </a:rPr>
              <a:t>Hambapasta</a:t>
            </a:r>
            <a:r>
              <a:rPr lang="en-GB" b="0" i="0" dirty="0">
                <a:solidFill>
                  <a:schemeClr val="tx1"/>
                </a:solidFill>
                <a:effectLst/>
                <a:latin typeface="+mn-lt"/>
              </a:rPr>
              <a:t> </a:t>
            </a:r>
            <a:r>
              <a:rPr lang="en-GB" b="0" i="0" dirty="0" err="1">
                <a:solidFill>
                  <a:schemeClr val="tx1"/>
                </a:solidFill>
                <a:effectLst/>
                <a:latin typeface="+mn-lt"/>
              </a:rPr>
              <a:t>valikul</a:t>
            </a:r>
            <a:r>
              <a:rPr lang="en-GB" b="0" i="0" dirty="0">
                <a:solidFill>
                  <a:schemeClr val="tx1"/>
                </a:solidFill>
                <a:effectLst/>
                <a:latin typeface="+mn-lt"/>
              </a:rPr>
              <a:t> </a:t>
            </a:r>
            <a:r>
              <a:rPr lang="en-GB" b="0" i="0" dirty="0" err="1">
                <a:solidFill>
                  <a:schemeClr val="tx1"/>
                </a:solidFill>
                <a:effectLst/>
                <a:latin typeface="+mn-lt"/>
              </a:rPr>
              <a:t>võiks</a:t>
            </a:r>
            <a:r>
              <a:rPr lang="en-GB" b="0" i="0" dirty="0">
                <a:solidFill>
                  <a:schemeClr val="tx1"/>
                </a:solidFill>
                <a:effectLst/>
                <a:latin typeface="+mn-lt"/>
              </a:rPr>
              <a:t> </a:t>
            </a:r>
            <a:r>
              <a:rPr lang="en-GB" b="0" i="0" dirty="0" err="1">
                <a:solidFill>
                  <a:schemeClr val="tx1"/>
                </a:solidFill>
                <a:effectLst/>
                <a:latin typeface="+mn-lt"/>
              </a:rPr>
              <a:t>eelistada</a:t>
            </a:r>
            <a:r>
              <a:rPr lang="en-GB" b="0" i="0" dirty="0">
                <a:solidFill>
                  <a:schemeClr val="tx1"/>
                </a:solidFill>
                <a:effectLst/>
                <a:latin typeface="+mn-lt"/>
              </a:rPr>
              <a:t> </a:t>
            </a:r>
            <a:r>
              <a:rPr lang="en-GB" b="0" i="0" dirty="0" err="1">
                <a:solidFill>
                  <a:schemeClr val="tx1"/>
                </a:solidFill>
                <a:effectLst/>
                <a:latin typeface="+mn-lt"/>
              </a:rPr>
              <a:t>fluoriide</a:t>
            </a:r>
            <a:r>
              <a:rPr lang="en-GB" b="0" i="0" dirty="0">
                <a:solidFill>
                  <a:schemeClr val="tx1"/>
                </a:solidFill>
                <a:effectLst/>
                <a:latin typeface="+mn-lt"/>
              </a:rPr>
              <a:t> </a:t>
            </a:r>
            <a:r>
              <a:rPr lang="en-GB" b="0" i="0" dirty="0" err="1">
                <a:solidFill>
                  <a:schemeClr val="tx1"/>
                </a:solidFill>
                <a:effectLst/>
                <a:latin typeface="+mn-lt"/>
              </a:rPr>
              <a:t>sisaldavaid</a:t>
            </a:r>
            <a:r>
              <a:rPr lang="en-GB" b="0" i="0" dirty="0">
                <a:solidFill>
                  <a:schemeClr val="tx1"/>
                </a:solidFill>
                <a:effectLst/>
                <a:latin typeface="+mn-lt"/>
              </a:rPr>
              <a:t> </a:t>
            </a:r>
            <a:r>
              <a:rPr lang="en-GB" b="0" i="0" dirty="0" err="1">
                <a:solidFill>
                  <a:schemeClr val="tx1"/>
                </a:solidFill>
                <a:effectLst/>
                <a:latin typeface="+mn-lt"/>
              </a:rPr>
              <a:t>tooteid</a:t>
            </a:r>
            <a:r>
              <a:rPr lang="en-GB" b="0" i="0" dirty="0">
                <a:solidFill>
                  <a:schemeClr val="tx1"/>
                </a:solidFill>
                <a:effectLst/>
                <a:latin typeface="+mn-lt"/>
              </a:rPr>
              <a:t>, mis </a:t>
            </a:r>
            <a:r>
              <a:rPr lang="en-GB" b="0" i="0" dirty="0" err="1">
                <a:solidFill>
                  <a:schemeClr val="tx1"/>
                </a:solidFill>
                <a:effectLst/>
                <a:latin typeface="+mn-lt"/>
              </a:rPr>
              <a:t>aitavad</a:t>
            </a:r>
            <a:r>
              <a:rPr lang="en-GB" b="0" i="0" dirty="0">
                <a:solidFill>
                  <a:schemeClr val="tx1"/>
                </a:solidFill>
                <a:effectLst/>
                <a:latin typeface="+mn-lt"/>
              </a:rPr>
              <a:t> </a:t>
            </a:r>
            <a:r>
              <a:rPr lang="en-GB" b="0" i="0" dirty="0" err="1">
                <a:solidFill>
                  <a:schemeClr val="tx1"/>
                </a:solidFill>
                <a:effectLst/>
                <a:latin typeface="+mn-lt"/>
              </a:rPr>
              <a:t>vältida</a:t>
            </a:r>
            <a:r>
              <a:rPr lang="en-GB" b="0" i="0" dirty="0">
                <a:solidFill>
                  <a:schemeClr val="tx1"/>
                </a:solidFill>
                <a:effectLst/>
                <a:latin typeface="+mn-lt"/>
              </a:rPr>
              <a:t> </a:t>
            </a:r>
            <a:r>
              <a:rPr lang="en-GB" b="0" i="0" dirty="0" err="1">
                <a:solidFill>
                  <a:schemeClr val="tx1"/>
                </a:solidFill>
                <a:effectLst/>
                <a:latin typeface="+mn-lt"/>
              </a:rPr>
              <a:t>hambaaukude</a:t>
            </a:r>
            <a:r>
              <a:rPr lang="en-GB" b="0" i="0" dirty="0">
                <a:solidFill>
                  <a:schemeClr val="tx1"/>
                </a:solidFill>
                <a:effectLst/>
                <a:latin typeface="+mn-lt"/>
              </a:rPr>
              <a:t> </a:t>
            </a:r>
            <a:r>
              <a:rPr lang="en-GB" b="0" i="0" dirty="0" err="1">
                <a:solidFill>
                  <a:schemeClr val="tx1"/>
                </a:solidFill>
                <a:effectLst/>
                <a:latin typeface="+mn-lt"/>
              </a:rPr>
              <a:t>teket</a:t>
            </a:r>
            <a:r>
              <a:rPr lang="en-GB" b="0" i="0" dirty="0">
                <a:solidFill>
                  <a:schemeClr val="tx1"/>
                </a:solidFill>
                <a:effectLst/>
                <a:latin typeface="+mn-lt"/>
              </a:rPr>
              <a:t>. </a:t>
            </a:r>
            <a:r>
              <a:rPr lang="en-GB" b="0" i="0" dirty="0" err="1">
                <a:solidFill>
                  <a:schemeClr val="tx1"/>
                </a:solidFill>
                <a:effectLst/>
                <a:latin typeface="+mn-lt"/>
              </a:rPr>
              <a:t>Uuringud</a:t>
            </a:r>
            <a:r>
              <a:rPr lang="en-GB" b="0" i="0" dirty="0">
                <a:solidFill>
                  <a:schemeClr val="tx1"/>
                </a:solidFill>
                <a:effectLst/>
                <a:latin typeface="+mn-lt"/>
              </a:rPr>
              <a:t> on </a:t>
            </a:r>
            <a:r>
              <a:rPr lang="en-GB" b="0" i="0" dirty="0" err="1">
                <a:solidFill>
                  <a:schemeClr val="tx1"/>
                </a:solidFill>
                <a:effectLst/>
                <a:latin typeface="+mn-lt"/>
              </a:rPr>
              <a:t>näidanud</a:t>
            </a:r>
            <a:r>
              <a:rPr lang="en-GB" b="0" i="0" dirty="0">
                <a:solidFill>
                  <a:schemeClr val="tx1"/>
                </a:solidFill>
                <a:effectLst/>
                <a:latin typeface="+mn-lt"/>
              </a:rPr>
              <a:t>, et </a:t>
            </a:r>
            <a:r>
              <a:rPr lang="en-GB" b="0" i="0" dirty="0" err="1">
                <a:solidFill>
                  <a:schemeClr val="tx1"/>
                </a:solidFill>
                <a:effectLst/>
                <a:latin typeface="+mn-lt"/>
              </a:rPr>
              <a:t>fluoriidid</a:t>
            </a:r>
            <a:r>
              <a:rPr lang="en-GB" b="0" i="0" dirty="0">
                <a:solidFill>
                  <a:schemeClr val="tx1"/>
                </a:solidFill>
                <a:effectLst/>
                <a:latin typeface="+mn-lt"/>
              </a:rPr>
              <a:t> </a:t>
            </a:r>
            <a:r>
              <a:rPr lang="en-GB" b="0" i="0" dirty="0" err="1">
                <a:solidFill>
                  <a:schemeClr val="tx1"/>
                </a:solidFill>
                <a:effectLst/>
                <a:latin typeface="+mn-lt"/>
              </a:rPr>
              <a:t>tugevdavad</a:t>
            </a:r>
            <a:r>
              <a:rPr lang="en-GB" b="0" i="0" dirty="0">
                <a:solidFill>
                  <a:schemeClr val="tx1"/>
                </a:solidFill>
                <a:effectLst/>
                <a:latin typeface="+mn-lt"/>
              </a:rPr>
              <a:t> </a:t>
            </a:r>
            <a:r>
              <a:rPr lang="en-GB" b="0" i="0" dirty="0" err="1">
                <a:solidFill>
                  <a:schemeClr val="tx1"/>
                </a:solidFill>
                <a:effectLst/>
                <a:latin typeface="+mn-lt"/>
              </a:rPr>
              <a:t>hambavaapa</a:t>
            </a:r>
            <a:r>
              <a:rPr lang="et-EE" b="0" i="0" dirty="0">
                <a:solidFill>
                  <a:schemeClr val="tx1"/>
                </a:solidFill>
                <a:effectLst/>
                <a:latin typeface="+mn-lt"/>
              </a:rPr>
              <a:t> ehk hambaemaili (hammaste kõige välimist kihti)</a:t>
            </a:r>
            <a:r>
              <a:rPr lang="en-GB" b="0" i="0" dirty="0">
                <a:solidFill>
                  <a:schemeClr val="tx1"/>
                </a:solidFill>
                <a:effectLst/>
                <a:latin typeface="+mn-lt"/>
              </a:rPr>
              <a:t>, </a:t>
            </a:r>
            <a:r>
              <a:rPr lang="en-GB" b="0" i="0" dirty="0" err="1">
                <a:solidFill>
                  <a:schemeClr val="tx1"/>
                </a:solidFill>
                <a:effectLst/>
                <a:latin typeface="+mn-lt"/>
              </a:rPr>
              <a:t>muutes</a:t>
            </a:r>
            <a:r>
              <a:rPr lang="en-GB" b="0" i="0" dirty="0">
                <a:solidFill>
                  <a:schemeClr val="tx1"/>
                </a:solidFill>
                <a:effectLst/>
                <a:latin typeface="+mn-lt"/>
              </a:rPr>
              <a:t> </a:t>
            </a:r>
            <a:r>
              <a:rPr lang="en-GB" b="0" i="0" dirty="0" err="1">
                <a:solidFill>
                  <a:schemeClr val="tx1"/>
                </a:solidFill>
                <a:effectLst/>
                <a:latin typeface="+mn-lt"/>
              </a:rPr>
              <a:t>selle</a:t>
            </a:r>
            <a:r>
              <a:rPr lang="en-GB" b="0" i="0" dirty="0">
                <a:solidFill>
                  <a:schemeClr val="tx1"/>
                </a:solidFill>
                <a:effectLst/>
                <a:latin typeface="+mn-lt"/>
              </a:rPr>
              <a:t> </a:t>
            </a:r>
            <a:r>
              <a:rPr lang="en-GB" b="0" i="0" dirty="0" err="1">
                <a:solidFill>
                  <a:schemeClr val="tx1"/>
                </a:solidFill>
                <a:effectLst/>
                <a:latin typeface="+mn-lt"/>
              </a:rPr>
              <a:t>happerünnaku</a:t>
            </a:r>
            <a:r>
              <a:rPr lang="et-EE" b="0" i="0" dirty="0">
                <a:solidFill>
                  <a:schemeClr val="tx1"/>
                </a:solidFill>
                <a:effectLst/>
                <a:latin typeface="+mn-lt"/>
              </a:rPr>
              <a:t> suhtes vastupidavamaks.</a:t>
            </a:r>
            <a:endParaRPr lang="et-EE" dirty="0">
              <a:solidFill>
                <a:schemeClr val="tx1"/>
              </a:solidFill>
              <a:latin typeface="+mn-lt"/>
            </a:endParaRPr>
          </a:p>
          <a:p>
            <a:endParaRPr lang="et-EE" dirty="0">
              <a:solidFill>
                <a:schemeClr val="tx1"/>
              </a:solidFill>
              <a:latin typeface="+mn-lt"/>
            </a:endParaRPr>
          </a:p>
          <a:p>
            <a:r>
              <a:rPr lang="et-EE" b="1" dirty="0">
                <a:solidFill>
                  <a:schemeClr val="tx1"/>
                </a:solidFill>
                <a:latin typeface="+mn-lt"/>
              </a:rPr>
              <a:t>KSÜLITOOL</a:t>
            </a:r>
            <a:r>
              <a:rPr lang="et-EE" dirty="0">
                <a:solidFill>
                  <a:schemeClr val="tx1"/>
                </a:solidFill>
                <a:latin typeface="+mn-lt"/>
              </a:rPr>
              <a:t>: Ksülitool on looduslik magusaine, millest bakterid energiat ei saa. Ksülitool takistab bakterite paljunemist.</a:t>
            </a:r>
          </a:p>
          <a:p>
            <a:r>
              <a:rPr lang="et-EE" b="0" i="0" dirty="0">
                <a:solidFill>
                  <a:schemeClr val="tx1"/>
                </a:solidFill>
                <a:effectLst/>
                <a:latin typeface="+mn-lt"/>
              </a:rPr>
              <a:t>K</a:t>
            </a:r>
            <a:r>
              <a:rPr lang="en-GB" b="0" i="0" dirty="0" err="1">
                <a:solidFill>
                  <a:schemeClr val="tx1"/>
                </a:solidFill>
                <a:effectLst/>
                <a:latin typeface="+mn-lt"/>
              </a:rPr>
              <a:t>sülitooli</a:t>
            </a:r>
            <a:r>
              <a:rPr lang="en-GB" b="0" i="0" dirty="0">
                <a:solidFill>
                  <a:schemeClr val="tx1"/>
                </a:solidFill>
                <a:effectLst/>
                <a:latin typeface="+mn-lt"/>
              </a:rPr>
              <a:t> </a:t>
            </a:r>
            <a:r>
              <a:rPr lang="en-GB" b="0" i="0" dirty="0" err="1">
                <a:solidFill>
                  <a:schemeClr val="tx1"/>
                </a:solidFill>
                <a:effectLst/>
                <a:latin typeface="+mn-lt"/>
              </a:rPr>
              <a:t>tarvitamine</a:t>
            </a:r>
            <a:r>
              <a:rPr lang="en-GB" b="0" i="0" dirty="0">
                <a:solidFill>
                  <a:schemeClr val="tx1"/>
                </a:solidFill>
                <a:effectLst/>
                <a:latin typeface="+mn-lt"/>
              </a:rPr>
              <a:t> </a:t>
            </a:r>
            <a:r>
              <a:rPr lang="en-GB" b="0" i="0" dirty="0" err="1">
                <a:solidFill>
                  <a:schemeClr val="tx1"/>
                </a:solidFill>
                <a:effectLst/>
                <a:latin typeface="+mn-lt"/>
              </a:rPr>
              <a:t>söögikorra</a:t>
            </a:r>
            <a:r>
              <a:rPr lang="en-GB" b="0" i="0" dirty="0">
                <a:solidFill>
                  <a:schemeClr val="tx1"/>
                </a:solidFill>
                <a:effectLst/>
                <a:latin typeface="+mn-lt"/>
              </a:rPr>
              <a:t> </a:t>
            </a:r>
            <a:r>
              <a:rPr lang="en-GB" b="0" i="0" dirty="0" err="1">
                <a:solidFill>
                  <a:schemeClr val="tx1"/>
                </a:solidFill>
                <a:effectLst/>
                <a:latin typeface="+mn-lt"/>
              </a:rPr>
              <a:t>lõpus</a:t>
            </a:r>
            <a:r>
              <a:rPr lang="et-EE" b="0" i="0" dirty="0">
                <a:solidFill>
                  <a:schemeClr val="tx1"/>
                </a:solidFill>
                <a:effectLst/>
                <a:latin typeface="+mn-lt"/>
              </a:rPr>
              <a:t> (näts, pastillid)</a:t>
            </a:r>
            <a:r>
              <a:rPr lang="en-GB" b="0" i="0" dirty="0">
                <a:solidFill>
                  <a:schemeClr val="tx1"/>
                </a:solidFill>
                <a:effectLst/>
                <a:latin typeface="+mn-lt"/>
              </a:rPr>
              <a:t> </a:t>
            </a:r>
            <a:r>
              <a:rPr lang="en-GB" b="0" i="0" dirty="0" err="1">
                <a:solidFill>
                  <a:schemeClr val="tx1"/>
                </a:solidFill>
                <a:effectLst/>
                <a:latin typeface="+mn-lt"/>
              </a:rPr>
              <a:t>pidurdab</a:t>
            </a:r>
            <a:r>
              <a:rPr lang="en-GB" b="0" i="0" dirty="0">
                <a:solidFill>
                  <a:schemeClr val="tx1"/>
                </a:solidFill>
                <a:effectLst/>
                <a:latin typeface="+mn-lt"/>
              </a:rPr>
              <a:t> </a:t>
            </a:r>
            <a:r>
              <a:rPr lang="en-GB" b="0" i="0" dirty="0" err="1">
                <a:solidFill>
                  <a:schemeClr val="tx1"/>
                </a:solidFill>
                <a:effectLst/>
                <a:latin typeface="+mn-lt"/>
              </a:rPr>
              <a:t>mikroobide</a:t>
            </a:r>
            <a:r>
              <a:rPr lang="en-GB" b="0" i="0" dirty="0">
                <a:solidFill>
                  <a:schemeClr val="tx1"/>
                </a:solidFill>
                <a:effectLst/>
                <a:latin typeface="+mn-lt"/>
              </a:rPr>
              <a:t> </a:t>
            </a:r>
            <a:r>
              <a:rPr lang="en-GB" b="0" i="0" dirty="0" err="1">
                <a:solidFill>
                  <a:schemeClr val="tx1"/>
                </a:solidFill>
                <a:effectLst/>
                <a:latin typeface="+mn-lt"/>
              </a:rPr>
              <a:t>paljunemist</a:t>
            </a:r>
            <a:r>
              <a:rPr lang="et-EE" b="0" i="0" dirty="0">
                <a:solidFill>
                  <a:schemeClr val="tx1"/>
                </a:solidFill>
                <a:effectLst/>
                <a:latin typeface="+mn-lt"/>
              </a:rPr>
              <a:t> ja vähendab happerünnakut – </a:t>
            </a:r>
            <a:r>
              <a:rPr lang="en-GB" b="0" i="0" dirty="0" err="1">
                <a:solidFill>
                  <a:schemeClr val="tx1"/>
                </a:solidFill>
                <a:effectLst/>
                <a:latin typeface="+mn-lt"/>
              </a:rPr>
              <a:t>väheneb</a:t>
            </a:r>
            <a:r>
              <a:rPr lang="en-GB" b="0" i="0" dirty="0">
                <a:solidFill>
                  <a:schemeClr val="tx1"/>
                </a:solidFill>
                <a:effectLst/>
                <a:latin typeface="+mn-lt"/>
              </a:rPr>
              <a:t> ka </a:t>
            </a:r>
            <a:r>
              <a:rPr lang="en-GB" b="0" i="0" dirty="0" err="1">
                <a:solidFill>
                  <a:schemeClr val="tx1"/>
                </a:solidFill>
                <a:effectLst/>
                <a:latin typeface="+mn-lt"/>
              </a:rPr>
              <a:t>hambakatu</a:t>
            </a:r>
            <a:r>
              <a:rPr lang="en-GB" b="0" i="0" dirty="0">
                <a:solidFill>
                  <a:schemeClr val="tx1"/>
                </a:solidFill>
                <a:effectLst/>
                <a:latin typeface="+mn-lt"/>
              </a:rPr>
              <a:t> </a:t>
            </a:r>
            <a:r>
              <a:rPr lang="en-GB" b="0" i="0" dirty="0" err="1">
                <a:solidFill>
                  <a:schemeClr val="tx1"/>
                </a:solidFill>
                <a:effectLst/>
                <a:latin typeface="+mn-lt"/>
              </a:rPr>
              <a:t>kogus</a:t>
            </a:r>
            <a:r>
              <a:rPr lang="en-GB" b="0" i="0" dirty="0">
                <a:solidFill>
                  <a:schemeClr val="tx1"/>
                </a:solidFill>
                <a:effectLst/>
                <a:latin typeface="+mn-lt"/>
              </a:rPr>
              <a:t>. </a:t>
            </a:r>
            <a:r>
              <a:rPr lang="en-GB" b="0" i="0" dirty="0" err="1">
                <a:solidFill>
                  <a:schemeClr val="tx1"/>
                </a:solidFill>
                <a:effectLst/>
                <a:latin typeface="+mn-lt"/>
              </a:rPr>
              <a:t>Lisaks</a:t>
            </a:r>
            <a:r>
              <a:rPr lang="en-GB" b="0" i="0" dirty="0">
                <a:solidFill>
                  <a:schemeClr val="tx1"/>
                </a:solidFill>
                <a:effectLst/>
                <a:latin typeface="+mn-lt"/>
              </a:rPr>
              <a:t> </a:t>
            </a:r>
            <a:r>
              <a:rPr lang="en-GB" b="0" i="0" dirty="0" err="1">
                <a:solidFill>
                  <a:schemeClr val="tx1"/>
                </a:solidFill>
                <a:effectLst/>
                <a:latin typeface="+mn-lt"/>
              </a:rPr>
              <a:t>soodustab</a:t>
            </a:r>
            <a:r>
              <a:rPr lang="en-GB" b="0" i="0" dirty="0">
                <a:solidFill>
                  <a:schemeClr val="tx1"/>
                </a:solidFill>
                <a:effectLst/>
                <a:latin typeface="+mn-lt"/>
              </a:rPr>
              <a:t> </a:t>
            </a:r>
            <a:r>
              <a:rPr lang="en-GB" b="0" i="0" dirty="0" err="1">
                <a:solidFill>
                  <a:schemeClr val="tx1"/>
                </a:solidFill>
                <a:effectLst/>
                <a:latin typeface="+mn-lt"/>
              </a:rPr>
              <a:t>nende</a:t>
            </a:r>
            <a:r>
              <a:rPr lang="en-GB" b="0" i="0" dirty="0">
                <a:solidFill>
                  <a:schemeClr val="tx1"/>
                </a:solidFill>
                <a:effectLst/>
                <a:latin typeface="+mn-lt"/>
              </a:rPr>
              <a:t> magus </a:t>
            </a:r>
            <a:r>
              <a:rPr lang="en-GB" b="0" i="0" dirty="0" err="1">
                <a:solidFill>
                  <a:schemeClr val="tx1"/>
                </a:solidFill>
                <a:effectLst/>
                <a:latin typeface="+mn-lt"/>
              </a:rPr>
              <a:t>maitse</a:t>
            </a:r>
            <a:r>
              <a:rPr lang="en-GB" b="0" i="0" dirty="0">
                <a:solidFill>
                  <a:schemeClr val="tx1"/>
                </a:solidFill>
                <a:effectLst/>
                <a:latin typeface="+mn-lt"/>
              </a:rPr>
              <a:t> </a:t>
            </a:r>
            <a:r>
              <a:rPr lang="en-GB" b="0" i="0" dirty="0" err="1">
                <a:solidFill>
                  <a:schemeClr val="tx1"/>
                </a:solidFill>
                <a:effectLst/>
                <a:latin typeface="+mn-lt"/>
              </a:rPr>
              <a:t>sülje</a:t>
            </a:r>
            <a:r>
              <a:rPr lang="en-GB" b="0" i="0" dirty="0">
                <a:solidFill>
                  <a:schemeClr val="tx1"/>
                </a:solidFill>
                <a:effectLst/>
                <a:latin typeface="+mn-lt"/>
              </a:rPr>
              <a:t> </a:t>
            </a:r>
            <a:r>
              <a:rPr lang="en-GB" b="0" i="0" dirty="0" err="1">
                <a:solidFill>
                  <a:schemeClr val="tx1"/>
                </a:solidFill>
                <a:effectLst/>
                <a:latin typeface="+mn-lt"/>
              </a:rPr>
              <a:t>eritumist</a:t>
            </a:r>
            <a:r>
              <a:rPr lang="en-GB" b="0" i="0" dirty="0">
                <a:solidFill>
                  <a:schemeClr val="tx1"/>
                </a:solidFill>
                <a:effectLst/>
                <a:latin typeface="+mn-lt"/>
              </a:rPr>
              <a:t>, mis </a:t>
            </a:r>
            <a:r>
              <a:rPr lang="en-GB" b="0" i="0" dirty="0" err="1">
                <a:solidFill>
                  <a:schemeClr val="tx1"/>
                </a:solidFill>
                <a:effectLst/>
                <a:latin typeface="+mn-lt"/>
              </a:rPr>
              <a:t>omakorda</a:t>
            </a:r>
            <a:r>
              <a:rPr lang="en-GB" b="0" i="0" dirty="0">
                <a:solidFill>
                  <a:schemeClr val="tx1"/>
                </a:solidFill>
                <a:effectLst/>
                <a:latin typeface="+mn-lt"/>
              </a:rPr>
              <a:t> </a:t>
            </a:r>
            <a:r>
              <a:rPr lang="en-GB" b="0" i="0" dirty="0" err="1">
                <a:solidFill>
                  <a:schemeClr val="tx1"/>
                </a:solidFill>
                <a:effectLst/>
                <a:latin typeface="+mn-lt"/>
              </a:rPr>
              <a:t>täiendavalt</a:t>
            </a:r>
            <a:r>
              <a:rPr lang="en-GB" b="0" i="0" dirty="0">
                <a:solidFill>
                  <a:schemeClr val="tx1"/>
                </a:solidFill>
                <a:effectLst/>
                <a:latin typeface="+mn-lt"/>
              </a:rPr>
              <a:t> </a:t>
            </a:r>
            <a:r>
              <a:rPr lang="en-GB" b="0" i="0" dirty="0" err="1">
                <a:solidFill>
                  <a:schemeClr val="tx1"/>
                </a:solidFill>
                <a:effectLst/>
                <a:latin typeface="+mn-lt"/>
              </a:rPr>
              <a:t>puhastab</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kaitseb</a:t>
            </a:r>
            <a:r>
              <a:rPr lang="en-GB" b="0" i="0" dirty="0">
                <a:solidFill>
                  <a:schemeClr val="tx1"/>
                </a:solidFill>
                <a:effectLst/>
                <a:latin typeface="+mn-lt"/>
              </a:rPr>
              <a:t> </a:t>
            </a:r>
            <a:r>
              <a:rPr lang="en-GB" b="0" i="0" dirty="0" err="1">
                <a:solidFill>
                  <a:schemeClr val="tx1"/>
                </a:solidFill>
                <a:effectLst/>
                <a:latin typeface="+mn-lt"/>
              </a:rPr>
              <a:t>hambaid</a:t>
            </a:r>
            <a:r>
              <a:rPr lang="en-GB" b="0" i="0" dirty="0">
                <a:solidFill>
                  <a:schemeClr val="tx1"/>
                </a:solidFill>
                <a:effectLst/>
                <a:latin typeface="+mn-lt"/>
              </a:rPr>
              <a:t>.</a:t>
            </a:r>
            <a:endParaRPr lang="et-EE" dirty="0">
              <a:solidFill>
                <a:schemeClr val="tx1"/>
              </a:solidFill>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21</a:t>
            </a:fld>
            <a:endParaRPr lang="en-EE"/>
          </a:p>
        </p:txBody>
      </p:sp>
    </p:spTree>
    <p:extLst>
      <p:ext uri="{BB962C8B-B14F-4D97-AF65-F5344CB8AC3E}">
        <p14:creationId xmlns:p14="http://schemas.microsoft.com/office/powerpoint/2010/main" val="2327906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latin typeface="+mn-lt"/>
              </a:rPr>
              <a:t>Elektriline hambahari teeb palju rohkem liigutusi, kui me käsihambaharjaga teha suudame. Lisaks tekitab see süljest, veest ja hambapastavahust „keerise“, mis aitab paremini puhastada hambavahesid, igemetaskuid (raskesti ligipääsetavaid kohti).</a:t>
            </a:r>
          </a:p>
          <a:p>
            <a:endParaRPr lang="et-EE" dirty="0">
              <a:solidFill>
                <a:schemeClr val="tx1"/>
              </a:solidFill>
              <a:latin typeface="+mn-lt"/>
            </a:endParaRPr>
          </a:p>
          <a:p>
            <a:pPr marL="0" indent="0" rtl="0">
              <a:spcBef>
                <a:spcPts val="1000"/>
              </a:spcBef>
              <a:spcAft>
                <a:spcPts val="0"/>
              </a:spcAft>
              <a:buNone/>
            </a:pPr>
            <a:r>
              <a:rPr lang="en-GB" sz="1200" u="none" strike="noStrike" dirty="0" err="1">
                <a:solidFill>
                  <a:schemeClr val="tx1"/>
                </a:solidFill>
                <a:effectLst/>
                <a:latin typeface="+mn-lt"/>
              </a:rPr>
              <a:t>Elektrilisel</a:t>
            </a:r>
            <a:r>
              <a:rPr lang="en-GB" sz="1200" u="none" strike="noStrike" dirty="0">
                <a:solidFill>
                  <a:schemeClr val="tx1"/>
                </a:solidFill>
                <a:effectLst/>
                <a:latin typeface="+mn-lt"/>
              </a:rPr>
              <a:t> </a:t>
            </a:r>
            <a:r>
              <a:rPr lang="en-GB" sz="1200" u="none" strike="noStrike" dirty="0" err="1">
                <a:solidFill>
                  <a:schemeClr val="tx1"/>
                </a:solidFill>
                <a:effectLst/>
                <a:latin typeface="+mn-lt"/>
              </a:rPr>
              <a:t>hambaharjal</a:t>
            </a:r>
            <a:r>
              <a:rPr lang="en-GB" sz="1200" u="none" strike="noStrike" dirty="0">
                <a:solidFill>
                  <a:schemeClr val="tx1"/>
                </a:solidFill>
                <a:effectLst/>
                <a:latin typeface="+mn-lt"/>
              </a:rPr>
              <a:t> </a:t>
            </a:r>
            <a:r>
              <a:rPr lang="en-GB" sz="1200" u="none" strike="noStrike" dirty="0" err="1">
                <a:solidFill>
                  <a:schemeClr val="tx1"/>
                </a:solidFill>
                <a:effectLst/>
                <a:latin typeface="+mn-lt"/>
              </a:rPr>
              <a:t>võiks</a:t>
            </a:r>
            <a:r>
              <a:rPr lang="en-GB" sz="1200" u="none" strike="noStrike" dirty="0">
                <a:solidFill>
                  <a:schemeClr val="tx1"/>
                </a:solidFill>
                <a:effectLst/>
                <a:latin typeface="+mn-lt"/>
              </a:rPr>
              <a:t> olla:</a:t>
            </a:r>
            <a:endParaRPr lang="en-GB" sz="1200" dirty="0">
              <a:solidFill>
                <a:schemeClr val="tx1"/>
              </a:solidFill>
              <a:effectLst/>
              <a:latin typeface="+mn-lt"/>
            </a:endParaRPr>
          </a:p>
          <a:p>
            <a:pPr marL="171450" indent="-171450" rtl="0" fontAlgn="base">
              <a:spcBef>
                <a:spcPts val="1000"/>
              </a:spcBef>
              <a:spcAft>
                <a:spcPts val="0"/>
              </a:spcAft>
              <a:buFont typeface="Arial" panose="020B0604020202020204" pitchFamily="34" charset="0"/>
              <a:buChar char="•"/>
            </a:pPr>
            <a:r>
              <a:rPr lang="en-GB" sz="1200" u="none" strike="noStrike" dirty="0">
                <a:solidFill>
                  <a:schemeClr val="tx1"/>
                </a:solidFill>
                <a:effectLst/>
                <a:latin typeface="+mn-lt"/>
              </a:rPr>
              <a:t>2-minuti </a:t>
            </a:r>
            <a:r>
              <a:rPr lang="en-GB" sz="1200" u="none" strike="noStrike" dirty="0" err="1">
                <a:solidFill>
                  <a:schemeClr val="tx1"/>
                </a:solidFill>
                <a:effectLst/>
                <a:latin typeface="+mn-lt"/>
              </a:rPr>
              <a:t>taimer</a:t>
            </a:r>
            <a:r>
              <a:rPr lang="et-EE" sz="1200" u="none" strike="noStrike" dirty="0">
                <a:solidFill>
                  <a:schemeClr val="tx1"/>
                </a:solidFill>
                <a:effectLst/>
                <a:latin typeface="+mn-lt"/>
              </a:rPr>
              <a:t> – hambapesu peab kestma vähemalt 2 minutit</a:t>
            </a:r>
          </a:p>
          <a:p>
            <a:pPr marL="171450" indent="-171450" rtl="0" fontAlgn="base">
              <a:spcBef>
                <a:spcPts val="1000"/>
              </a:spcBef>
              <a:spcAft>
                <a:spcPts val="0"/>
              </a:spcAft>
              <a:buFont typeface="Arial" panose="020B0604020202020204" pitchFamily="34" charset="0"/>
              <a:buChar char="•"/>
            </a:pPr>
            <a:r>
              <a:rPr lang="en-GB" sz="1200" u="none" strike="noStrike" dirty="0" err="1">
                <a:solidFill>
                  <a:schemeClr val="tx1"/>
                </a:solidFill>
                <a:effectLst/>
                <a:latin typeface="+mn-lt"/>
              </a:rPr>
              <a:t>survesensor</a:t>
            </a:r>
            <a:r>
              <a:rPr lang="en-GB" sz="1200" u="none" strike="noStrike" dirty="0">
                <a:solidFill>
                  <a:schemeClr val="tx1"/>
                </a:solidFill>
                <a:effectLst/>
                <a:latin typeface="+mn-lt"/>
              </a:rPr>
              <a:t>, et </a:t>
            </a:r>
            <a:r>
              <a:rPr lang="en-GB" sz="1200" u="none" strike="noStrike" dirty="0" err="1">
                <a:solidFill>
                  <a:schemeClr val="tx1"/>
                </a:solidFill>
                <a:effectLst/>
                <a:latin typeface="+mn-lt"/>
              </a:rPr>
              <a:t>vältida</a:t>
            </a:r>
            <a:r>
              <a:rPr lang="en-GB" sz="1200" u="none" strike="noStrike" dirty="0">
                <a:solidFill>
                  <a:schemeClr val="tx1"/>
                </a:solidFill>
                <a:effectLst/>
                <a:latin typeface="+mn-lt"/>
              </a:rPr>
              <a:t> </a:t>
            </a:r>
            <a:r>
              <a:rPr lang="en-GB" sz="1200" u="none" strike="noStrike" dirty="0" err="1">
                <a:solidFill>
                  <a:schemeClr val="tx1"/>
                </a:solidFill>
                <a:effectLst/>
                <a:latin typeface="+mn-lt"/>
              </a:rPr>
              <a:t>liiga</a:t>
            </a:r>
            <a:r>
              <a:rPr lang="en-GB" sz="1200" u="none" strike="noStrike" dirty="0">
                <a:solidFill>
                  <a:schemeClr val="tx1"/>
                </a:solidFill>
                <a:effectLst/>
                <a:latin typeface="+mn-lt"/>
              </a:rPr>
              <a:t> </a:t>
            </a:r>
            <a:r>
              <a:rPr lang="en-GB" sz="1200" u="none" strike="noStrike" dirty="0" err="1">
                <a:solidFill>
                  <a:schemeClr val="tx1"/>
                </a:solidFill>
                <a:effectLst/>
                <a:latin typeface="+mn-lt"/>
              </a:rPr>
              <a:t>tugevasti</a:t>
            </a:r>
            <a:r>
              <a:rPr lang="en-GB" sz="1200" u="none" strike="noStrike" dirty="0">
                <a:solidFill>
                  <a:schemeClr val="tx1"/>
                </a:solidFill>
                <a:effectLst/>
                <a:latin typeface="+mn-lt"/>
              </a:rPr>
              <a:t> </a:t>
            </a:r>
            <a:r>
              <a:rPr lang="en-GB" sz="1200" u="none" strike="noStrike" dirty="0" err="1">
                <a:solidFill>
                  <a:schemeClr val="tx1"/>
                </a:solidFill>
                <a:effectLst/>
                <a:latin typeface="+mn-lt"/>
              </a:rPr>
              <a:t>harjamist</a:t>
            </a:r>
            <a:r>
              <a:rPr lang="et-EE" sz="1200" u="none" strike="noStrike" dirty="0">
                <a:solidFill>
                  <a:schemeClr val="tx1"/>
                </a:solidFill>
                <a:effectLst/>
                <a:latin typeface="+mn-lt"/>
              </a:rPr>
              <a:t> (hambahari annab märku, kui harjad liiga kõvasti)</a:t>
            </a:r>
            <a:endParaRPr lang="en-GB" sz="1200" u="none" strike="noStrike" dirty="0">
              <a:solidFill>
                <a:schemeClr val="tx1"/>
              </a:solidFill>
              <a:effectLst/>
              <a:latin typeface="+mn-lt"/>
            </a:endParaRPr>
          </a:p>
          <a:p>
            <a:endParaRPr lang="en-GB" dirty="0">
              <a:solidFill>
                <a:schemeClr val="tx1"/>
              </a:solidFill>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22</a:t>
            </a:fld>
            <a:endParaRPr lang="en-EE"/>
          </a:p>
        </p:txBody>
      </p:sp>
    </p:spTree>
    <p:extLst>
      <p:ext uri="{BB962C8B-B14F-4D97-AF65-F5344CB8AC3E}">
        <p14:creationId xmlns:p14="http://schemas.microsoft.com/office/powerpoint/2010/main" val="3749745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4</a:t>
            </a:fld>
            <a:endParaRPr lang="en-EE"/>
          </a:p>
        </p:txBody>
      </p:sp>
    </p:spTree>
    <p:extLst>
      <p:ext uri="{BB962C8B-B14F-4D97-AF65-F5344CB8AC3E}">
        <p14:creationId xmlns:p14="http://schemas.microsoft.com/office/powerpoint/2010/main" val="9104018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519593-3949-20FA-1B1F-972DF056CA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6EFF50-B055-19D0-FE11-1C8A27F0F2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378B10-5603-0813-C07A-FA4065D3AE2B}"/>
              </a:ext>
            </a:extLst>
          </p:cNvPr>
          <p:cNvSpPr>
            <a:spLocks noGrp="1"/>
          </p:cNvSpPr>
          <p:nvPr>
            <p:ph type="body" idx="1"/>
          </p:nvPr>
        </p:nvSpPr>
        <p:spPr/>
        <p:txBody>
          <a:bodyPr/>
          <a:lstStyle/>
          <a:p>
            <a:r>
              <a:rPr lang="et-EE" dirty="0">
                <a:solidFill>
                  <a:schemeClr val="tx1"/>
                </a:solidFill>
              </a:rPr>
              <a:t>Hambaharja (või elektrilise hambaharja otsikut) peaks vahetama</a:t>
            </a:r>
          </a:p>
          <a:p>
            <a:pPr marL="171450" indent="-171450">
              <a:buFont typeface="Arial" panose="020B0604020202020204" pitchFamily="34" charset="0"/>
              <a:buChar char="•"/>
            </a:pPr>
            <a:r>
              <a:rPr lang="et-EE" dirty="0">
                <a:solidFill>
                  <a:schemeClr val="tx1"/>
                </a:solidFill>
              </a:rPr>
              <a:t>vähemalt iga kolme kuu tagant</a:t>
            </a:r>
          </a:p>
          <a:p>
            <a:pPr marL="171450" indent="-171450">
              <a:buFont typeface="Arial" panose="020B0604020202020204" pitchFamily="34" charset="0"/>
              <a:buChar char="•"/>
            </a:pPr>
            <a:r>
              <a:rPr lang="et-EE" dirty="0">
                <a:solidFill>
                  <a:schemeClr val="tx1"/>
                </a:solidFill>
              </a:rPr>
              <a:t>või varem, kui harjased on silmnähtavalt kulunud/kahjustunud/kuju muutnud</a:t>
            </a:r>
          </a:p>
          <a:p>
            <a:pPr marL="171450" indent="-171450">
              <a:buFont typeface="Arial" panose="020B0604020202020204" pitchFamily="34" charset="0"/>
              <a:buChar char="•"/>
            </a:pPr>
            <a:endParaRPr lang="et-EE" dirty="0">
              <a:solidFill>
                <a:schemeClr val="tx1"/>
              </a:solidFill>
            </a:endParaRPr>
          </a:p>
          <a:p>
            <a:pPr marL="0" indent="0">
              <a:buFont typeface="Arial" panose="020B0604020202020204" pitchFamily="34" charset="0"/>
              <a:buNone/>
            </a:pPr>
            <a:r>
              <a:rPr lang="et-EE" dirty="0">
                <a:solidFill>
                  <a:schemeClr val="tx1"/>
                </a:solidFill>
              </a:rPr>
              <a:t>Vana ja väsinud hambahari ei puhasta hambaid piisavalt ning ajaga koguneb harjastele suur hulk baktereid.</a:t>
            </a:r>
            <a:endParaRPr lang="en-GB" dirty="0">
              <a:solidFill>
                <a:schemeClr val="tx1"/>
              </a:solidFill>
            </a:endParaRPr>
          </a:p>
        </p:txBody>
      </p:sp>
      <p:sp>
        <p:nvSpPr>
          <p:cNvPr id="4" name="Slide Number Placeholder 3">
            <a:extLst>
              <a:ext uri="{FF2B5EF4-FFF2-40B4-BE49-F238E27FC236}">
                <a16:creationId xmlns:a16="http://schemas.microsoft.com/office/drawing/2014/main" id="{FAFBA6F6-7BD7-2798-34E6-97CABB1A5908}"/>
              </a:ext>
            </a:extLst>
          </p:cNvPr>
          <p:cNvSpPr>
            <a:spLocks noGrp="1"/>
          </p:cNvSpPr>
          <p:nvPr>
            <p:ph type="sldNum" sz="quarter" idx="5"/>
          </p:nvPr>
        </p:nvSpPr>
        <p:spPr/>
        <p:txBody>
          <a:bodyPr/>
          <a:lstStyle/>
          <a:p>
            <a:fld id="{CB84DA4C-FE2F-1A48-9698-2072A37F98FB}" type="slidenum">
              <a:rPr lang="en-EE" smtClean="0"/>
              <a:t>23</a:t>
            </a:fld>
            <a:endParaRPr lang="en-EE"/>
          </a:p>
        </p:txBody>
      </p:sp>
    </p:spTree>
    <p:extLst>
      <p:ext uri="{BB962C8B-B14F-4D97-AF65-F5344CB8AC3E}">
        <p14:creationId xmlns:p14="http://schemas.microsoft.com/office/powerpoint/2010/main" val="513162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t-EE" dirty="0">
                <a:solidFill>
                  <a:schemeClr val="tx1"/>
                </a:solidFill>
              </a:rPr>
              <a:t>Toitu mitmekülgselt!</a:t>
            </a:r>
          </a:p>
          <a:p>
            <a:pPr marL="171450" lvl="0" indent="-171450">
              <a:buFont typeface="Arial" panose="020B0604020202020204" pitchFamily="34" charset="0"/>
              <a:buChar char="•"/>
            </a:pPr>
            <a:r>
              <a:rPr lang="et-EE" dirty="0">
                <a:solidFill>
                  <a:schemeClr val="tx1"/>
                </a:solidFill>
              </a:rPr>
              <a:t>Söö iga päev midagi viiest toidugrupist</a:t>
            </a:r>
          </a:p>
          <a:p>
            <a:pPr marL="171450" lvl="0" indent="-171450">
              <a:buFont typeface="Arial" panose="020B0604020202020204" pitchFamily="34" charset="0"/>
              <a:buChar char="•"/>
            </a:pPr>
            <a:r>
              <a:rPr lang="et-EE" dirty="0">
                <a:solidFill>
                  <a:schemeClr val="tx1"/>
                </a:solidFill>
              </a:rPr>
              <a:t>Varieeri toite toidugruppide sees</a:t>
            </a:r>
          </a:p>
          <a:p>
            <a:pPr lvl="0"/>
            <a:endParaRPr lang="et-EE" dirty="0">
              <a:solidFill>
                <a:schemeClr val="tx1"/>
              </a:solidFill>
            </a:endParaRPr>
          </a:p>
          <a:p>
            <a:pPr lvl="0"/>
            <a:r>
              <a:rPr lang="et-EE" dirty="0">
                <a:solidFill>
                  <a:schemeClr val="tx1"/>
                </a:solidFill>
              </a:rPr>
              <a:t>Mida kauem on toit hammastega kontaktis, seda suurem on kahju:</a:t>
            </a:r>
          </a:p>
          <a:p>
            <a:pPr marL="171450" lvl="0" indent="-171450">
              <a:buFont typeface="Arial" panose="020B0604020202020204" pitchFamily="34" charset="0"/>
              <a:buChar char="•"/>
            </a:pPr>
            <a:r>
              <a:rPr lang="et-EE" dirty="0">
                <a:solidFill>
                  <a:schemeClr val="tx1"/>
                </a:solidFill>
              </a:rPr>
              <a:t>lutsukommid</a:t>
            </a:r>
          </a:p>
          <a:p>
            <a:pPr marL="171450" lvl="0" indent="-171450">
              <a:buFont typeface="Arial" panose="020B0604020202020204" pitchFamily="34" charset="0"/>
              <a:buChar char="•"/>
            </a:pPr>
            <a:r>
              <a:rPr lang="et-EE" dirty="0">
                <a:solidFill>
                  <a:schemeClr val="tx1"/>
                </a:solidFill>
              </a:rPr>
              <a:t>kleepuvad toidud</a:t>
            </a:r>
          </a:p>
          <a:p>
            <a:pPr marL="0" lvl="0" indent="0">
              <a:buFont typeface="Arial" panose="020B0604020202020204" pitchFamily="34" charset="0"/>
              <a:buNone/>
            </a:pPr>
            <a:endParaRPr lang="et-EE" dirty="0">
              <a:solidFill>
                <a:schemeClr val="tx1"/>
              </a:solidFill>
            </a:endParaRPr>
          </a:p>
          <a:p>
            <a:pPr marL="0" lvl="0" indent="0">
              <a:buFont typeface="Arial" panose="020B0604020202020204" pitchFamily="34" charset="0"/>
              <a:buNone/>
            </a:pPr>
            <a:r>
              <a:rPr lang="et-EE" dirty="0">
                <a:solidFill>
                  <a:schemeClr val="tx1"/>
                </a:solidFill>
              </a:rPr>
              <a:t>ALLIKAS (toidupüramiid): https://www.tai.ee/et/valjaanded/toidupuramiid</a:t>
            </a:r>
          </a:p>
        </p:txBody>
      </p:sp>
      <p:sp>
        <p:nvSpPr>
          <p:cNvPr id="4" name="Slide Number Placeholder 3"/>
          <p:cNvSpPr>
            <a:spLocks noGrp="1"/>
          </p:cNvSpPr>
          <p:nvPr>
            <p:ph type="sldNum" sz="quarter" idx="5"/>
          </p:nvPr>
        </p:nvSpPr>
        <p:spPr/>
        <p:txBody>
          <a:bodyPr/>
          <a:lstStyle/>
          <a:p>
            <a:fld id="{CB84DA4C-FE2F-1A48-9698-2072A37F98FB}" type="slidenum">
              <a:rPr lang="en-EE" smtClean="0"/>
              <a:t>24</a:t>
            </a:fld>
            <a:endParaRPr lang="en-EE"/>
          </a:p>
        </p:txBody>
      </p:sp>
    </p:spTree>
    <p:extLst>
      <p:ext uri="{BB962C8B-B14F-4D97-AF65-F5344CB8AC3E}">
        <p14:creationId xmlns:p14="http://schemas.microsoft.com/office/powerpoint/2010/main" val="23704073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latin typeface="+mn-lt"/>
              </a:rPr>
              <a:t>Selleks, et mineraalid, mis happerünnakuga hammastest välja viiakse, saaksid hammastesse tagasi liikuda, peab söögikordade vahel vähemalt 3-tunniseid pause pidama. Sel ajal võib tarbida ainult tavalist puhast gaasita, maitseta vett.</a:t>
            </a:r>
          </a:p>
          <a:p>
            <a:endParaRPr lang="et-EE" dirty="0">
              <a:solidFill>
                <a:schemeClr val="tx1"/>
              </a:solidFill>
              <a:latin typeface="+mn-lt"/>
            </a:endParaRPr>
          </a:p>
          <a:p>
            <a:r>
              <a:rPr lang="et-EE" dirty="0">
                <a:solidFill>
                  <a:schemeClr val="tx1"/>
                </a:solidFill>
                <a:latin typeface="+mn-lt"/>
              </a:rPr>
              <a:t>Pärast söömist on hea suud veega loputada, et eemaldada suust toidujäägid ja vähendada sülje happelisust.</a:t>
            </a:r>
          </a:p>
          <a:p>
            <a:endParaRPr lang="et-EE" dirty="0">
              <a:solidFill>
                <a:schemeClr val="tx1"/>
              </a:solidFill>
              <a:latin typeface="+mn-lt"/>
            </a:endParaRPr>
          </a:p>
          <a:p>
            <a:r>
              <a:rPr lang="et-EE" dirty="0">
                <a:solidFill>
                  <a:schemeClr val="tx1"/>
                </a:solidFill>
                <a:latin typeface="+mn-lt"/>
              </a:rPr>
              <a:t>Pärast söömist võiks närida </a:t>
            </a:r>
            <a:r>
              <a:rPr lang="et-EE" b="1" dirty="0">
                <a:solidFill>
                  <a:schemeClr val="tx1"/>
                </a:solidFill>
                <a:latin typeface="+mn-lt"/>
              </a:rPr>
              <a:t>ksülitooliga</a:t>
            </a:r>
            <a:r>
              <a:rPr lang="et-EE" dirty="0">
                <a:solidFill>
                  <a:schemeClr val="tx1"/>
                </a:solidFill>
                <a:latin typeface="+mn-lt"/>
              </a:rPr>
              <a:t> nätsu või pastille – see soodustab sülje eritumist ja happerünnak möödub kiiremini.</a:t>
            </a:r>
          </a:p>
          <a:p>
            <a:r>
              <a:rPr lang="et-EE" dirty="0">
                <a:solidFill>
                  <a:schemeClr val="tx1"/>
                </a:solidFill>
                <a:latin typeface="+mn-lt"/>
              </a:rPr>
              <a:t>Ksülitool on looduslik magusaine, millest bakterid energiat ei saa. Ksülitool takistab bakterite paljunemist.</a:t>
            </a:r>
          </a:p>
          <a:p>
            <a:r>
              <a:rPr lang="et-EE" b="0" i="0" dirty="0">
                <a:solidFill>
                  <a:schemeClr val="tx1"/>
                </a:solidFill>
                <a:effectLst/>
                <a:latin typeface="+mn-lt"/>
              </a:rPr>
              <a:t>K</a:t>
            </a:r>
            <a:r>
              <a:rPr lang="en-GB" b="0" i="0" dirty="0" err="1">
                <a:solidFill>
                  <a:schemeClr val="tx1"/>
                </a:solidFill>
                <a:effectLst/>
                <a:latin typeface="+mn-lt"/>
              </a:rPr>
              <a:t>sülitooli</a:t>
            </a:r>
            <a:r>
              <a:rPr lang="en-GB" b="0" i="0" dirty="0">
                <a:solidFill>
                  <a:schemeClr val="tx1"/>
                </a:solidFill>
                <a:effectLst/>
                <a:latin typeface="+mn-lt"/>
              </a:rPr>
              <a:t> </a:t>
            </a:r>
            <a:r>
              <a:rPr lang="en-GB" b="0" i="0" dirty="0" err="1">
                <a:solidFill>
                  <a:schemeClr val="tx1"/>
                </a:solidFill>
                <a:effectLst/>
                <a:latin typeface="+mn-lt"/>
              </a:rPr>
              <a:t>tarvitamine</a:t>
            </a:r>
            <a:r>
              <a:rPr lang="en-GB" b="0" i="0" dirty="0">
                <a:solidFill>
                  <a:schemeClr val="tx1"/>
                </a:solidFill>
                <a:effectLst/>
                <a:latin typeface="+mn-lt"/>
              </a:rPr>
              <a:t> </a:t>
            </a:r>
            <a:r>
              <a:rPr lang="en-GB" b="0" i="0" dirty="0" err="1">
                <a:solidFill>
                  <a:schemeClr val="tx1"/>
                </a:solidFill>
                <a:effectLst/>
                <a:latin typeface="+mn-lt"/>
              </a:rPr>
              <a:t>söögikorra</a:t>
            </a:r>
            <a:r>
              <a:rPr lang="en-GB" b="0" i="0" dirty="0">
                <a:solidFill>
                  <a:schemeClr val="tx1"/>
                </a:solidFill>
                <a:effectLst/>
                <a:latin typeface="+mn-lt"/>
              </a:rPr>
              <a:t> </a:t>
            </a:r>
            <a:r>
              <a:rPr lang="en-GB" b="0" i="0" dirty="0" err="1">
                <a:solidFill>
                  <a:schemeClr val="tx1"/>
                </a:solidFill>
                <a:effectLst/>
                <a:latin typeface="+mn-lt"/>
              </a:rPr>
              <a:t>lõpus</a:t>
            </a:r>
            <a:r>
              <a:rPr lang="et-EE" b="0" i="0" dirty="0">
                <a:solidFill>
                  <a:schemeClr val="tx1"/>
                </a:solidFill>
                <a:effectLst/>
                <a:latin typeface="+mn-lt"/>
              </a:rPr>
              <a:t> (näts, pastillid)</a:t>
            </a:r>
            <a:r>
              <a:rPr lang="en-GB" b="0" i="0" dirty="0">
                <a:solidFill>
                  <a:schemeClr val="tx1"/>
                </a:solidFill>
                <a:effectLst/>
                <a:latin typeface="+mn-lt"/>
              </a:rPr>
              <a:t> </a:t>
            </a:r>
            <a:r>
              <a:rPr lang="en-GB" b="0" i="0" dirty="0" err="1">
                <a:solidFill>
                  <a:schemeClr val="tx1"/>
                </a:solidFill>
                <a:effectLst/>
                <a:latin typeface="+mn-lt"/>
              </a:rPr>
              <a:t>pidurdab</a:t>
            </a:r>
            <a:r>
              <a:rPr lang="en-GB" b="0" i="0" dirty="0">
                <a:solidFill>
                  <a:schemeClr val="tx1"/>
                </a:solidFill>
                <a:effectLst/>
                <a:latin typeface="+mn-lt"/>
              </a:rPr>
              <a:t> </a:t>
            </a:r>
            <a:r>
              <a:rPr lang="en-GB" b="0" i="0" dirty="0" err="1">
                <a:solidFill>
                  <a:schemeClr val="tx1"/>
                </a:solidFill>
                <a:effectLst/>
                <a:latin typeface="+mn-lt"/>
              </a:rPr>
              <a:t>mikroobide</a:t>
            </a:r>
            <a:r>
              <a:rPr lang="en-GB" b="0" i="0" dirty="0">
                <a:solidFill>
                  <a:schemeClr val="tx1"/>
                </a:solidFill>
                <a:effectLst/>
                <a:latin typeface="+mn-lt"/>
              </a:rPr>
              <a:t> </a:t>
            </a:r>
            <a:r>
              <a:rPr lang="en-GB" b="0" i="0" dirty="0" err="1">
                <a:solidFill>
                  <a:schemeClr val="tx1"/>
                </a:solidFill>
                <a:effectLst/>
                <a:latin typeface="+mn-lt"/>
              </a:rPr>
              <a:t>paljunemist</a:t>
            </a:r>
            <a:r>
              <a:rPr lang="et-EE" b="0" i="0" dirty="0">
                <a:solidFill>
                  <a:schemeClr val="tx1"/>
                </a:solidFill>
                <a:effectLst/>
                <a:latin typeface="+mn-lt"/>
              </a:rPr>
              <a:t> ja vähendab happerünnakut – </a:t>
            </a:r>
            <a:r>
              <a:rPr lang="en-GB" b="0" i="0" dirty="0" err="1">
                <a:solidFill>
                  <a:schemeClr val="tx1"/>
                </a:solidFill>
                <a:effectLst/>
                <a:latin typeface="+mn-lt"/>
              </a:rPr>
              <a:t>väheneb</a:t>
            </a:r>
            <a:r>
              <a:rPr lang="en-GB" b="0" i="0" dirty="0">
                <a:solidFill>
                  <a:schemeClr val="tx1"/>
                </a:solidFill>
                <a:effectLst/>
                <a:latin typeface="+mn-lt"/>
              </a:rPr>
              <a:t> ka </a:t>
            </a:r>
            <a:r>
              <a:rPr lang="en-GB" b="0" i="0" dirty="0" err="1">
                <a:solidFill>
                  <a:schemeClr val="tx1"/>
                </a:solidFill>
                <a:effectLst/>
                <a:latin typeface="+mn-lt"/>
              </a:rPr>
              <a:t>hambakatu</a:t>
            </a:r>
            <a:r>
              <a:rPr lang="en-GB" b="0" i="0" dirty="0">
                <a:solidFill>
                  <a:schemeClr val="tx1"/>
                </a:solidFill>
                <a:effectLst/>
                <a:latin typeface="+mn-lt"/>
              </a:rPr>
              <a:t> </a:t>
            </a:r>
            <a:r>
              <a:rPr lang="en-GB" b="0" i="0" dirty="0" err="1">
                <a:solidFill>
                  <a:schemeClr val="tx1"/>
                </a:solidFill>
                <a:effectLst/>
                <a:latin typeface="+mn-lt"/>
              </a:rPr>
              <a:t>kogus</a:t>
            </a:r>
            <a:r>
              <a:rPr lang="en-GB" b="0" i="0" dirty="0">
                <a:solidFill>
                  <a:schemeClr val="tx1"/>
                </a:solidFill>
                <a:effectLst/>
                <a:latin typeface="+mn-lt"/>
              </a:rPr>
              <a:t>.</a:t>
            </a:r>
            <a:endParaRPr lang="et-EE" dirty="0">
              <a:solidFill>
                <a:schemeClr val="tx1"/>
              </a:solidFill>
              <a:latin typeface="+mn-lt"/>
            </a:endParaRPr>
          </a:p>
          <a:p>
            <a:r>
              <a:rPr lang="et-EE" dirty="0">
                <a:solidFill>
                  <a:schemeClr val="tx1"/>
                </a:solidFill>
                <a:latin typeface="+mn-lt"/>
              </a:rPr>
              <a:t>Nätsu pole vaja kauem närida kui 10 minutit. Liigne nätsu närimine koormab alalõualiigest.</a:t>
            </a:r>
          </a:p>
          <a:p>
            <a:endParaRPr lang="et-EE" dirty="0">
              <a:solidFill>
                <a:schemeClr val="tx1"/>
              </a:solidFill>
              <a:latin typeface="+mn-lt"/>
            </a:endParaRPr>
          </a:p>
          <a:p>
            <a:r>
              <a:rPr lang="en-GB" b="0" i="0" dirty="0" err="1">
                <a:solidFill>
                  <a:schemeClr val="tx1"/>
                </a:solidFill>
                <a:effectLst/>
                <a:latin typeface="+mn-lt"/>
              </a:rPr>
              <a:t>Uuringud</a:t>
            </a:r>
            <a:r>
              <a:rPr lang="en-GB" b="0" i="0" dirty="0">
                <a:solidFill>
                  <a:schemeClr val="tx1"/>
                </a:solidFill>
                <a:effectLst/>
                <a:latin typeface="+mn-lt"/>
              </a:rPr>
              <a:t> (ka </a:t>
            </a:r>
            <a:r>
              <a:rPr lang="en-GB" b="0" i="0" dirty="0" err="1">
                <a:solidFill>
                  <a:schemeClr val="tx1"/>
                </a:solidFill>
                <a:effectLst/>
                <a:latin typeface="+mn-lt"/>
              </a:rPr>
              <a:t>Eestis</a:t>
            </a:r>
            <a:r>
              <a:rPr lang="en-GB" b="0" i="0" dirty="0">
                <a:solidFill>
                  <a:schemeClr val="tx1"/>
                </a:solidFill>
                <a:effectLst/>
                <a:latin typeface="+mn-lt"/>
              </a:rPr>
              <a:t> </a:t>
            </a:r>
            <a:r>
              <a:rPr lang="en-GB" b="0" i="0" dirty="0" err="1">
                <a:solidFill>
                  <a:schemeClr val="tx1"/>
                </a:solidFill>
                <a:effectLst/>
                <a:latin typeface="+mn-lt"/>
              </a:rPr>
              <a:t>tehtud</a:t>
            </a:r>
            <a:r>
              <a:rPr lang="en-GB" b="0" i="0" dirty="0">
                <a:solidFill>
                  <a:schemeClr val="tx1"/>
                </a:solidFill>
                <a:effectLst/>
                <a:latin typeface="+mn-lt"/>
              </a:rPr>
              <a:t>) </a:t>
            </a:r>
            <a:r>
              <a:rPr lang="en-GB" b="0" i="0" dirty="0" err="1">
                <a:solidFill>
                  <a:schemeClr val="tx1"/>
                </a:solidFill>
                <a:effectLst/>
                <a:latin typeface="+mn-lt"/>
              </a:rPr>
              <a:t>näitavad</a:t>
            </a:r>
            <a:r>
              <a:rPr lang="en-GB" b="0" i="0" dirty="0">
                <a:solidFill>
                  <a:schemeClr val="tx1"/>
                </a:solidFill>
                <a:effectLst/>
                <a:latin typeface="+mn-lt"/>
              </a:rPr>
              <a:t>, et </a:t>
            </a:r>
            <a:r>
              <a:rPr lang="en-GB" b="0" i="0" dirty="0" err="1">
                <a:solidFill>
                  <a:schemeClr val="tx1"/>
                </a:solidFill>
                <a:effectLst/>
                <a:latin typeface="+mn-lt"/>
              </a:rPr>
              <a:t>vajaliku</a:t>
            </a:r>
            <a:r>
              <a:rPr lang="en-GB" b="0" i="0" dirty="0">
                <a:solidFill>
                  <a:schemeClr val="tx1"/>
                </a:solidFill>
                <a:effectLst/>
                <a:latin typeface="+mn-lt"/>
              </a:rPr>
              <a:t> </a:t>
            </a:r>
            <a:r>
              <a:rPr lang="en-GB" b="0" i="0" dirty="0" err="1">
                <a:solidFill>
                  <a:schemeClr val="tx1"/>
                </a:solidFill>
                <a:effectLst/>
                <a:latin typeface="+mn-lt"/>
              </a:rPr>
              <a:t>efekti</a:t>
            </a:r>
            <a:r>
              <a:rPr lang="en-GB" b="0" i="0" dirty="0">
                <a:solidFill>
                  <a:schemeClr val="tx1"/>
                </a:solidFill>
                <a:effectLst/>
                <a:latin typeface="+mn-lt"/>
              </a:rPr>
              <a:t> </a:t>
            </a:r>
            <a:r>
              <a:rPr lang="en-GB" b="0" i="0" dirty="0" err="1">
                <a:solidFill>
                  <a:schemeClr val="tx1"/>
                </a:solidFill>
                <a:effectLst/>
                <a:latin typeface="+mn-lt"/>
              </a:rPr>
              <a:t>saavutamiseks</a:t>
            </a:r>
            <a:r>
              <a:rPr lang="en-GB" b="0" i="0" dirty="0">
                <a:solidFill>
                  <a:schemeClr val="tx1"/>
                </a:solidFill>
                <a:effectLst/>
                <a:latin typeface="+mn-lt"/>
              </a:rPr>
              <a:t> on </a:t>
            </a:r>
            <a:r>
              <a:rPr lang="en-GB" b="0" i="0" dirty="0" err="1">
                <a:solidFill>
                  <a:schemeClr val="tx1"/>
                </a:solidFill>
                <a:effectLst/>
                <a:latin typeface="+mn-lt"/>
              </a:rPr>
              <a:t>iga</a:t>
            </a:r>
            <a:r>
              <a:rPr lang="en-GB" b="0" i="0" dirty="0">
                <a:solidFill>
                  <a:schemeClr val="tx1"/>
                </a:solidFill>
                <a:effectLst/>
                <a:latin typeface="+mn-lt"/>
              </a:rPr>
              <a:t> </a:t>
            </a:r>
            <a:r>
              <a:rPr lang="en-GB" b="0" i="0" dirty="0" err="1">
                <a:solidFill>
                  <a:schemeClr val="tx1"/>
                </a:solidFill>
                <a:effectLst/>
                <a:latin typeface="+mn-lt"/>
              </a:rPr>
              <a:t>päev</a:t>
            </a:r>
            <a:r>
              <a:rPr lang="en-GB" b="0" i="0" dirty="0">
                <a:solidFill>
                  <a:schemeClr val="tx1"/>
                </a:solidFill>
                <a:effectLst/>
                <a:latin typeface="+mn-lt"/>
              </a:rPr>
              <a:t> </a:t>
            </a:r>
            <a:r>
              <a:rPr lang="en-GB" b="0" i="0" dirty="0" err="1">
                <a:solidFill>
                  <a:schemeClr val="tx1"/>
                </a:solidFill>
                <a:effectLst/>
                <a:latin typeface="+mn-lt"/>
              </a:rPr>
              <a:t>vaja</a:t>
            </a:r>
            <a:r>
              <a:rPr lang="en-GB" b="0" i="0" dirty="0">
                <a:solidFill>
                  <a:schemeClr val="tx1"/>
                </a:solidFill>
                <a:effectLst/>
                <a:latin typeface="+mn-lt"/>
              </a:rPr>
              <a:t> </a:t>
            </a:r>
            <a:r>
              <a:rPr lang="en-GB" b="0" i="0" dirty="0" err="1">
                <a:solidFill>
                  <a:schemeClr val="tx1"/>
                </a:solidFill>
                <a:effectLst/>
                <a:latin typeface="+mn-lt"/>
              </a:rPr>
              <a:t>tarbida</a:t>
            </a:r>
            <a:r>
              <a:rPr lang="en-GB" b="0" i="0" dirty="0">
                <a:solidFill>
                  <a:schemeClr val="tx1"/>
                </a:solidFill>
                <a:effectLst/>
                <a:latin typeface="+mn-lt"/>
              </a:rPr>
              <a:t> 10–25 </a:t>
            </a:r>
            <a:r>
              <a:rPr lang="en-GB" b="0" i="0" dirty="0" err="1">
                <a:solidFill>
                  <a:schemeClr val="tx1"/>
                </a:solidFill>
                <a:effectLst/>
                <a:latin typeface="+mn-lt"/>
              </a:rPr>
              <a:t>grammi</a:t>
            </a:r>
            <a:r>
              <a:rPr lang="en-GB" b="0" i="0" dirty="0">
                <a:solidFill>
                  <a:schemeClr val="tx1"/>
                </a:solidFill>
                <a:effectLst/>
                <a:latin typeface="+mn-lt"/>
              </a:rPr>
              <a:t> </a:t>
            </a:r>
            <a:r>
              <a:rPr lang="en-GB" b="0" i="0" dirty="0" err="1">
                <a:solidFill>
                  <a:schemeClr val="tx1"/>
                </a:solidFill>
                <a:effectLst/>
                <a:latin typeface="+mn-lt"/>
              </a:rPr>
              <a:t>ksülitooli</a:t>
            </a:r>
            <a:r>
              <a:rPr lang="et-EE" b="0" i="0" dirty="0">
                <a:solidFill>
                  <a:schemeClr val="tx1"/>
                </a:solidFill>
                <a:effectLst/>
                <a:latin typeface="+mn-lt"/>
              </a:rPr>
              <a:t> </a:t>
            </a:r>
            <a:r>
              <a:rPr lang="en-GB" b="0" i="0" dirty="0" err="1">
                <a:solidFill>
                  <a:schemeClr val="tx1"/>
                </a:solidFill>
                <a:effectLst/>
                <a:latin typeface="+mn-lt"/>
              </a:rPr>
              <a:t>vähemalt</a:t>
            </a:r>
            <a:r>
              <a:rPr lang="en-GB" b="0" i="0" dirty="0">
                <a:solidFill>
                  <a:schemeClr val="tx1"/>
                </a:solidFill>
                <a:effectLst/>
                <a:latin typeface="+mn-lt"/>
              </a:rPr>
              <a:t> </a:t>
            </a:r>
            <a:r>
              <a:rPr lang="en-GB" b="0" i="0" dirty="0" err="1">
                <a:solidFill>
                  <a:schemeClr val="tx1"/>
                </a:solidFill>
                <a:effectLst/>
                <a:latin typeface="+mn-lt"/>
              </a:rPr>
              <a:t>kuue</a:t>
            </a:r>
            <a:r>
              <a:rPr lang="en-GB" b="0" i="0" dirty="0">
                <a:solidFill>
                  <a:schemeClr val="tx1"/>
                </a:solidFill>
                <a:effectLst/>
                <a:latin typeface="+mn-lt"/>
              </a:rPr>
              <a:t> </a:t>
            </a:r>
            <a:r>
              <a:rPr lang="en-GB" b="0" i="0" dirty="0" err="1">
                <a:solidFill>
                  <a:schemeClr val="tx1"/>
                </a:solidFill>
                <a:effectLst/>
                <a:latin typeface="+mn-lt"/>
              </a:rPr>
              <a:t>kuu</a:t>
            </a:r>
            <a:r>
              <a:rPr lang="en-GB" b="0" i="0" dirty="0">
                <a:solidFill>
                  <a:schemeClr val="tx1"/>
                </a:solidFill>
                <a:effectLst/>
                <a:latin typeface="+mn-lt"/>
              </a:rPr>
              <a:t> </a:t>
            </a:r>
            <a:r>
              <a:rPr lang="en-GB" b="0" i="0" dirty="0" err="1">
                <a:solidFill>
                  <a:schemeClr val="tx1"/>
                </a:solidFill>
                <a:effectLst/>
                <a:latin typeface="+mn-lt"/>
              </a:rPr>
              <a:t>jooksul</a:t>
            </a:r>
            <a:r>
              <a:rPr lang="et-EE" b="0" i="0" dirty="0">
                <a:solidFill>
                  <a:schemeClr val="tx1"/>
                </a:solidFill>
                <a:effectLst/>
                <a:latin typeface="+mn-lt"/>
              </a:rPr>
              <a:t>.</a:t>
            </a:r>
            <a:endParaRPr lang="en-GB" dirty="0">
              <a:solidFill>
                <a:schemeClr val="tx1"/>
              </a:solidFill>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25</a:t>
            </a:fld>
            <a:endParaRPr lang="en-EE"/>
          </a:p>
        </p:txBody>
      </p:sp>
    </p:spTree>
    <p:extLst>
      <p:ext uri="{BB962C8B-B14F-4D97-AF65-F5344CB8AC3E}">
        <p14:creationId xmlns:p14="http://schemas.microsoft.com/office/powerpoint/2010/main" val="6107093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26</a:t>
            </a:fld>
            <a:endParaRPr lang="en-EE"/>
          </a:p>
        </p:txBody>
      </p:sp>
    </p:spTree>
    <p:extLst>
      <p:ext uri="{BB962C8B-B14F-4D97-AF65-F5344CB8AC3E}">
        <p14:creationId xmlns:p14="http://schemas.microsoft.com/office/powerpoint/2010/main" val="8452929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0" dirty="0">
                <a:solidFill>
                  <a:schemeClr val="tx1"/>
                </a:solidFill>
              </a:rPr>
              <a:t>Tavaline vesi</a:t>
            </a:r>
          </a:p>
          <a:p>
            <a:r>
              <a:rPr lang="et-EE" b="0" dirty="0">
                <a:solidFill>
                  <a:schemeClr val="tx1"/>
                </a:solidFill>
              </a:rPr>
              <a:t>Gaseeritud vesi</a:t>
            </a:r>
          </a:p>
          <a:p>
            <a:r>
              <a:rPr lang="et-EE" b="0" dirty="0">
                <a:solidFill>
                  <a:schemeClr val="tx1"/>
                </a:solidFill>
              </a:rPr>
              <a:t>Maitsevesi</a:t>
            </a:r>
            <a:endParaRPr lang="en-GB" b="0"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27</a:t>
            </a:fld>
            <a:endParaRPr lang="en-EE"/>
          </a:p>
        </p:txBody>
      </p:sp>
    </p:spTree>
    <p:extLst>
      <p:ext uri="{BB962C8B-B14F-4D97-AF65-F5344CB8AC3E}">
        <p14:creationId xmlns:p14="http://schemas.microsoft.com/office/powerpoint/2010/main" val="30874659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A70F9B-2F54-EA61-9502-15C3B510B2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5D4537-5D06-6476-57A8-21D8D003F9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029CDA-4644-5A39-D291-F88E0D02ADDF}"/>
              </a:ext>
            </a:extLst>
          </p:cNvPr>
          <p:cNvSpPr>
            <a:spLocks noGrp="1"/>
          </p:cNvSpPr>
          <p:nvPr>
            <p:ph type="body" idx="1"/>
          </p:nvPr>
        </p:nvSpPr>
        <p:spPr/>
        <p:txBody>
          <a:bodyPr/>
          <a:lstStyle/>
          <a:p>
            <a:r>
              <a:rPr lang="et-EE" b="0" dirty="0">
                <a:solidFill>
                  <a:schemeClr val="tx1"/>
                </a:solidFill>
              </a:rPr>
              <a:t>Joogijanu korral on ainuõige jook tavaline puhas gaseerimata, maitseta vesi!</a:t>
            </a:r>
          </a:p>
          <a:p>
            <a:r>
              <a:rPr lang="et-EE" b="0" dirty="0">
                <a:solidFill>
                  <a:schemeClr val="tx1"/>
                </a:solidFill>
              </a:rPr>
              <a:t>Kõiki muid jooke tuleb tarbida toidukorra ajal.</a:t>
            </a:r>
            <a:endParaRPr lang="en-GB" b="0" dirty="0">
              <a:solidFill>
                <a:schemeClr val="tx1"/>
              </a:solidFill>
            </a:endParaRPr>
          </a:p>
        </p:txBody>
      </p:sp>
      <p:sp>
        <p:nvSpPr>
          <p:cNvPr id="4" name="Slide Number Placeholder 3">
            <a:extLst>
              <a:ext uri="{FF2B5EF4-FFF2-40B4-BE49-F238E27FC236}">
                <a16:creationId xmlns:a16="http://schemas.microsoft.com/office/drawing/2014/main" id="{276F0C6B-5283-FBD4-9E9C-B1E8CBAAA296}"/>
              </a:ext>
            </a:extLst>
          </p:cNvPr>
          <p:cNvSpPr>
            <a:spLocks noGrp="1"/>
          </p:cNvSpPr>
          <p:nvPr>
            <p:ph type="sldNum" sz="quarter" idx="5"/>
          </p:nvPr>
        </p:nvSpPr>
        <p:spPr/>
        <p:txBody>
          <a:bodyPr/>
          <a:lstStyle/>
          <a:p>
            <a:fld id="{CB84DA4C-FE2F-1A48-9698-2072A37F98FB}" type="slidenum">
              <a:rPr lang="en-EE" smtClean="0"/>
              <a:t>28</a:t>
            </a:fld>
            <a:endParaRPr lang="en-EE"/>
          </a:p>
        </p:txBody>
      </p:sp>
    </p:spTree>
    <p:extLst>
      <p:ext uri="{BB962C8B-B14F-4D97-AF65-F5344CB8AC3E}">
        <p14:creationId xmlns:p14="http://schemas.microsoft.com/office/powerpoint/2010/main" val="22260494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b="0" dirty="0">
                <a:solidFill>
                  <a:schemeClr val="tx1"/>
                </a:solidFill>
              </a:rPr>
              <a:t>Hambaarsti juures peaks kontrollis käima 1-2x aastas – ka siis, kui mingeid muresid kurta ei ole!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b="1" dirty="0">
                <a:solidFill>
                  <a:schemeClr val="tx1"/>
                </a:solidFill>
              </a:rPr>
              <a:t>Hammas ei parane iseenesest!</a:t>
            </a:r>
            <a:r>
              <a:rPr lang="et-EE" dirty="0">
                <a:solidFill>
                  <a:schemeClr val="tx1"/>
                </a:solidFill>
              </a:rPr>
              <a:t> Kui tunned mõne hamba tundlikkust või valu, tuleb pöörduda hambaarsti poole. Kui hambaauk on tekkima hakkanud, ei parane see iseenesest, vaid muutub ajaga ainult suuremaks. Mida suurem on hambaauk, seda rohkem peab oma hammast ära puurima ja seda suurem plomm tuleb hambasse panna.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Tervisekassa lepingupartnerite juures on alla 19-aastastele hambaravi tasuta. Tuleb tasuda vaid visiiditasu.</a:t>
            </a:r>
          </a:p>
          <a:p>
            <a:pPr marL="0" marR="0" lvl="0" indent="0" algn="l" defTabSz="914400" rtl="0" eaLnBrk="1" fontAlgn="auto" latinLnBrk="0" hangingPunct="1">
              <a:lnSpc>
                <a:spcPct val="100000"/>
              </a:lnSpc>
              <a:spcBef>
                <a:spcPts val="0"/>
              </a:spcBef>
              <a:spcAft>
                <a:spcPts val="0"/>
              </a:spcAft>
              <a:buClrTx/>
              <a:buSzTx/>
              <a:buFontTx/>
              <a:buNone/>
              <a:tabLst/>
              <a:defRPr/>
            </a:pPr>
            <a:r>
              <a:rPr lang="et-EE" b="1" dirty="0">
                <a:solidFill>
                  <a:schemeClr val="tx1"/>
                </a:solidFill>
              </a:rPr>
              <a:t>Mine kindlasti ENNE oma 19. sünnipäeva hambaarsti juurde!</a:t>
            </a:r>
            <a:endParaRPr lang="en-GB" b="1" dirty="0">
              <a:solidFill>
                <a:schemeClr val="tx1"/>
              </a:solidFill>
            </a:endParaRPr>
          </a:p>
          <a:p>
            <a:endParaRPr lang="en-GB"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29</a:t>
            </a:fld>
            <a:endParaRPr lang="en-EE"/>
          </a:p>
        </p:txBody>
      </p:sp>
    </p:spTree>
    <p:extLst>
      <p:ext uri="{BB962C8B-B14F-4D97-AF65-F5344CB8AC3E}">
        <p14:creationId xmlns:p14="http://schemas.microsoft.com/office/powerpoint/2010/main" val="29398543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A3B18-E9E8-A331-0434-948F4B616D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0FE8F7-47A4-A5B3-E7D5-B27E04A5A6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87AD5B-010F-D239-579F-9DBC4E1BBBC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solidFill>
                <a:schemeClr val="tx1"/>
              </a:solidFill>
            </a:endParaRPr>
          </a:p>
        </p:txBody>
      </p:sp>
      <p:sp>
        <p:nvSpPr>
          <p:cNvPr id="4" name="Slide Number Placeholder 3">
            <a:extLst>
              <a:ext uri="{FF2B5EF4-FFF2-40B4-BE49-F238E27FC236}">
                <a16:creationId xmlns:a16="http://schemas.microsoft.com/office/drawing/2014/main" id="{B2593015-ACBF-A865-FF4B-C6669704D436}"/>
              </a:ext>
            </a:extLst>
          </p:cNvPr>
          <p:cNvSpPr>
            <a:spLocks noGrp="1"/>
          </p:cNvSpPr>
          <p:nvPr>
            <p:ph type="sldNum" sz="quarter" idx="5"/>
          </p:nvPr>
        </p:nvSpPr>
        <p:spPr/>
        <p:txBody>
          <a:bodyPr/>
          <a:lstStyle/>
          <a:p>
            <a:fld id="{CB84DA4C-FE2F-1A48-9698-2072A37F98FB}" type="slidenum">
              <a:rPr lang="en-EE" smtClean="0"/>
              <a:t>30</a:t>
            </a:fld>
            <a:endParaRPr lang="en-EE"/>
          </a:p>
        </p:txBody>
      </p:sp>
    </p:spTree>
    <p:extLst>
      <p:ext uri="{BB962C8B-B14F-4D97-AF65-F5344CB8AC3E}">
        <p14:creationId xmlns:p14="http://schemas.microsoft.com/office/powerpoint/2010/main" val="16201016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sym typeface="Wingdings" panose="05000000000000000000" pitchFamily="2" charset="2"/>
              </a:rPr>
              <a:t> </a:t>
            </a:r>
            <a:r>
              <a:rPr lang="et-EE" dirty="0">
                <a:solidFill>
                  <a:schemeClr val="tx1"/>
                </a:solidFill>
              </a:rPr>
              <a:t>Karastusjoogid ja energiajoogid</a:t>
            </a:r>
          </a:p>
          <a:p>
            <a:r>
              <a:rPr lang="et-EE" dirty="0">
                <a:solidFill>
                  <a:schemeClr val="tx1"/>
                </a:solidFill>
                <a:sym typeface="Wingdings" panose="05000000000000000000" pitchFamily="2" charset="2"/>
              </a:rPr>
              <a:t> Keeleneet</a:t>
            </a:r>
            <a:endParaRPr lang="et-EE" dirty="0">
              <a:solidFill>
                <a:schemeClr val="tx1"/>
              </a:solidFill>
            </a:endParaRPr>
          </a:p>
          <a:p>
            <a:r>
              <a:rPr lang="et-EE" dirty="0">
                <a:solidFill>
                  <a:schemeClr val="tx1"/>
                </a:solidFill>
                <a:sym typeface="Wingdings" panose="05000000000000000000" pitchFamily="2" charset="2"/>
              </a:rPr>
              <a:t> </a:t>
            </a:r>
            <a:r>
              <a:rPr lang="et-EE" dirty="0">
                <a:solidFill>
                  <a:schemeClr val="tx1"/>
                </a:solidFill>
              </a:rPr>
              <a:t>Tubaka- ja nikotiinitooted</a:t>
            </a:r>
          </a:p>
        </p:txBody>
      </p:sp>
      <p:sp>
        <p:nvSpPr>
          <p:cNvPr id="4" name="Slide Number Placeholder 3"/>
          <p:cNvSpPr>
            <a:spLocks noGrp="1"/>
          </p:cNvSpPr>
          <p:nvPr>
            <p:ph type="sldNum" sz="quarter" idx="5"/>
          </p:nvPr>
        </p:nvSpPr>
        <p:spPr/>
        <p:txBody>
          <a:bodyPr/>
          <a:lstStyle/>
          <a:p>
            <a:fld id="{CB84DA4C-FE2F-1A48-9698-2072A37F98FB}" type="slidenum">
              <a:rPr lang="en-EE" smtClean="0"/>
              <a:t>31</a:t>
            </a:fld>
            <a:endParaRPr lang="en-EE"/>
          </a:p>
        </p:txBody>
      </p:sp>
    </p:spTree>
    <p:extLst>
      <p:ext uri="{BB962C8B-B14F-4D97-AF65-F5344CB8AC3E}">
        <p14:creationId xmlns:p14="http://schemas.microsoft.com/office/powerpoint/2010/main" val="8412324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latin typeface="+mn-lt"/>
              </a:rPr>
              <a:t>Karastusjookide ja muude magusate jookide valik poes on väga suur – seetõttu tarbitakse neid ka väga palju!</a:t>
            </a:r>
          </a:p>
          <a:p>
            <a:endParaRPr lang="et-EE" dirty="0">
              <a:solidFill>
                <a:schemeClr val="tx1"/>
              </a:solidFill>
              <a:latin typeface="+mn-lt"/>
            </a:endParaRPr>
          </a:p>
          <a:p>
            <a:r>
              <a:rPr lang="et-EE" dirty="0">
                <a:solidFill>
                  <a:schemeClr val="tx1"/>
                </a:solidFill>
                <a:latin typeface="+mn-lt"/>
              </a:rPr>
              <a:t>Põhjuseid, miks karastusjoogid ja energiajoogid on hammastele kahjulikud, on peamiselt kaks:</a:t>
            </a:r>
          </a:p>
          <a:p>
            <a:endParaRPr lang="et-EE" dirty="0">
              <a:solidFill>
                <a:schemeClr val="tx1"/>
              </a:solidFill>
              <a:latin typeface="+mn-lt"/>
            </a:endParaRPr>
          </a:p>
          <a:p>
            <a:r>
              <a:rPr lang="et-EE" dirty="0">
                <a:solidFill>
                  <a:schemeClr val="tx1"/>
                </a:solidFill>
                <a:latin typeface="+mn-lt"/>
              </a:rPr>
              <a:t>1) SISALDAVAD SUHKRUID. Neis sisaldub suurel hulgal suhkrut, mis on toiduks suus elavatele bakteritele. Tekib happerünnak - bakterid toodavad happeid, mis lõhuvad hambaemaili ja tekitavad hambaaugu.</a:t>
            </a:r>
          </a:p>
          <a:p>
            <a:endParaRPr lang="et-EE" dirty="0">
              <a:solidFill>
                <a:schemeClr val="tx1"/>
              </a:solidFill>
              <a:latin typeface="+mn-lt"/>
            </a:endParaRPr>
          </a:p>
          <a:p>
            <a:r>
              <a:rPr lang="et-EE" dirty="0">
                <a:solidFill>
                  <a:schemeClr val="tx1"/>
                </a:solidFill>
                <a:latin typeface="+mn-lt"/>
              </a:rPr>
              <a:t>2) JOOGID ON HAPPELISED. Hape söövitab hambapinda, muudab selle pehmeks ja hammas kulub seetõttu liialt. Tihti tekivad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igeme</a:t>
            </a:r>
            <a:r>
              <a:rPr lang="et-EE" b="0" i="0" dirty="0">
                <a:solidFill>
                  <a:schemeClr val="tx1"/>
                </a:solidFill>
                <a:effectLst/>
                <a:latin typeface="+mn-lt"/>
              </a:rPr>
              <a:t>äärsesse piirkonda </a:t>
            </a:r>
            <a:r>
              <a:rPr lang="en-GB" b="0" i="0" dirty="0" err="1">
                <a:solidFill>
                  <a:schemeClr val="tx1"/>
                </a:solidFill>
                <a:effectLst/>
                <a:latin typeface="+mn-lt"/>
              </a:rPr>
              <a:t>siledapinnalised</a:t>
            </a:r>
            <a:r>
              <a:rPr lang="en-GB" b="0" i="0" dirty="0">
                <a:solidFill>
                  <a:schemeClr val="tx1"/>
                </a:solidFill>
                <a:effectLst/>
                <a:latin typeface="+mn-lt"/>
              </a:rPr>
              <a:t> </a:t>
            </a:r>
            <a:r>
              <a:rPr lang="en-GB" b="0" i="0" dirty="0" err="1">
                <a:solidFill>
                  <a:schemeClr val="tx1"/>
                </a:solidFill>
                <a:effectLst/>
                <a:latin typeface="+mn-lt"/>
              </a:rPr>
              <a:t>läikivad</a:t>
            </a:r>
            <a:r>
              <a:rPr lang="en-GB" b="0" i="0" dirty="0">
                <a:solidFill>
                  <a:schemeClr val="tx1"/>
                </a:solidFill>
                <a:effectLst/>
                <a:latin typeface="+mn-lt"/>
              </a:rPr>
              <a:t> </a:t>
            </a:r>
            <a:r>
              <a:rPr lang="en-GB" b="0" i="0" dirty="0" err="1">
                <a:solidFill>
                  <a:schemeClr val="tx1"/>
                </a:solidFill>
                <a:effectLst/>
                <a:latin typeface="+mn-lt"/>
              </a:rPr>
              <a:t>lohud</a:t>
            </a:r>
            <a:r>
              <a:rPr lang="en-GB" b="0" i="0" dirty="0">
                <a:solidFill>
                  <a:schemeClr val="tx1"/>
                </a:solidFill>
                <a:effectLst/>
                <a:latin typeface="+mn-lt"/>
              </a:rPr>
              <a:t>. </a:t>
            </a:r>
            <a:r>
              <a:rPr lang="et-EE" b="0" i="0" dirty="0">
                <a:solidFill>
                  <a:schemeClr val="tx1"/>
                </a:solidFill>
                <a:effectLst/>
                <a:latin typeface="+mn-lt"/>
              </a:rPr>
              <a:t>H</a:t>
            </a:r>
            <a:r>
              <a:rPr lang="et-EE" dirty="0">
                <a:solidFill>
                  <a:schemeClr val="tx1"/>
                </a:solidFill>
                <a:latin typeface="+mn-lt"/>
              </a:rPr>
              <a:t>ambad muutuvad tundlikuks.</a:t>
            </a:r>
            <a:endParaRPr lang="en-GB" dirty="0">
              <a:solidFill>
                <a:schemeClr val="tx1"/>
              </a:solidFill>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32</a:t>
            </a:fld>
            <a:endParaRPr lang="en-EE"/>
          </a:p>
        </p:txBody>
      </p:sp>
    </p:spTree>
    <p:extLst>
      <p:ext uri="{BB962C8B-B14F-4D97-AF65-F5344CB8AC3E}">
        <p14:creationId xmlns:p14="http://schemas.microsoft.com/office/powerpoint/2010/main" val="2841933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392EF-5A74-0069-2D0D-8DF2BBA415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D060FD-C4DF-7875-2A02-6ED76C4776F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E706CA-67FB-E4ED-B0E0-9158C40849F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1200" dirty="0">
                <a:solidFill>
                  <a:schemeClr val="tx1"/>
                </a:solidFill>
                <a:effectLst/>
                <a:latin typeface="+mn-lt"/>
                <a:ea typeface="+mn-ea"/>
                <a:cs typeface="+mn-cs"/>
                <a:sym typeface="Helvetica Neue"/>
              </a:rPr>
              <a:t>Suus elavad bakterid – selleks, et neid paremini näha, on nad roosaks värvitud. Niimoodi asetsevad nad suus hamba peal. Neid on suus miljoneid ning nad paljunevad väga kiiresti. Kuidas need bakterid ikkagi hambaaugu tekitavad?</a:t>
            </a:r>
            <a:endParaRPr lang="en-GB" sz="1200" dirty="0">
              <a:solidFill>
                <a:schemeClr val="tx1"/>
              </a:solidFill>
              <a:effectLst/>
              <a:latin typeface="+mn-lt"/>
              <a:ea typeface="+mn-ea"/>
              <a:cs typeface="+mn-cs"/>
              <a:sym typeface="Helvetica Neue"/>
            </a:endParaRPr>
          </a:p>
        </p:txBody>
      </p:sp>
      <p:sp>
        <p:nvSpPr>
          <p:cNvPr id="4" name="Slide Number Placeholder 3">
            <a:extLst>
              <a:ext uri="{FF2B5EF4-FFF2-40B4-BE49-F238E27FC236}">
                <a16:creationId xmlns:a16="http://schemas.microsoft.com/office/drawing/2014/main" id="{E3ED91FC-CBBC-0BA3-BF9F-2E8EFF4E2B6C}"/>
              </a:ext>
            </a:extLst>
          </p:cNvPr>
          <p:cNvSpPr>
            <a:spLocks noGrp="1"/>
          </p:cNvSpPr>
          <p:nvPr>
            <p:ph type="sldNum" sz="quarter" idx="5"/>
          </p:nvPr>
        </p:nvSpPr>
        <p:spPr/>
        <p:txBody>
          <a:bodyPr/>
          <a:lstStyle/>
          <a:p>
            <a:fld id="{CB84DA4C-FE2F-1A48-9698-2072A37F98FB}" type="slidenum">
              <a:rPr lang="en-EE" smtClean="0"/>
              <a:t>5</a:t>
            </a:fld>
            <a:endParaRPr lang="en-EE"/>
          </a:p>
        </p:txBody>
      </p:sp>
    </p:spTree>
    <p:extLst>
      <p:ext uri="{BB962C8B-B14F-4D97-AF65-F5344CB8AC3E}">
        <p14:creationId xmlns:p14="http://schemas.microsoft.com/office/powerpoint/2010/main" val="24867052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0" i="0" dirty="0">
                <a:solidFill>
                  <a:schemeClr val="tx1"/>
                </a:solidFill>
                <a:effectLst/>
                <a:latin typeface="+mn-lt"/>
              </a:rPr>
              <a:t>V</a:t>
            </a:r>
            <a:r>
              <a:rPr lang="en-GB" b="0" i="0" dirty="0" err="1">
                <a:solidFill>
                  <a:schemeClr val="tx1"/>
                </a:solidFill>
                <a:effectLst/>
                <a:latin typeface="+mn-lt"/>
              </a:rPr>
              <a:t>innie</a:t>
            </a:r>
            <a:r>
              <a:rPr lang="en-GB" b="0" i="0" dirty="0">
                <a:solidFill>
                  <a:schemeClr val="tx1"/>
                </a:solidFill>
                <a:effectLst/>
                <a:latin typeface="+mn-lt"/>
              </a:rPr>
              <a:t> </a:t>
            </a:r>
            <a:r>
              <a:rPr lang="en-GB" b="0" i="0" dirty="0" err="1">
                <a:solidFill>
                  <a:schemeClr val="tx1"/>
                </a:solidFill>
                <a:effectLst/>
                <a:latin typeface="+mn-lt"/>
              </a:rPr>
              <a:t>Pyner</a:t>
            </a:r>
            <a:r>
              <a:rPr lang="et-EE" b="0" i="0" dirty="0">
                <a:solidFill>
                  <a:schemeClr val="tx1"/>
                </a:solidFill>
                <a:effectLst/>
                <a:latin typeface="+mn-lt"/>
              </a:rPr>
              <a:t>, </a:t>
            </a:r>
            <a:r>
              <a:rPr lang="et-EE" dirty="0">
                <a:solidFill>
                  <a:schemeClr val="tx1"/>
                </a:solidFill>
                <a:latin typeface="+mn-lt"/>
              </a:rPr>
              <a:t>21-aastane mees jõi oma kolledžiõpingute ajal 7 kuu jooksul IGA PÄEV kuus purki Monster Energy energiajooki.</a:t>
            </a:r>
          </a:p>
          <a:p>
            <a:r>
              <a:rPr lang="et-EE" dirty="0">
                <a:solidFill>
                  <a:schemeClr val="tx1"/>
                </a:solidFill>
                <a:latin typeface="+mn-lt"/>
              </a:rPr>
              <a:t>Ühel päeval õuna hammustades murdis ta 4 esihammast. Tal oli oma hammaste pärast nii häbi, et jättis ülikooli pooleli.</a:t>
            </a:r>
          </a:p>
          <a:p>
            <a:endParaRPr lang="et-EE" dirty="0">
              <a:solidFill>
                <a:schemeClr val="tx1"/>
              </a:solidFill>
              <a:latin typeface="+mn-lt"/>
            </a:endParaRPr>
          </a:p>
          <a:p>
            <a:r>
              <a:rPr lang="et-EE" dirty="0">
                <a:solidFill>
                  <a:schemeClr val="tx1"/>
                </a:solidFill>
                <a:latin typeface="+mn-lt"/>
              </a:rPr>
              <a:t>ALLIKAS: https://nypost.com/2019/02/13/energy-drinks-completely-ruined-my-life/</a:t>
            </a:r>
          </a:p>
          <a:p>
            <a:r>
              <a:rPr lang="et-EE" dirty="0">
                <a:solidFill>
                  <a:schemeClr val="tx1"/>
                </a:solidFill>
                <a:latin typeface="+mn-lt"/>
              </a:rPr>
              <a:t>https://www.mirror.co.uk/news/uk-news/student-snaps-four-front-teeth-13994888</a:t>
            </a:r>
          </a:p>
        </p:txBody>
      </p:sp>
      <p:sp>
        <p:nvSpPr>
          <p:cNvPr id="4" name="Slide Number Placeholder 3"/>
          <p:cNvSpPr>
            <a:spLocks noGrp="1"/>
          </p:cNvSpPr>
          <p:nvPr>
            <p:ph type="sldNum" sz="quarter" idx="5"/>
          </p:nvPr>
        </p:nvSpPr>
        <p:spPr/>
        <p:txBody>
          <a:bodyPr/>
          <a:lstStyle/>
          <a:p>
            <a:fld id="{CB84DA4C-FE2F-1A48-9698-2072A37F98FB}" type="slidenum">
              <a:rPr lang="en-EE" smtClean="0"/>
              <a:t>33</a:t>
            </a:fld>
            <a:endParaRPr lang="en-EE"/>
          </a:p>
        </p:txBody>
      </p:sp>
    </p:spTree>
    <p:extLst>
      <p:ext uri="{BB962C8B-B14F-4D97-AF65-F5344CB8AC3E}">
        <p14:creationId xmlns:p14="http://schemas.microsoft.com/office/powerpoint/2010/main" val="10304456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ALLIKAS: </a:t>
            </a:r>
            <a:r>
              <a:rPr lang="en-GB" dirty="0">
                <a:solidFill>
                  <a:schemeClr val="tx1"/>
                </a:solidFill>
              </a:rPr>
              <a:t>https://www.sylvainchamberland.com/en/energy-drink-and-dental-erosion/</a:t>
            </a:r>
          </a:p>
        </p:txBody>
      </p:sp>
      <p:sp>
        <p:nvSpPr>
          <p:cNvPr id="4" name="Slide Number Placeholder 3"/>
          <p:cNvSpPr>
            <a:spLocks noGrp="1"/>
          </p:cNvSpPr>
          <p:nvPr>
            <p:ph type="sldNum" sz="quarter" idx="5"/>
          </p:nvPr>
        </p:nvSpPr>
        <p:spPr/>
        <p:txBody>
          <a:bodyPr/>
          <a:lstStyle/>
          <a:p>
            <a:fld id="{CB84DA4C-FE2F-1A48-9698-2072A37F98FB}" type="slidenum">
              <a:rPr lang="en-EE" smtClean="0"/>
              <a:t>34</a:t>
            </a:fld>
            <a:endParaRPr lang="en-EE"/>
          </a:p>
        </p:txBody>
      </p:sp>
    </p:spTree>
    <p:extLst>
      <p:ext uri="{BB962C8B-B14F-4D97-AF65-F5344CB8AC3E}">
        <p14:creationId xmlns:p14="http://schemas.microsoft.com/office/powerpoint/2010/main" val="18666537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C35A3A-6B91-976B-F0F6-A6F830B8E9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8F7380-8C7F-1839-DE24-07763E257B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EBB9A8-7C15-9A03-D8C1-C8FE75D235C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6F3A214-2B3E-BA91-6AD1-8A2786037DA1}"/>
              </a:ext>
            </a:extLst>
          </p:cNvPr>
          <p:cNvSpPr>
            <a:spLocks noGrp="1"/>
          </p:cNvSpPr>
          <p:nvPr>
            <p:ph type="sldNum" sz="quarter" idx="5"/>
          </p:nvPr>
        </p:nvSpPr>
        <p:spPr/>
        <p:txBody>
          <a:bodyPr/>
          <a:lstStyle/>
          <a:p>
            <a:fld id="{CB84DA4C-FE2F-1A48-9698-2072A37F98FB}" type="slidenum">
              <a:rPr lang="en-EE" smtClean="0"/>
              <a:t>35</a:t>
            </a:fld>
            <a:endParaRPr lang="en-EE"/>
          </a:p>
        </p:txBody>
      </p:sp>
    </p:spTree>
    <p:extLst>
      <p:ext uri="{BB962C8B-B14F-4D97-AF65-F5344CB8AC3E}">
        <p14:creationId xmlns:p14="http://schemas.microsoft.com/office/powerpoint/2010/main" val="1252980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1FB00-E87C-DE58-1F9D-5A9A0BDBDE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401CBB-070C-C160-E17E-DAF5863E35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C71DBA-029F-D05C-B36E-4989FD40BA5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1A23AE4-7B82-9262-2390-ACE1806176EC}"/>
              </a:ext>
            </a:extLst>
          </p:cNvPr>
          <p:cNvSpPr>
            <a:spLocks noGrp="1"/>
          </p:cNvSpPr>
          <p:nvPr>
            <p:ph type="sldNum" sz="quarter" idx="5"/>
          </p:nvPr>
        </p:nvSpPr>
        <p:spPr/>
        <p:txBody>
          <a:bodyPr/>
          <a:lstStyle/>
          <a:p>
            <a:fld id="{CB84DA4C-FE2F-1A48-9698-2072A37F98FB}" type="slidenum">
              <a:rPr lang="en-EE" smtClean="0"/>
              <a:t>36</a:t>
            </a:fld>
            <a:endParaRPr lang="en-EE"/>
          </a:p>
        </p:txBody>
      </p:sp>
    </p:spTree>
    <p:extLst>
      <p:ext uri="{BB962C8B-B14F-4D97-AF65-F5344CB8AC3E}">
        <p14:creationId xmlns:p14="http://schemas.microsoft.com/office/powerpoint/2010/main" val="27604094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DBDAF5-6E07-FD0C-DF9B-3CC1D661B0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AD50C3-417E-1BE3-6D78-DCFB0670B1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CE8A97-23F5-933A-A260-1A818384632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0779A7B-A7A6-CE5F-4166-63B53BF6C470}"/>
              </a:ext>
            </a:extLst>
          </p:cNvPr>
          <p:cNvSpPr>
            <a:spLocks noGrp="1"/>
          </p:cNvSpPr>
          <p:nvPr>
            <p:ph type="sldNum" sz="quarter" idx="5"/>
          </p:nvPr>
        </p:nvSpPr>
        <p:spPr/>
        <p:txBody>
          <a:bodyPr/>
          <a:lstStyle/>
          <a:p>
            <a:fld id="{CB84DA4C-FE2F-1A48-9698-2072A37F98FB}" type="slidenum">
              <a:rPr lang="en-EE" smtClean="0"/>
              <a:t>37</a:t>
            </a:fld>
            <a:endParaRPr lang="en-EE"/>
          </a:p>
        </p:txBody>
      </p:sp>
    </p:spTree>
    <p:extLst>
      <p:ext uri="{BB962C8B-B14F-4D97-AF65-F5344CB8AC3E}">
        <p14:creationId xmlns:p14="http://schemas.microsoft.com/office/powerpoint/2010/main" val="42431207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rPr>
              <a:t>Suhkruid sisaldavaid jooke pole mõistlik asendada </a:t>
            </a:r>
            <a:r>
              <a:rPr lang="et-EE" i="1" dirty="0">
                <a:solidFill>
                  <a:schemeClr val="tx1"/>
                </a:solidFill>
              </a:rPr>
              <a:t>zero</a:t>
            </a:r>
            <a:r>
              <a:rPr lang="et-EE" i="0" dirty="0">
                <a:solidFill>
                  <a:schemeClr val="tx1"/>
                </a:solidFill>
              </a:rPr>
              <a:t>-jookidega, sest</a:t>
            </a:r>
          </a:p>
          <a:p>
            <a:pPr marL="171450" indent="-171450">
              <a:buFont typeface="Arial" panose="020B0604020202020204" pitchFamily="34" charset="0"/>
              <a:buChar char="•"/>
            </a:pPr>
            <a:r>
              <a:rPr lang="et-EE" i="0" dirty="0">
                <a:solidFill>
                  <a:schemeClr val="tx1"/>
                </a:solidFill>
              </a:rPr>
              <a:t>nende happelisus on hammastele kahjulik (enamasti on joogid ka gaseeritud)</a:t>
            </a:r>
          </a:p>
          <a:p>
            <a:pPr marL="171450" indent="-171450">
              <a:buFont typeface="Arial" panose="020B0604020202020204" pitchFamily="34" charset="0"/>
              <a:buChar char="•"/>
            </a:pPr>
            <a:r>
              <a:rPr lang="et-EE" i="0" dirty="0">
                <a:solidFill>
                  <a:schemeClr val="tx1"/>
                </a:solidFill>
              </a:rPr>
              <a:t>suhkruasendajate pikaajaline mõju ei ole teada</a:t>
            </a:r>
          </a:p>
          <a:p>
            <a:pPr marL="171450" indent="-171450">
              <a:buFont typeface="Arial" panose="020B0604020202020204" pitchFamily="34" charset="0"/>
              <a:buChar char="•"/>
            </a:pPr>
            <a:r>
              <a:rPr lang="et-EE" i="0" dirty="0">
                <a:solidFill>
                  <a:schemeClr val="tx1"/>
                </a:solidFill>
              </a:rPr>
              <a:t>need sisaldavad ka muid organismile kahjulikke aineid</a:t>
            </a:r>
            <a:endParaRPr lang="en-GB"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38</a:t>
            </a:fld>
            <a:endParaRPr lang="en-EE"/>
          </a:p>
        </p:txBody>
      </p:sp>
    </p:spTree>
    <p:extLst>
      <p:ext uri="{BB962C8B-B14F-4D97-AF65-F5344CB8AC3E}">
        <p14:creationId xmlns:p14="http://schemas.microsoft.com/office/powerpoint/2010/main" val="2514460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b="0" dirty="0"/>
              <a:t>Puhtas vees 0 g suhkrut!</a:t>
            </a:r>
          </a:p>
        </p:txBody>
      </p:sp>
      <p:sp>
        <p:nvSpPr>
          <p:cNvPr id="4" name="Slide Number Placeholder 3"/>
          <p:cNvSpPr>
            <a:spLocks noGrp="1"/>
          </p:cNvSpPr>
          <p:nvPr>
            <p:ph type="sldNum" sz="quarter" idx="5"/>
          </p:nvPr>
        </p:nvSpPr>
        <p:spPr/>
        <p:txBody>
          <a:bodyPr/>
          <a:lstStyle/>
          <a:p>
            <a:fld id="{CB84DA4C-FE2F-1A48-9698-2072A37F98FB}" type="slidenum">
              <a:rPr lang="en-EE" smtClean="0"/>
              <a:t>39</a:t>
            </a:fld>
            <a:endParaRPr lang="en-EE"/>
          </a:p>
        </p:txBody>
      </p:sp>
    </p:spTree>
    <p:extLst>
      <p:ext uri="{BB962C8B-B14F-4D97-AF65-F5344CB8AC3E}">
        <p14:creationId xmlns:p14="http://schemas.microsoft.com/office/powerpoint/2010/main" val="4762158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lnSpc>
                <a:spcPct val="110000"/>
              </a:lnSpc>
              <a:spcBef>
                <a:spcPts val="1000"/>
              </a:spcBef>
              <a:spcAft>
                <a:spcPts val="0"/>
              </a:spcAft>
              <a:buFont typeface="Arial" panose="020B0604020202020204" pitchFamily="34" charset="0"/>
              <a:buNone/>
            </a:pPr>
            <a:r>
              <a:rPr lang="et-EE" sz="1200" b="0" u="none" strike="noStrike" dirty="0">
                <a:solidFill>
                  <a:schemeClr val="tx1"/>
                </a:solidFill>
                <a:effectLst/>
                <a:latin typeface="+mn-lt"/>
              </a:rPr>
              <a:t>Ära palun üldse tee endale keele-/huuleneeti!</a:t>
            </a:r>
          </a:p>
          <a:p>
            <a:pPr rtl="0" fontAlgn="base">
              <a:lnSpc>
                <a:spcPct val="110000"/>
              </a:lnSpc>
              <a:spcBef>
                <a:spcPts val="1000"/>
              </a:spcBef>
              <a:spcAft>
                <a:spcPts val="0"/>
              </a:spcAft>
              <a:buFont typeface="Arial" panose="020B0604020202020204" pitchFamily="34" charset="0"/>
              <a:buNone/>
            </a:pPr>
            <a:endParaRPr lang="et-EE" sz="1200" b="0" u="none" strike="noStrike" dirty="0">
              <a:solidFill>
                <a:schemeClr val="tx1"/>
              </a:solidFill>
              <a:effectLst/>
              <a:latin typeface="+mn-lt"/>
            </a:endParaRPr>
          </a:p>
          <a:p>
            <a:pPr rtl="0" fontAlgn="base">
              <a:lnSpc>
                <a:spcPct val="110000"/>
              </a:lnSpc>
              <a:spcBef>
                <a:spcPts val="1000"/>
              </a:spcBef>
              <a:spcAft>
                <a:spcPts val="0"/>
              </a:spcAft>
              <a:buFont typeface="Arial" panose="020B0604020202020204" pitchFamily="34" charset="0"/>
              <a:buNone/>
            </a:pPr>
            <a:r>
              <a:rPr lang="en-GB" sz="1200" b="0" u="none" strike="noStrike" dirty="0">
                <a:solidFill>
                  <a:schemeClr val="tx1"/>
                </a:solidFill>
                <a:effectLst/>
                <a:latin typeface="+mn-lt"/>
              </a:rPr>
              <a:t>Kui </a:t>
            </a:r>
            <a:r>
              <a:rPr lang="en-GB" sz="1200" b="0" u="none" strike="noStrike" dirty="0" err="1">
                <a:solidFill>
                  <a:schemeClr val="tx1"/>
                </a:solidFill>
                <a:effectLst/>
                <a:latin typeface="+mn-lt"/>
              </a:rPr>
              <a:t>neet</a:t>
            </a:r>
            <a:r>
              <a:rPr lang="en-GB" sz="1200" b="0" u="none" strike="noStrike" dirty="0">
                <a:solidFill>
                  <a:schemeClr val="tx1"/>
                </a:solidFill>
                <a:effectLst/>
                <a:latin typeface="+mn-lt"/>
              </a:rPr>
              <a:t> on</a:t>
            </a:r>
            <a:endParaRPr lang="et-EE" sz="1200" b="0" u="none" strike="noStrike" dirty="0">
              <a:solidFill>
                <a:schemeClr val="tx1"/>
              </a:solidFill>
              <a:effectLst/>
              <a:latin typeface="+mn-lt"/>
            </a:endParaRPr>
          </a:p>
          <a:p>
            <a:pPr marL="171450" indent="-171450" rtl="0" fontAlgn="base">
              <a:lnSpc>
                <a:spcPct val="110000"/>
              </a:lnSpc>
              <a:spcBef>
                <a:spcPts val="1000"/>
              </a:spcBef>
              <a:spcAft>
                <a:spcPts val="0"/>
              </a:spcAft>
              <a:buFont typeface="Arial" panose="020B0604020202020204" pitchFamily="34" charset="0"/>
              <a:buChar char="•"/>
            </a:pPr>
            <a:r>
              <a:rPr lang="en-GB" sz="1200" b="0" u="none" strike="noStrike" dirty="0" err="1">
                <a:solidFill>
                  <a:schemeClr val="tx1"/>
                </a:solidFill>
                <a:effectLst/>
                <a:latin typeface="+mn-lt"/>
              </a:rPr>
              <a:t>ära</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klõbista</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neediga</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vastu</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hambaid</a:t>
            </a:r>
            <a:r>
              <a:rPr lang="en-GB" sz="1200" b="0" u="none" strike="noStrike" dirty="0">
                <a:solidFill>
                  <a:schemeClr val="tx1"/>
                </a:solidFill>
                <a:effectLst/>
                <a:latin typeface="+mn-lt"/>
              </a:rPr>
              <a:t> </a:t>
            </a:r>
            <a:r>
              <a:rPr lang="et-EE" sz="1200" b="0" u="none" strike="noStrike" dirty="0">
                <a:solidFill>
                  <a:schemeClr val="tx1"/>
                </a:solidFill>
                <a:effectLst/>
                <a:latin typeface="+mn-lt"/>
              </a:rPr>
              <a:t>– on </a:t>
            </a:r>
            <a:r>
              <a:rPr lang="en-GB" sz="1200" b="0" u="none" strike="noStrike" dirty="0" err="1">
                <a:solidFill>
                  <a:schemeClr val="tx1"/>
                </a:solidFill>
                <a:effectLst/>
                <a:latin typeface="+mn-lt"/>
              </a:rPr>
              <a:t>oht</a:t>
            </a:r>
            <a:r>
              <a:rPr lang="et-EE" sz="1200" b="0" u="none" strike="noStrike" dirty="0">
                <a:solidFill>
                  <a:schemeClr val="tx1"/>
                </a:solidFill>
                <a:effectLst/>
                <a:latin typeface="+mn-lt"/>
              </a:rPr>
              <a:t> </a:t>
            </a:r>
            <a:r>
              <a:rPr lang="en-GB" sz="1200" b="0" u="none" strike="noStrike" dirty="0">
                <a:solidFill>
                  <a:schemeClr val="tx1"/>
                </a:solidFill>
                <a:effectLst/>
                <a:latin typeface="+mn-lt"/>
              </a:rPr>
              <a:t>ham</a:t>
            </a:r>
            <a:r>
              <a:rPr lang="et-EE" sz="1200" b="0" u="none" strike="noStrike" dirty="0">
                <a:solidFill>
                  <a:schemeClr val="tx1"/>
                </a:solidFill>
                <a:effectLst/>
                <a:latin typeface="+mn-lt"/>
              </a:rPr>
              <a:t>mastest</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kilde</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välja</a:t>
            </a:r>
            <a:r>
              <a:rPr lang="et-EE" sz="1200" b="0" u="none" strike="noStrike" dirty="0">
                <a:solidFill>
                  <a:schemeClr val="tx1"/>
                </a:solidFill>
                <a:effectLst/>
                <a:latin typeface="+mn-lt"/>
              </a:rPr>
              <a:t> murda</a:t>
            </a:r>
          </a:p>
          <a:p>
            <a:pPr marL="171450" indent="-171450" rtl="0" fontAlgn="base">
              <a:lnSpc>
                <a:spcPct val="110000"/>
              </a:lnSpc>
              <a:spcBef>
                <a:spcPts val="1000"/>
              </a:spcBef>
              <a:spcAft>
                <a:spcPts val="0"/>
              </a:spcAft>
              <a:buFont typeface="Arial" panose="020B0604020202020204" pitchFamily="34" charset="0"/>
              <a:buChar char="•"/>
            </a:pPr>
            <a:r>
              <a:rPr lang="en-GB" sz="1200" b="0" u="none" strike="noStrike" dirty="0" err="1">
                <a:solidFill>
                  <a:schemeClr val="tx1"/>
                </a:solidFill>
                <a:effectLst/>
                <a:latin typeface="+mn-lt"/>
              </a:rPr>
              <a:t>ära</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suru</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neeti</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vastu</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esihambaid</a:t>
            </a:r>
            <a:r>
              <a:rPr lang="en-GB" sz="1200" b="0" u="none" strike="noStrike" dirty="0">
                <a:solidFill>
                  <a:schemeClr val="tx1"/>
                </a:solidFill>
                <a:effectLst/>
                <a:latin typeface="+mn-lt"/>
              </a:rPr>
              <a:t> </a:t>
            </a:r>
            <a:r>
              <a:rPr lang="et-EE" sz="1200" b="0" u="none" strike="noStrike" dirty="0">
                <a:solidFill>
                  <a:schemeClr val="tx1"/>
                </a:solidFill>
                <a:effectLst/>
                <a:latin typeface="+mn-lt"/>
              </a:rPr>
              <a:t>– </a:t>
            </a:r>
            <a:r>
              <a:rPr lang="en-GB" sz="1200" b="0" u="none" strike="noStrike" dirty="0" err="1">
                <a:solidFill>
                  <a:schemeClr val="tx1"/>
                </a:solidFill>
                <a:effectLst/>
                <a:latin typeface="+mn-lt"/>
              </a:rPr>
              <a:t>esihammaste</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vahele</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võib</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tekkida</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vahe</a:t>
            </a:r>
            <a:endParaRPr lang="en-GB" sz="1200" b="0" u="none" strike="noStrike" dirty="0">
              <a:solidFill>
                <a:schemeClr val="tx1"/>
              </a:solidFill>
              <a:effectLst/>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40</a:t>
            </a:fld>
            <a:endParaRPr lang="en-EE"/>
          </a:p>
        </p:txBody>
      </p:sp>
    </p:spTree>
    <p:extLst>
      <p:ext uri="{BB962C8B-B14F-4D97-AF65-F5344CB8AC3E}">
        <p14:creationId xmlns:p14="http://schemas.microsoft.com/office/powerpoint/2010/main" val="13328808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E" dirty="0"/>
          </a:p>
        </p:txBody>
      </p:sp>
      <p:sp>
        <p:nvSpPr>
          <p:cNvPr id="4" name="Slide Number Placeholder 3"/>
          <p:cNvSpPr>
            <a:spLocks noGrp="1"/>
          </p:cNvSpPr>
          <p:nvPr>
            <p:ph type="sldNum" sz="quarter" idx="5"/>
          </p:nvPr>
        </p:nvSpPr>
        <p:spPr/>
        <p:txBody>
          <a:bodyPr/>
          <a:lstStyle/>
          <a:p>
            <a:fld id="{CB84DA4C-FE2F-1A48-9698-2072A37F98FB}" type="slidenum">
              <a:rPr lang="en-EE" smtClean="0"/>
              <a:t>41</a:t>
            </a:fld>
            <a:endParaRPr lang="en-EE"/>
          </a:p>
        </p:txBody>
      </p:sp>
    </p:spTree>
    <p:extLst>
      <p:ext uri="{BB962C8B-B14F-4D97-AF65-F5344CB8AC3E}">
        <p14:creationId xmlns:p14="http://schemas.microsoft.com/office/powerpoint/2010/main" val="40188236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3BB350-391B-B9BF-CDF8-933ACAB02A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FA2CEF-65C6-2773-1882-ECEF43EB06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9F7F6E-F24D-4A98-4780-D8F62C22C3DE}"/>
              </a:ext>
            </a:extLst>
          </p:cNvPr>
          <p:cNvSpPr>
            <a:spLocks noGrp="1"/>
          </p:cNvSpPr>
          <p:nvPr>
            <p:ph type="body" idx="1"/>
          </p:nvPr>
        </p:nvSpPr>
        <p:spPr/>
        <p:txBody>
          <a:bodyPr/>
          <a:lstStyle/>
          <a:p>
            <a:r>
              <a:rPr lang="et-EE" b="1" i="0" dirty="0">
                <a:solidFill>
                  <a:schemeClr val="tx1"/>
                </a:solidFill>
                <a:effectLst/>
                <a:latin typeface="+mn-lt"/>
              </a:rPr>
              <a:t>KOLLASED HAMBAD.</a:t>
            </a:r>
            <a:r>
              <a:rPr lang="et-EE" b="0" i="0" dirty="0">
                <a:solidFill>
                  <a:schemeClr val="tx1"/>
                </a:solidFill>
                <a:effectLst/>
                <a:latin typeface="+mn-lt"/>
              </a:rPr>
              <a:t> Hambad muutuvad kollaseks või koguni pruuniks, sest erinevad ained ladestuvad hammastele.</a:t>
            </a:r>
          </a:p>
          <a:p>
            <a:endParaRPr lang="et-EE" b="1" i="0" dirty="0">
              <a:solidFill>
                <a:schemeClr val="tx1"/>
              </a:solidFill>
              <a:effectLst/>
              <a:latin typeface="+mn-lt"/>
            </a:endParaRPr>
          </a:p>
          <a:p>
            <a:r>
              <a:rPr lang="et-EE" b="1" i="0" dirty="0">
                <a:solidFill>
                  <a:schemeClr val="tx1"/>
                </a:solidFill>
                <a:effectLst/>
                <a:latin typeface="+mn-lt"/>
              </a:rPr>
              <a:t>SUUKUIVUS.</a:t>
            </a:r>
            <a:r>
              <a:rPr lang="et-EE" b="0" i="0" dirty="0">
                <a:solidFill>
                  <a:schemeClr val="tx1"/>
                </a:solidFill>
                <a:effectLst/>
                <a:latin typeface="+mn-lt"/>
              </a:rPr>
              <a:t> Sülg aitab hambaid iseeneslikult puhastada – mida vähem on sülge, seda halvemini „isepuhastumine“ toimub – mustus koguneb hammastele ja suureneb bakterite hulk suus. Kui hammastel on rohkelt hambakattu, põhjustab see </a:t>
            </a:r>
            <a:r>
              <a:rPr lang="et-EE" b="1" i="0" dirty="0">
                <a:solidFill>
                  <a:schemeClr val="tx1"/>
                </a:solidFill>
                <a:effectLst/>
                <a:latin typeface="+mn-lt"/>
              </a:rPr>
              <a:t>halba hingeõhku</a:t>
            </a:r>
            <a:r>
              <a:rPr lang="et-EE" b="0" i="0" dirty="0">
                <a:solidFill>
                  <a:schemeClr val="tx1"/>
                </a:solidFill>
                <a:effectLst/>
                <a:latin typeface="+mn-lt"/>
              </a:rPr>
              <a:t> ja soodustab </a:t>
            </a:r>
            <a:r>
              <a:rPr lang="et-EE" b="1" i="0" dirty="0">
                <a:solidFill>
                  <a:schemeClr val="tx1"/>
                </a:solidFill>
                <a:effectLst/>
                <a:latin typeface="+mn-lt"/>
              </a:rPr>
              <a:t>hambaaukude</a:t>
            </a:r>
            <a:r>
              <a:rPr lang="et-EE" b="0" i="0" dirty="0">
                <a:solidFill>
                  <a:schemeClr val="tx1"/>
                </a:solidFill>
                <a:effectLst/>
                <a:latin typeface="+mn-lt"/>
              </a:rPr>
              <a:t> teket. Kui kattu hammastelt ei eemaldata, muutub see hambakiviks. Hambakatt ja hambakivi kahjustavad ka igemeid – tekib </a:t>
            </a:r>
            <a:r>
              <a:rPr lang="et-EE" b="1" i="0" dirty="0">
                <a:solidFill>
                  <a:schemeClr val="tx1"/>
                </a:solidFill>
                <a:effectLst/>
                <a:latin typeface="+mn-lt"/>
              </a:rPr>
              <a:t>igemepõletik</a:t>
            </a:r>
            <a:r>
              <a:rPr lang="et-EE" b="0" i="0" dirty="0">
                <a:solidFill>
                  <a:schemeClr val="tx1"/>
                </a:solidFill>
                <a:effectLst/>
                <a:latin typeface="+mn-lt"/>
              </a:rPr>
              <a:t> ja hakkavad hävinema hammast suus kinni hoidvad koed. Suitsetajate puhul on igemete ravimine probleemne – ei allu ravile. Nikotiin muudab veresooned kitsamaks ning suitsetajatel ei teki tavapäraseid igemehaiguse sümptomeid – veritsus, valu – on oht, et haigus avastatakse liiga hilja.</a:t>
            </a:r>
          </a:p>
          <a:p>
            <a:endParaRPr lang="et-EE" b="0" i="0" dirty="0">
              <a:solidFill>
                <a:schemeClr val="tx1"/>
              </a:solidFill>
              <a:effectLst/>
              <a:latin typeface="+mn-lt"/>
            </a:endParaRPr>
          </a:p>
          <a:p>
            <a:r>
              <a:rPr lang="et-EE" b="1" i="0" dirty="0">
                <a:solidFill>
                  <a:schemeClr val="tx1"/>
                </a:solidFill>
                <a:effectLst/>
                <a:latin typeface="+mn-lt"/>
              </a:rPr>
              <a:t>MAITSETUNDLIKKUSE MUUTUSED.</a:t>
            </a:r>
            <a:r>
              <a:rPr lang="et-EE" b="0" i="0" dirty="0">
                <a:solidFill>
                  <a:schemeClr val="tx1"/>
                </a:solidFill>
                <a:effectLst/>
                <a:latin typeface="+mn-lt"/>
              </a:rPr>
              <a:t> T</a:t>
            </a:r>
            <a:r>
              <a:rPr lang="en-GB" b="0" i="0" dirty="0" err="1">
                <a:solidFill>
                  <a:schemeClr val="tx1"/>
                </a:solidFill>
                <a:effectLst/>
                <a:latin typeface="+mn-lt"/>
              </a:rPr>
              <a:t>oksilised</a:t>
            </a:r>
            <a:r>
              <a:rPr lang="en-GB" b="0" i="0" dirty="0">
                <a:solidFill>
                  <a:schemeClr val="tx1"/>
                </a:solidFill>
                <a:effectLst/>
                <a:latin typeface="+mn-lt"/>
              </a:rPr>
              <a:t> </a:t>
            </a:r>
            <a:r>
              <a:rPr lang="en-GB" b="0" i="0" dirty="0" err="1">
                <a:solidFill>
                  <a:schemeClr val="tx1"/>
                </a:solidFill>
                <a:effectLst/>
                <a:latin typeface="+mn-lt"/>
              </a:rPr>
              <a:t>ained</a:t>
            </a:r>
            <a:r>
              <a:rPr lang="en-GB" b="0" i="0" dirty="0">
                <a:solidFill>
                  <a:schemeClr val="tx1"/>
                </a:solidFill>
                <a:effectLst/>
                <a:latin typeface="+mn-lt"/>
              </a:rPr>
              <a:t> </a:t>
            </a:r>
            <a:r>
              <a:rPr lang="en-GB" b="0" i="0" dirty="0" err="1">
                <a:solidFill>
                  <a:schemeClr val="tx1"/>
                </a:solidFill>
                <a:effectLst/>
                <a:latin typeface="+mn-lt"/>
              </a:rPr>
              <a:t>kahjustavad</a:t>
            </a:r>
            <a:r>
              <a:rPr lang="en-GB" b="0" i="0" dirty="0">
                <a:solidFill>
                  <a:schemeClr val="tx1"/>
                </a:solidFill>
                <a:effectLst/>
                <a:latin typeface="+mn-lt"/>
              </a:rPr>
              <a:t> </a:t>
            </a:r>
            <a:r>
              <a:rPr lang="en-GB" b="0" i="0" dirty="0" err="1">
                <a:solidFill>
                  <a:schemeClr val="tx1"/>
                </a:solidFill>
                <a:effectLst/>
                <a:latin typeface="+mn-lt"/>
              </a:rPr>
              <a:t>keelenäsasid</a:t>
            </a:r>
            <a:r>
              <a:rPr lang="en-GB" b="0" i="0" dirty="0">
                <a:solidFill>
                  <a:schemeClr val="tx1"/>
                </a:solidFill>
                <a:effectLst/>
                <a:latin typeface="+mn-lt"/>
              </a:rPr>
              <a:t>, </a:t>
            </a:r>
            <a:r>
              <a:rPr lang="en-GB" b="0" i="0" dirty="0" err="1">
                <a:solidFill>
                  <a:schemeClr val="tx1"/>
                </a:solidFill>
                <a:effectLst/>
                <a:latin typeface="+mn-lt"/>
              </a:rPr>
              <a:t>nende</a:t>
            </a:r>
            <a:r>
              <a:rPr lang="en-GB" b="0" i="0" dirty="0">
                <a:solidFill>
                  <a:schemeClr val="tx1"/>
                </a:solidFill>
                <a:effectLst/>
                <a:latin typeface="+mn-lt"/>
              </a:rPr>
              <a:t> </a:t>
            </a:r>
            <a:r>
              <a:rPr lang="en-GB" b="0" i="0" dirty="0" err="1">
                <a:solidFill>
                  <a:schemeClr val="tx1"/>
                </a:solidFill>
                <a:effectLst/>
                <a:latin typeface="+mn-lt"/>
              </a:rPr>
              <a:t>verevarustus</a:t>
            </a:r>
            <a:r>
              <a:rPr lang="en-GB" b="0" i="0" dirty="0">
                <a:solidFill>
                  <a:schemeClr val="tx1"/>
                </a:solidFill>
                <a:effectLst/>
                <a:latin typeface="+mn-lt"/>
              </a:rPr>
              <a:t> on </a:t>
            </a:r>
            <a:r>
              <a:rPr lang="en-GB" b="0" i="0" dirty="0" err="1">
                <a:solidFill>
                  <a:schemeClr val="tx1"/>
                </a:solidFill>
                <a:effectLst/>
                <a:latin typeface="+mn-lt"/>
              </a:rPr>
              <a:t>häiritud</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tundlikkus</a:t>
            </a:r>
            <a:r>
              <a:rPr lang="en-GB" b="0" i="0" dirty="0">
                <a:solidFill>
                  <a:schemeClr val="tx1"/>
                </a:solidFill>
                <a:effectLst/>
                <a:latin typeface="+mn-lt"/>
              </a:rPr>
              <a:t> </a:t>
            </a:r>
            <a:r>
              <a:rPr lang="en-GB" b="0" i="0" dirty="0" err="1">
                <a:solidFill>
                  <a:schemeClr val="tx1"/>
                </a:solidFill>
                <a:effectLst/>
                <a:latin typeface="+mn-lt"/>
              </a:rPr>
              <a:t>erinevatele</a:t>
            </a:r>
            <a:r>
              <a:rPr lang="en-GB" b="0" i="0" dirty="0">
                <a:solidFill>
                  <a:schemeClr val="tx1"/>
                </a:solidFill>
                <a:effectLst/>
                <a:latin typeface="+mn-lt"/>
              </a:rPr>
              <a:t> </a:t>
            </a:r>
            <a:r>
              <a:rPr lang="en-GB" b="0" i="0" dirty="0" err="1">
                <a:solidFill>
                  <a:schemeClr val="tx1"/>
                </a:solidFill>
                <a:effectLst/>
                <a:latin typeface="+mn-lt"/>
              </a:rPr>
              <a:t>maitsele</a:t>
            </a:r>
            <a:r>
              <a:rPr lang="en-GB" b="0" i="0" dirty="0">
                <a:solidFill>
                  <a:schemeClr val="tx1"/>
                </a:solidFill>
                <a:effectLst/>
                <a:latin typeface="+mn-lt"/>
              </a:rPr>
              <a:t> </a:t>
            </a:r>
            <a:r>
              <a:rPr lang="en-GB" b="0" i="0" dirty="0" err="1">
                <a:solidFill>
                  <a:schemeClr val="tx1"/>
                </a:solidFill>
                <a:effectLst/>
                <a:latin typeface="+mn-lt"/>
              </a:rPr>
              <a:t>väheneb</a:t>
            </a:r>
            <a:r>
              <a:rPr lang="en-GB" b="0" i="0" dirty="0">
                <a:solidFill>
                  <a:schemeClr val="tx1"/>
                </a:solidFill>
                <a:effectLst/>
                <a:latin typeface="+mn-lt"/>
              </a:rPr>
              <a:t>.</a:t>
            </a:r>
            <a:r>
              <a:rPr lang="et-EE" b="0" i="0" dirty="0">
                <a:solidFill>
                  <a:schemeClr val="tx1"/>
                </a:solidFill>
                <a:effectLst/>
                <a:latin typeface="+mn-lt"/>
              </a:rPr>
              <a:t> On oht süüa liiga soolaseid või liiga magusaid toite ning see võib põhjustada teisi tervisehädasid.</a:t>
            </a:r>
          </a:p>
          <a:p>
            <a:endParaRPr lang="et-EE" b="0" i="0" dirty="0">
              <a:solidFill>
                <a:schemeClr val="tx1"/>
              </a:solidFill>
              <a:effectLst/>
              <a:latin typeface="+mn-lt"/>
            </a:endParaRPr>
          </a:p>
          <a:p>
            <a:r>
              <a:rPr lang="et-EE" b="1" i="0" dirty="0">
                <a:solidFill>
                  <a:schemeClr val="tx1"/>
                </a:solidFill>
                <a:effectLst/>
                <a:latin typeface="+mn-lt"/>
              </a:rPr>
              <a:t>SUUÕÕNEVÄHI RISK. </a:t>
            </a:r>
            <a:r>
              <a:rPr lang="et-EE" b="0" i="0" dirty="0">
                <a:solidFill>
                  <a:schemeClr val="tx1"/>
                </a:solidFill>
                <a:effectLst/>
                <a:latin typeface="+mn-lt"/>
              </a:rPr>
              <a:t>Toksilised ained suurendavad vähi tekkeriski: </a:t>
            </a:r>
            <a:r>
              <a:rPr lang="fi-FI" b="0" i="0" dirty="0">
                <a:solidFill>
                  <a:schemeClr val="tx1"/>
                </a:solidFill>
                <a:effectLst/>
                <a:latin typeface="+mn-lt"/>
              </a:rPr>
              <a:t>huule-, keele-, põse-, kõri- ja neeluväh</a:t>
            </a:r>
            <a:r>
              <a:rPr lang="et-EE" b="0" i="0" dirty="0">
                <a:solidFill>
                  <a:schemeClr val="tx1"/>
                </a:solidFill>
                <a:effectLst/>
                <a:latin typeface="+mn-lt"/>
              </a:rPr>
              <a:t>k. Suuvähid arenevad enamasti väga kiiresti.</a:t>
            </a:r>
          </a:p>
        </p:txBody>
      </p:sp>
      <p:sp>
        <p:nvSpPr>
          <p:cNvPr id="4" name="Slide Number Placeholder 3">
            <a:extLst>
              <a:ext uri="{FF2B5EF4-FFF2-40B4-BE49-F238E27FC236}">
                <a16:creationId xmlns:a16="http://schemas.microsoft.com/office/drawing/2014/main" id="{48E6CE8C-592F-A9BE-2A73-051C2B72DAD3}"/>
              </a:ext>
            </a:extLst>
          </p:cNvPr>
          <p:cNvSpPr>
            <a:spLocks noGrp="1"/>
          </p:cNvSpPr>
          <p:nvPr>
            <p:ph type="sldNum" sz="quarter" idx="5"/>
          </p:nvPr>
        </p:nvSpPr>
        <p:spPr/>
        <p:txBody>
          <a:bodyPr/>
          <a:lstStyle/>
          <a:p>
            <a:fld id="{CB84DA4C-FE2F-1A48-9698-2072A37F98FB}" type="slidenum">
              <a:rPr lang="en-EE" smtClean="0"/>
              <a:t>42</a:t>
            </a:fld>
            <a:endParaRPr lang="en-EE"/>
          </a:p>
        </p:txBody>
      </p:sp>
    </p:spTree>
    <p:extLst>
      <p:ext uri="{BB962C8B-B14F-4D97-AF65-F5344CB8AC3E}">
        <p14:creationId xmlns:p14="http://schemas.microsoft.com/office/powerpoint/2010/main" val="681732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2AABE-0398-6348-3291-9914CED524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A7941C-B9F5-359F-ECAB-FE1BEDB795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7AA658-A359-A7A6-264F-147B46FD2DD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latin typeface="+mn-lt"/>
              </a:rPr>
              <a:t>Suus elavad bakterid. </a:t>
            </a:r>
            <a:r>
              <a:rPr lang="en-GB" b="0" i="0" dirty="0">
                <a:solidFill>
                  <a:schemeClr val="tx1"/>
                </a:solidFill>
                <a:effectLst/>
                <a:latin typeface="+mn-lt"/>
              </a:rPr>
              <a:t>Iga </a:t>
            </a:r>
            <a:r>
              <a:rPr lang="en-GB" b="0" i="0" dirty="0" err="1">
                <a:solidFill>
                  <a:schemeClr val="tx1"/>
                </a:solidFill>
                <a:effectLst/>
                <a:latin typeface="+mn-lt"/>
              </a:rPr>
              <a:t>kord</a:t>
            </a:r>
            <a:r>
              <a:rPr lang="en-GB" b="0" i="0" dirty="0">
                <a:solidFill>
                  <a:schemeClr val="tx1"/>
                </a:solidFill>
                <a:effectLst/>
                <a:latin typeface="+mn-lt"/>
              </a:rPr>
              <a:t>, </a:t>
            </a:r>
            <a:r>
              <a:rPr lang="en-GB" b="0" i="0" dirty="0" err="1">
                <a:solidFill>
                  <a:schemeClr val="tx1"/>
                </a:solidFill>
                <a:effectLst/>
                <a:latin typeface="+mn-lt"/>
              </a:rPr>
              <a:t>kui</a:t>
            </a:r>
            <a:r>
              <a:rPr lang="en-GB" b="0" i="0" dirty="0">
                <a:solidFill>
                  <a:schemeClr val="tx1"/>
                </a:solidFill>
                <a:effectLst/>
                <a:latin typeface="+mn-lt"/>
              </a:rPr>
              <a:t> </a:t>
            </a:r>
            <a:r>
              <a:rPr lang="et-EE" b="0" i="0" dirty="0">
                <a:solidFill>
                  <a:schemeClr val="tx1"/>
                </a:solidFill>
                <a:effectLst/>
                <a:latin typeface="+mn-lt"/>
              </a:rPr>
              <a:t>me midagi </a:t>
            </a:r>
            <a:r>
              <a:rPr lang="en-GB" b="0" i="0" dirty="0" err="1">
                <a:solidFill>
                  <a:schemeClr val="tx1"/>
                </a:solidFill>
                <a:effectLst/>
                <a:latin typeface="+mn-lt"/>
              </a:rPr>
              <a:t>sööme</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joome</a:t>
            </a:r>
            <a:r>
              <a:rPr lang="et-EE" b="0" i="0" dirty="0">
                <a:solidFill>
                  <a:schemeClr val="tx1"/>
                </a:solidFill>
                <a:effectLst/>
                <a:latin typeface="+mn-lt"/>
              </a:rPr>
              <a:t> (v.a puhas gaseerimata, maitseta vesi)</a:t>
            </a:r>
            <a:r>
              <a:rPr lang="en-GB" b="0" i="0" dirty="0">
                <a:solidFill>
                  <a:schemeClr val="tx1"/>
                </a:solidFill>
                <a:effectLst/>
                <a:latin typeface="+mn-lt"/>
              </a:rPr>
              <a:t>, </a:t>
            </a:r>
            <a:r>
              <a:rPr lang="en-GB" b="0" i="0" dirty="0" err="1">
                <a:solidFill>
                  <a:schemeClr val="tx1"/>
                </a:solidFill>
                <a:effectLst/>
                <a:latin typeface="+mn-lt"/>
              </a:rPr>
              <a:t>saavad</a:t>
            </a:r>
            <a:r>
              <a:rPr lang="en-GB" b="0" i="0" dirty="0">
                <a:solidFill>
                  <a:schemeClr val="tx1"/>
                </a:solidFill>
                <a:effectLst/>
                <a:latin typeface="+mn-lt"/>
              </a:rPr>
              <a:t> </a:t>
            </a:r>
            <a:r>
              <a:rPr lang="et-EE" b="0" i="0" dirty="0">
                <a:solidFill>
                  <a:schemeClr val="tx1"/>
                </a:solidFill>
                <a:effectLst/>
                <a:latin typeface="+mn-lt"/>
              </a:rPr>
              <a:t>bakterid sellest</a:t>
            </a:r>
            <a:r>
              <a:rPr lang="en-GB" b="0" i="0" dirty="0">
                <a:solidFill>
                  <a:schemeClr val="tx1"/>
                </a:solidFill>
                <a:effectLst/>
                <a:latin typeface="+mn-lt"/>
              </a:rPr>
              <a:t> </a:t>
            </a:r>
            <a:r>
              <a:rPr lang="en-GB" b="0" i="0" dirty="0" err="1">
                <a:solidFill>
                  <a:schemeClr val="tx1"/>
                </a:solidFill>
                <a:effectLst/>
                <a:latin typeface="+mn-lt"/>
              </a:rPr>
              <a:t>energiat</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hakkavad</a:t>
            </a:r>
            <a:r>
              <a:rPr lang="en-GB" b="0" i="0" dirty="0">
                <a:solidFill>
                  <a:schemeClr val="tx1"/>
                </a:solidFill>
                <a:effectLst/>
                <a:latin typeface="+mn-lt"/>
              </a:rPr>
              <a:t> </a:t>
            </a:r>
            <a:r>
              <a:rPr lang="et-EE" b="0" i="0" dirty="0">
                <a:solidFill>
                  <a:schemeClr val="tx1"/>
                </a:solidFill>
                <a:effectLst/>
                <a:latin typeface="+mn-lt"/>
              </a:rPr>
              <a:t>tootma hapet (tekib happerünnak). Selle tulemusel </a:t>
            </a:r>
            <a:r>
              <a:rPr lang="et-EE" dirty="0">
                <a:solidFill>
                  <a:schemeClr val="tx1"/>
                </a:solidFill>
                <a:latin typeface="+mn-lt"/>
              </a:rPr>
              <a:t>muutub keskkond suus happeliseks. See viib hammastest mineraalid välja ja hammas muutub „pehmeks“/“nõrgaks“. </a:t>
            </a:r>
            <a:r>
              <a:rPr lang="et-EE" b="0" i="0" dirty="0">
                <a:solidFill>
                  <a:schemeClr val="tx1"/>
                </a:solidFill>
                <a:effectLst/>
                <a:latin typeface="+mn-lt"/>
              </a:rPr>
              <a:t>Sõltuvalt </a:t>
            </a:r>
            <a:r>
              <a:rPr lang="en-GB" b="0" i="0" dirty="0" err="1">
                <a:solidFill>
                  <a:schemeClr val="tx1"/>
                </a:solidFill>
                <a:effectLst/>
                <a:latin typeface="+mn-lt"/>
              </a:rPr>
              <a:t>toidust</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joogist</a:t>
            </a:r>
            <a:r>
              <a:rPr lang="et-EE" b="0" i="0" dirty="0">
                <a:solidFill>
                  <a:schemeClr val="tx1"/>
                </a:solidFill>
                <a:effectLst/>
                <a:latin typeface="+mn-lt"/>
              </a:rPr>
              <a:t>,</a:t>
            </a:r>
            <a:r>
              <a:rPr lang="en-GB" b="0" i="0" dirty="0">
                <a:solidFill>
                  <a:schemeClr val="tx1"/>
                </a:solidFill>
                <a:effectLst/>
                <a:latin typeface="+mn-lt"/>
              </a:rPr>
              <a:t> </a:t>
            </a:r>
            <a:r>
              <a:rPr lang="en-GB" b="0" i="0" dirty="0" err="1">
                <a:solidFill>
                  <a:schemeClr val="tx1"/>
                </a:solidFill>
                <a:effectLst/>
                <a:latin typeface="+mn-lt"/>
              </a:rPr>
              <a:t>kestab</a:t>
            </a:r>
            <a:r>
              <a:rPr lang="en-GB" b="0" i="0" dirty="0">
                <a:solidFill>
                  <a:schemeClr val="tx1"/>
                </a:solidFill>
                <a:effectLst/>
                <a:latin typeface="+mn-lt"/>
              </a:rPr>
              <a:t> </a:t>
            </a:r>
            <a:r>
              <a:rPr lang="en-GB" b="0" i="0" dirty="0" err="1">
                <a:solidFill>
                  <a:schemeClr val="tx1"/>
                </a:solidFill>
                <a:effectLst/>
                <a:latin typeface="+mn-lt"/>
              </a:rPr>
              <a:t>happerünnak</a:t>
            </a:r>
            <a:r>
              <a:rPr lang="en-GB" b="0" i="0" dirty="0">
                <a:solidFill>
                  <a:schemeClr val="tx1"/>
                </a:solidFill>
                <a:effectLst/>
                <a:latin typeface="+mn-lt"/>
              </a:rPr>
              <a:t> </a:t>
            </a:r>
            <a:r>
              <a:rPr lang="en-GB" b="0" i="0" dirty="0" err="1">
                <a:solidFill>
                  <a:schemeClr val="tx1"/>
                </a:solidFill>
                <a:effectLst/>
                <a:latin typeface="+mn-lt"/>
              </a:rPr>
              <a:t>minimaalselt</a:t>
            </a:r>
            <a:r>
              <a:rPr lang="en-GB" b="0" i="0" dirty="0">
                <a:solidFill>
                  <a:schemeClr val="tx1"/>
                </a:solidFill>
                <a:effectLst/>
                <a:latin typeface="+mn-lt"/>
              </a:rPr>
              <a:t> 20 </a:t>
            </a:r>
            <a:r>
              <a:rPr lang="en-GB" b="0" i="0" dirty="0" err="1">
                <a:solidFill>
                  <a:schemeClr val="tx1"/>
                </a:solidFill>
                <a:effectLst/>
                <a:latin typeface="+mn-lt"/>
              </a:rPr>
              <a:t>minutit</a:t>
            </a:r>
            <a:r>
              <a:rPr lang="en-GB" b="0" i="0" dirty="0">
                <a:solidFill>
                  <a:schemeClr val="tx1"/>
                </a:solidFill>
                <a:effectLst/>
                <a:latin typeface="+mn-lt"/>
              </a:rPr>
              <a:t>.</a:t>
            </a:r>
            <a:endParaRPr lang="en-GB" dirty="0">
              <a:solidFill>
                <a:schemeClr val="tx1"/>
              </a:solidFill>
              <a:latin typeface="+mn-lt"/>
            </a:endParaRPr>
          </a:p>
        </p:txBody>
      </p:sp>
      <p:sp>
        <p:nvSpPr>
          <p:cNvPr id="4" name="Slide Number Placeholder 3">
            <a:extLst>
              <a:ext uri="{FF2B5EF4-FFF2-40B4-BE49-F238E27FC236}">
                <a16:creationId xmlns:a16="http://schemas.microsoft.com/office/drawing/2014/main" id="{66933902-3075-3E77-1A10-CA588023027E}"/>
              </a:ext>
            </a:extLst>
          </p:cNvPr>
          <p:cNvSpPr>
            <a:spLocks noGrp="1"/>
          </p:cNvSpPr>
          <p:nvPr>
            <p:ph type="sldNum" sz="quarter" idx="5"/>
          </p:nvPr>
        </p:nvSpPr>
        <p:spPr/>
        <p:txBody>
          <a:bodyPr/>
          <a:lstStyle/>
          <a:p>
            <a:fld id="{CB84DA4C-FE2F-1A48-9698-2072A37F98FB}" type="slidenum">
              <a:rPr lang="en-EE" smtClean="0"/>
              <a:t>6</a:t>
            </a:fld>
            <a:endParaRPr lang="en-EE"/>
          </a:p>
        </p:txBody>
      </p:sp>
    </p:spTree>
    <p:extLst>
      <p:ext uri="{BB962C8B-B14F-4D97-AF65-F5344CB8AC3E}">
        <p14:creationId xmlns:p14="http://schemas.microsoft.com/office/powerpoint/2010/main" val="20899310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0" i="1" dirty="0">
                <a:solidFill>
                  <a:schemeClr val="tx1"/>
                </a:solidFill>
                <a:effectLst/>
                <a:latin typeface="+mn-lt"/>
              </a:rPr>
              <a:t>S</a:t>
            </a:r>
            <a:r>
              <a:rPr lang="fi-FI" b="0" i="1" dirty="0">
                <a:solidFill>
                  <a:schemeClr val="tx1"/>
                </a:solidFill>
                <a:effectLst/>
                <a:latin typeface="+mn-lt"/>
              </a:rPr>
              <a:t>nus</a:t>
            </a:r>
            <a:r>
              <a:rPr lang="fi-FI" b="0" i="0" dirty="0">
                <a:solidFill>
                  <a:schemeClr val="tx1"/>
                </a:solidFill>
                <a:effectLst/>
                <a:latin typeface="+mn-lt"/>
              </a:rPr>
              <a:t>i tarvitamisest saadav nikotiinitase on organismis kestvam ja ühtlasem, tekitab tugevamat sõltuvust kui suitsetamine.</a:t>
            </a:r>
            <a:endParaRPr lang="et-EE" b="0" i="0" dirty="0">
              <a:solidFill>
                <a:schemeClr val="tx1"/>
              </a:solidFill>
              <a:effectLst/>
              <a:latin typeface="+mn-lt"/>
            </a:endParaRPr>
          </a:p>
          <a:p>
            <a:r>
              <a:rPr lang="et-EE" b="0" i="0" dirty="0">
                <a:solidFill>
                  <a:schemeClr val="tx1"/>
                </a:solidFill>
                <a:effectLst/>
                <a:latin typeface="+mn-lt"/>
              </a:rPr>
              <a:t>Kui ige taandub, võib hammas muutuda tundlikuks + häiritud esteetika.</a:t>
            </a:r>
          </a:p>
          <a:p>
            <a:r>
              <a:rPr lang="et-EE" b="0" i="0" dirty="0">
                <a:solidFill>
                  <a:schemeClr val="tx1"/>
                </a:solidFill>
                <a:effectLst/>
                <a:latin typeface="+mn-lt"/>
              </a:rPr>
              <a:t>Igemehaigus võib lõppeda hamba kaotamisega (kroonilise põletiku tõttu hävinevad hammast suus kinni hoidvad koed).</a:t>
            </a:r>
            <a:endParaRPr lang="et-EE" dirty="0">
              <a:solidFill>
                <a:schemeClr val="tx1"/>
              </a:solidFill>
              <a:latin typeface="+mn-lt"/>
            </a:endParaRPr>
          </a:p>
          <a:p>
            <a:endParaRPr lang="et-EE" dirty="0">
              <a:solidFill>
                <a:schemeClr val="tx1"/>
              </a:solidFill>
              <a:latin typeface="+mn-lt"/>
            </a:endParaRPr>
          </a:p>
          <a:p>
            <a:r>
              <a:rPr lang="et-EE" dirty="0">
                <a:solidFill>
                  <a:schemeClr val="tx1"/>
                </a:solidFill>
                <a:latin typeface="+mn-lt"/>
              </a:rPr>
              <a:t>Foto: Marek Vink (mokatubaka kasutaja, 1 karp päevas)</a:t>
            </a:r>
          </a:p>
        </p:txBody>
      </p:sp>
      <p:sp>
        <p:nvSpPr>
          <p:cNvPr id="4" name="Slide Number Placeholder 3"/>
          <p:cNvSpPr>
            <a:spLocks noGrp="1"/>
          </p:cNvSpPr>
          <p:nvPr>
            <p:ph type="sldNum" sz="quarter" idx="5"/>
          </p:nvPr>
        </p:nvSpPr>
        <p:spPr/>
        <p:txBody>
          <a:bodyPr/>
          <a:lstStyle/>
          <a:p>
            <a:fld id="{CB84DA4C-FE2F-1A48-9698-2072A37F98FB}" type="slidenum">
              <a:rPr lang="en-EE" smtClean="0"/>
              <a:t>43</a:t>
            </a:fld>
            <a:endParaRPr lang="en-EE"/>
          </a:p>
        </p:txBody>
      </p:sp>
    </p:spTree>
    <p:extLst>
      <p:ext uri="{BB962C8B-B14F-4D97-AF65-F5344CB8AC3E}">
        <p14:creationId xmlns:p14="http://schemas.microsoft.com/office/powerpoint/2010/main" val="40849459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1C49A8-9857-352C-F20C-3D14D56CA9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F1FB34-0B48-2C8D-19D7-8120A78452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9F5E45-CDCF-5F9F-F0EE-D37970AE6F5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chemeClr val="tx1"/>
              </a:solidFill>
            </a:endParaRPr>
          </a:p>
        </p:txBody>
      </p:sp>
      <p:sp>
        <p:nvSpPr>
          <p:cNvPr id="4" name="Slide Number Placeholder 3">
            <a:extLst>
              <a:ext uri="{FF2B5EF4-FFF2-40B4-BE49-F238E27FC236}">
                <a16:creationId xmlns:a16="http://schemas.microsoft.com/office/drawing/2014/main" id="{A3811083-F866-13C9-C25B-32DBD7548E68}"/>
              </a:ext>
            </a:extLst>
          </p:cNvPr>
          <p:cNvSpPr>
            <a:spLocks noGrp="1"/>
          </p:cNvSpPr>
          <p:nvPr>
            <p:ph type="sldNum" sz="quarter" idx="5"/>
          </p:nvPr>
        </p:nvSpPr>
        <p:spPr/>
        <p:txBody>
          <a:bodyPr/>
          <a:lstStyle/>
          <a:p>
            <a:fld id="{CB84DA4C-FE2F-1A48-9698-2072A37F98FB}" type="slidenum">
              <a:rPr lang="en-EE" smtClean="0"/>
              <a:t>44</a:t>
            </a:fld>
            <a:endParaRPr lang="en-EE"/>
          </a:p>
        </p:txBody>
      </p:sp>
    </p:spTree>
    <p:extLst>
      <p:ext uri="{BB962C8B-B14F-4D97-AF65-F5344CB8AC3E}">
        <p14:creationId xmlns:p14="http://schemas.microsoft.com/office/powerpoint/2010/main" val="20007271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1" i="0" dirty="0">
                <a:solidFill>
                  <a:schemeClr val="tx1"/>
                </a:solidFill>
                <a:effectLst/>
                <a:latin typeface="+mn-lt"/>
              </a:rPr>
              <a:t>VEIPIMINE ON SAMAMOODI TERVIST KAHJUSTAV TOODE NAGU TUBAKAS!</a:t>
            </a:r>
          </a:p>
          <a:p>
            <a:r>
              <a:rPr lang="en-GB" b="0" i="0" dirty="0">
                <a:solidFill>
                  <a:schemeClr val="tx1"/>
                </a:solidFill>
                <a:effectLst/>
                <a:latin typeface="+mn-lt"/>
              </a:rPr>
              <a:t>E-</a:t>
            </a:r>
            <a:r>
              <a:rPr lang="en-GB" b="0" i="0" dirty="0" err="1">
                <a:solidFill>
                  <a:schemeClr val="tx1"/>
                </a:solidFill>
                <a:effectLst/>
                <a:latin typeface="+mn-lt"/>
              </a:rPr>
              <a:t>sigareti</a:t>
            </a:r>
            <a:r>
              <a:rPr lang="en-GB" b="0" i="0" dirty="0">
                <a:solidFill>
                  <a:schemeClr val="tx1"/>
                </a:solidFill>
                <a:effectLst/>
                <a:latin typeface="+mn-lt"/>
              </a:rPr>
              <a:t> </a:t>
            </a:r>
            <a:r>
              <a:rPr lang="en-GB" b="0" i="0" dirty="0" err="1">
                <a:solidFill>
                  <a:schemeClr val="tx1"/>
                </a:solidFill>
                <a:effectLst/>
                <a:latin typeface="+mn-lt"/>
              </a:rPr>
              <a:t>kasutamist</a:t>
            </a:r>
            <a:r>
              <a:rPr lang="en-GB" b="0" i="0" dirty="0">
                <a:solidFill>
                  <a:schemeClr val="tx1"/>
                </a:solidFill>
                <a:effectLst/>
                <a:latin typeface="+mn-lt"/>
              </a:rPr>
              <a:t> </a:t>
            </a:r>
            <a:r>
              <a:rPr lang="en-GB" b="0" i="0" dirty="0" err="1">
                <a:solidFill>
                  <a:schemeClr val="tx1"/>
                </a:solidFill>
                <a:effectLst/>
                <a:latin typeface="+mn-lt"/>
              </a:rPr>
              <a:t>hakati</a:t>
            </a:r>
            <a:r>
              <a:rPr lang="en-GB" b="0" i="0" dirty="0">
                <a:solidFill>
                  <a:schemeClr val="tx1"/>
                </a:solidFill>
                <a:effectLst/>
                <a:latin typeface="+mn-lt"/>
              </a:rPr>
              <a:t> </a:t>
            </a:r>
            <a:r>
              <a:rPr lang="en-GB" b="0" i="0" dirty="0" err="1">
                <a:solidFill>
                  <a:schemeClr val="tx1"/>
                </a:solidFill>
                <a:effectLst/>
                <a:latin typeface="+mn-lt"/>
              </a:rPr>
              <a:t>nimetama</a:t>
            </a:r>
            <a:r>
              <a:rPr lang="en-GB" b="0" i="0" dirty="0">
                <a:solidFill>
                  <a:schemeClr val="tx1"/>
                </a:solidFill>
                <a:effectLst/>
                <a:latin typeface="+mn-lt"/>
              </a:rPr>
              <a:t> </a:t>
            </a:r>
            <a:r>
              <a:rPr lang="en-GB" b="0" i="0" dirty="0" err="1">
                <a:solidFill>
                  <a:schemeClr val="tx1"/>
                </a:solidFill>
                <a:effectLst/>
                <a:latin typeface="+mn-lt"/>
              </a:rPr>
              <a:t>veipimiseks</a:t>
            </a:r>
            <a:r>
              <a:rPr lang="en-GB" b="0" i="0" dirty="0">
                <a:solidFill>
                  <a:schemeClr val="tx1"/>
                </a:solidFill>
                <a:effectLst/>
                <a:latin typeface="+mn-lt"/>
              </a:rPr>
              <a:t> (</a:t>
            </a:r>
            <a:r>
              <a:rPr lang="en-GB" b="0" i="0" dirty="0" err="1">
                <a:solidFill>
                  <a:schemeClr val="tx1"/>
                </a:solidFill>
                <a:effectLst/>
                <a:latin typeface="+mn-lt"/>
              </a:rPr>
              <a:t>ingl</a:t>
            </a:r>
            <a:r>
              <a:rPr lang="en-GB" b="0" i="0" dirty="0">
                <a:solidFill>
                  <a:schemeClr val="tx1"/>
                </a:solidFill>
                <a:effectLst/>
                <a:latin typeface="+mn-lt"/>
              </a:rPr>
              <a:t> k </a:t>
            </a:r>
            <a:r>
              <a:rPr lang="en-GB" b="0" i="1" dirty="0">
                <a:solidFill>
                  <a:schemeClr val="tx1"/>
                </a:solidFill>
                <a:effectLst/>
                <a:latin typeface="+mn-lt"/>
              </a:rPr>
              <a:t>vape</a:t>
            </a:r>
            <a:r>
              <a:rPr lang="en-GB" b="0" i="0" dirty="0">
                <a:solidFill>
                  <a:schemeClr val="tx1"/>
                </a:solidFill>
                <a:effectLst/>
                <a:latin typeface="+mn-lt"/>
              </a:rPr>
              <a:t>), et </a:t>
            </a:r>
            <a:r>
              <a:rPr lang="en-GB" b="0" i="0" dirty="0" err="1">
                <a:solidFill>
                  <a:schemeClr val="tx1"/>
                </a:solidFill>
                <a:effectLst/>
                <a:latin typeface="+mn-lt"/>
              </a:rPr>
              <a:t>tekitada</a:t>
            </a:r>
            <a:r>
              <a:rPr lang="en-GB" b="0" i="0" dirty="0">
                <a:solidFill>
                  <a:schemeClr val="tx1"/>
                </a:solidFill>
                <a:effectLst/>
                <a:latin typeface="+mn-lt"/>
              </a:rPr>
              <a:t> </a:t>
            </a:r>
            <a:r>
              <a:rPr lang="en-GB" b="0" i="0" dirty="0" err="1">
                <a:solidFill>
                  <a:schemeClr val="tx1"/>
                </a:solidFill>
                <a:effectLst/>
                <a:latin typeface="+mn-lt"/>
              </a:rPr>
              <a:t>tarvitajas</a:t>
            </a:r>
            <a:r>
              <a:rPr lang="en-GB" b="0" i="0" dirty="0">
                <a:solidFill>
                  <a:schemeClr val="tx1"/>
                </a:solidFill>
                <a:effectLst/>
                <a:latin typeface="+mn-lt"/>
              </a:rPr>
              <a:t> </a:t>
            </a:r>
            <a:r>
              <a:rPr lang="en-GB" b="0" i="0" dirty="0" err="1">
                <a:solidFill>
                  <a:schemeClr val="tx1"/>
                </a:solidFill>
                <a:effectLst/>
                <a:latin typeface="+mn-lt"/>
              </a:rPr>
              <a:t>tunne</a:t>
            </a:r>
            <a:r>
              <a:rPr lang="en-GB" b="0" i="0" dirty="0">
                <a:solidFill>
                  <a:schemeClr val="tx1"/>
                </a:solidFill>
                <a:effectLst/>
                <a:latin typeface="+mn-lt"/>
              </a:rPr>
              <a:t>, </a:t>
            </a:r>
            <a:r>
              <a:rPr lang="en-GB" b="0" i="0" dirty="0" err="1">
                <a:solidFill>
                  <a:schemeClr val="tx1"/>
                </a:solidFill>
                <a:effectLst/>
                <a:latin typeface="+mn-lt"/>
              </a:rPr>
              <a:t>nagu</a:t>
            </a:r>
            <a:r>
              <a:rPr lang="en-GB" b="0" i="0" dirty="0">
                <a:solidFill>
                  <a:schemeClr val="tx1"/>
                </a:solidFill>
                <a:effectLst/>
                <a:latin typeface="+mn-lt"/>
              </a:rPr>
              <a:t> </a:t>
            </a:r>
            <a:r>
              <a:rPr lang="en-GB" b="0" i="0" dirty="0" err="1">
                <a:solidFill>
                  <a:schemeClr val="tx1"/>
                </a:solidFill>
                <a:effectLst/>
                <a:latin typeface="+mn-lt"/>
              </a:rPr>
              <a:t>polekski</a:t>
            </a:r>
            <a:r>
              <a:rPr lang="en-GB" b="0" i="0" dirty="0">
                <a:solidFill>
                  <a:schemeClr val="tx1"/>
                </a:solidFill>
                <a:effectLst/>
                <a:latin typeface="+mn-lt"/>
              </a:rPr>
              <a:t> tegu </a:t>
            </a:r>
            <a:r>
              <a:rPr lang="en-GB" b="0" i="0" dirty="0" err="1">
                <a:solidFill>
                  <a:schemeClr val="tx1"/>
                </a:solidFill>
                <a:effectLst/>
                <a:latin typeface="+mn-lt"/>
              </a:rPr>
              <a:t>suitsetamisega</a:t>
            </a:r>
            <a:r>
              <a:rPr lang="en-GB" b="0" i="0" dirty="0">
                <a:solidFill>
                  <a:schemeClr val="tx1"/>
                </a:solidFill>
                <a:effectLst/>
                <a:latin typeface="+mn-lt"/>
              </a:rPr>
              <a:t>. </a:t>
            </a:r>
            <a:r>
              <a:rPr lang="en-GB" b="0" i="0" dirty="0" err="1">
                <a:solidFill>
                  <a:schemeClr val="tx1"/>
                </a:solidFill>
                <a:effectLst/>
                <a:latin typeface="+mn-lt"/>
              </a:rPr>
              <a:t>Tegelikult</a:t>
            </a:r>
            <a:r>
              <a:rPr lang="en-GB" b="0" i="0" dirty="0">
                <a:solidFill>
                  <a:schemeClr val="tx1"/>
                </a:solidFill>
                <a:effectLst/>
                <a:latin typeface="+mn-lt"/>
              </a:rPr>
              <a:t> </a:t>
            </a:r>
            <a:r>
              <a:rPr lang="en-GB" b="0" i="0" dirty="0" err="1">
                <a:solidFill>
                  <a:schemeClr val="tx1"/>
                </a:solidFill>
                <a:effectLst/>
                <a:latin typeface="+mn-lt"/>
              </a:rPr>
              <a:t>reageerib</a:t>
            </a:r>
            <a:r>
              <a:rPr lang="en-GB" b="0" i="0" dirty="0">
                <a:solidFill>
                  <a:schemeClr val="tx1"/>
                </a:solidFill>
                <a:effectLst/>
                <a:latin typeface="+mn-lt"/>
              </a:rPr>
              <a:t> </a:t>
            </a:r>
            <a:r>
              <a:rPr lang="en-GB" b="0" i="0" dirty="0" err="1">
                <a:solidFill>
                  <a:schemeClr val="tx1"/>
                </a:solidFill>
                <a:effectLst/>
                <a:latin typeface="+mn-lt"/>
              </a:rPr>
              <a:t>inimese</a:t>
            </a:r>
            <a:r>
              <a:rPr lang="en-GB" b="0" i="0" dirty="0">
                <a:solidFill>
                  <a:schemeClr val="tx1"/>
                </a:solidFill>
                <a:effectLst/>
                <a:latin typeface="+mn-lt"/>
              </a:rPr>
              <a:t> organism e-</a:t>
            </a:r>
            <a:r>
              <a:rPr lang="en-GB" b="0" i="0" dirty="0" err="1">
                <a:solidFill>
                  <a:schemeClr val="tx1"/>
                </a:solidFill>
                <a:effectLst/>
                <a:latin typeface="+mn-lt"/>
              </a:rPr>
              <a:t>sigaretile</a:t>
            </a:r>
            <a:r>
              <a:rPr lang="en-GB" b="0" i="0" dirty="0">
                <a:solidFill>
                  <a:schemeClr val="tx1"/>
                </a:solidFill>
                <a:effectLst/>
                <a:latin typeface="+mn-lt"/>
              </a:rPr>
              <a:t> </a:t>
            </a:r>
            <a:r>
              <a:rPr lang="en-GB" b="0" i="0" dirty="0" err="1">
                <a:solidFill>
                  <a:schemeClr val="tx1"/>
                </a:solidFill>
                <a:effectLst/>
                <a:latin typeface="+mn-lt"/>
              </a:rPr>
              <a:t>üsna</a:t>
            </a:r>
            <a:r>
              <a:rPr lang="en-GB" b="0" i="0" dirty="0">
                <a:solidFill>
                  <a:schemeClr val="tx1"/>
                </a:solidFill>
                <a:effectLst/>
                <a:latin typeface="+mn-lt"/>
              </a:rPr>
              <a:t> </a:t>
            </a:r>
            <a:r>
              <a:rPr lang="en-GB" b="0" i="0" dirty="0" err="1">
                <a:solidFill>
                  <a:schemeClr val="tx1"/>
                </a:solidFill>
                <a:effectLst/>
                <a:latin typeface="+mn-lt"/>
              </a:rPr>
              <a:t>samamoodi</a:t>
            </a:r>
            <a:r>
              <a:rPr lang="en-GB" b="0" i="0" dirty="0">
                <a:solidFill>
                  <a:schemeClr val="tx1"/>
                </a:solidFill>
                <a:effectLst/>
                <a:latin typeface="+mn-lt"/>
              </a:rPr>
              <a:t> </a:t>
            </a:r>
            <a:r>
              <a:rPr lang="en-GB" b="0" i="0" dirty="0" err="1">
                <a:solidFill>
                  <a:schemeClr val="tx1"/>
                </a:solidFill>
                <a:effectLst/>
                <a:latin typeface="+mn-lt"/>
              </a:rPr>
              <a:t>kui</a:t>
            </a:r>
            <a:r>
              <a:rPr lang="en-GB" b="0" i="0" dirty="0">
                <a:solidFill>
                  <a:schemeClr val="tx1"/>
                </a:solidFill>
                <a:effectLst/>
                <a:latin typeface="+mn-lt"/>
              </a:rPr>
              <a:t> </a:t>
            </a:r>
            <a:r>
              <a:rPr lang="en-GB" b="0" i="0" dirty="0" err="1">
                <a:solidFill>
                  <a:schemeClr val="tx1"/>
                </a:solidFill>
                <a:effectLst/>
                <a:latin typeface="+mn-lt"/>
              </a:rPr>
              <a:t>tavalisele</a:t>
            </a:r>
            <a:r>
              <a:rPr lang="en-GB" b="0" i="0" dirty="0">
                <a:solidFill>
                  <a:schemeClr val="tx1"/>
                </a:solidFill>
                <a:effectLst/>
                <a:latin typeface="+mn-lt"/>
              </a:rPr>
              <a:t> </a:t>
            </a:r>
            <a:r>
              <a:rPr lang="en-GB" b="0" i="0" dirty="0" err="1">
                <a:solidFill>
                  <a:schemeClr val="tx1"/>
                </a:solidFill>
                <a:effectLst/>
                <a:latin typeface="+mn-lt"/>
              </a:rPr>
              <a:t>sigaretile</a:t>
            </a:r>
            <a:r>
              <a:rPr lang="en-GB" b="0" i="0" dirty="0">
                <a:solidFill>
                  <a:schemeClr val="tx1"/>
                </a:solidFill>
                <a:effectLst/>
                <a:latin typeface="+mn-lt"/>
              </a:rPr>
              <a:t>. </a:t>
            </a:r>
            <a:r>
              <a:rPr lang="et-EE" b="0" i="0" dirty="0">
                <a:solidFill>
                  <a:schemeClr val="tx1"/>
                </a:solidFill>
                <a:effectLst/>
                <a:latin typeface="+mn-lt"/>
              </a:rPr>
              <a:t>V</a:t>
            </a:r>
            <a:r>
              <a:rPr lang="en-GB" b="0" i="0" dirty="0" err="1">
                <a:solidFill>
                  <a:schemeClr val="tx1"/>
                </a:solidFill>
                <a:effectLst/>
                <a:latin typeface="+mn-lt"/>
              </a:rPr>
              <a:t>eipijad</a:t>
            </a:r>
            <a:r>
              <a:rPr lang="en-GB" b="0" i="0" dirty="0">
                <a:solidFill>
                  <a:schemeClr val="tx1"/>
                </a:solidFill>
                <a:effectLst/>
                <a:latin typeface="+mn-lt"/>
              </a:rPr>
              <a:t> </a:t>
            </a:r>
            <a:r>
              <a:rPr lang="en-GB" b="0" i="0" dirty="0" err="1">
                <a:solidFill>
                  <a:schemeClr val="tx1"/>
                </a:solidFill>
                <a:effectLst/>
                <a:latin typeface="+mn-lt"/>
              </a:rPr>
              <a:t>tarbivad</a:t>
            </a:r>
            <a:r>
              <a:rPr lang="en-GB" b="0" i="0" dirty="0">
                <a:solidFill>
                  <a:schemeClr val="tx1"/>
                </a:solidFill>
                <a:effectLst/>
                <a:latin typeface="+mn-lt"/>
              </a:rPr>
              <a:t> </a:t>
            </a:r>
            <a:r>
              <a:rPr lang="en-GB" b="0" i="0" dirty="0" err="1">
                <a:solidFill>
                  <a:schemeClr val="tx1"/>
                </a:solidFill>
                <a:effectLst/>
                <a:latin typeface="+mn-lt"/>
              </a:rPr>
              <a:t>enesele</a:t>
            </a:r>
            <a:r>
              <a:rPr lang="en-GB" b="0" i="0" dirty="0">
                <a:solidFill>
                  <a:schemeClr val="tx1"/>
                </a:solidFill>
                <a:effectLst/>
                <a:latin typeface="+mn-lt"/>
              </a:rPr>
              <a:t> </a:t>
            </a:r>
            <a:r>
              <a:rPr lang="en-GB" b="0" i="0" dirty="0" err="1">
                <a:solidFill>
                  <a:schemeClr val="tx1"/>
                </a:solidFill>
                <a:effectLst/>
                <a:latin typeface="+mn-lt"/>
              </a:rPr>
              <a:t>märkamatult</a:t>
            </a:r>
            <a:r>
              <a:rPr lang="en-GB" b="0" i="0" dirty="0">
                <a:solidFill>
                  <a:schemeClr val="tx1"/>
                </a:solidFill>
                <a:effectLst/>
                <a:latin typeface="+mn-lt"/>
              </a:rPr>
              <a:t> </a:t>
            </a:r>
            <a:r>
              <a:rPr lang="en-GB" b="0" i="0" dirty="0" err="1">
                <a:solidFill>
                  <a:schemeClr val="tx1"/>
                </a:solidFill>
                <a:effectLst/>
                <a:latin typeface="+mn-lt"/>
              </a:rPr>
              <a:t>märksa</a:t>
            </a:r>
            <a:r>
              <a:rPr lang="en-GB" b="0" i="0" dirty="0">
                <a:solidFill>
                  <a:schemeClr val="tx1"/>
                </a:solidFill>
                <a:effectLst/>
                <a:latin typeface="+mn-lt"/>
              </a:rPr>
              <a:t> </a:t>
            </a:r>
            <a:r>
              <a:rPr lang="en-GB" b="0" i="0" dirty="0" err="1">
                <a:solidFill>
                  <a:schemeClr val="tx1"/>
                </a:solidFill>
                <a:effectLst/>
                <a:latin typeface="+mn-lt"/>
              </a:rPr>
              <a:t>enam</a:t>
            </a:r>
            <a:r>
              <a:rPr lang="en-GB" b="0" i="0" dirty="0">
                <a:solidFill>
                  <a:schemeClr val="tx1"/>
                </a:solidFill>
                <a:effectLst/>
                <a:latin typeface="+mn-lt"/>
              </a:rPr>
              <a:t> </a:t>
            </a:r>
            <a:r>
              <a:rPr lang="en-GB" b="0" i="0" dirty="0" err="1">
                <a:solidFill>
                  <a:schemeClr val="tx1"/>
                </a:solidFill>
                <a:effectLst/>
                <a:latin typeface="+mn-lt"/>
              </a:rPr>
              <a:t>nikotiini</a:t>
            </a:r>
            <a:r>
              <a:rPr lang="en-GB" b="0" i="0" dirty="0">
                <a:solidFill>
                  <a:schemeClr val="tx1"/>
                </a:solidFill>
                <a:effectLst/>
                <a:latin typeface="+mn-lt"/>
              </a:rPr>
              <a:t>, </a:t>
            </a:r>
            <a:r>
              <a:rPr lang="en-GB" b="0" i="0" dirty="0" err="1">
                <a:solidFill>
                  <a:schemeClr val="tx1"/>
                </a:solidFill>
                <a:effectLst/>
                <a:latin typeface="+mn-lt"/>
              </a:rPr>
              <a:t>sest</a:t>
            </a:r>
            <a:r>
              <a:rPr lang="en-GB" b="0" i="0" dirty="0">
                <a:solidFill>
                  <a:schemeClr val="tx1"/>
                </a:solidFill>
                <a:effectLst/>
                <a:latin typeface="+mn-lt"/>
              </a:rPr>
              <a:t> </a:t>
            </a:r>
            <a:r>
              <a:rPr lang="en-GB" b="0" i="0" dirty="0" err="1">
                <a:solidFill>
                  <a:schemeClr val="tx1"/>
                </a:solidFill>
                <a:effectLst/>
                <a:latin typeface="+mn-lt"/>
              </a:rPr>
              <a:t>kui</a:t>
            </a:r>
            <a:r>
              <a:rPr lang="en-GB" b="0" i="0" dirty="0">
                <a:solidFill>
                  <a:schemeClr val="tx1"/>
                </a:solidFill>
                <a:effectLst/>
                <a:latin typeface="+mn-lt"/>
              </a:rPr>
              <a:t> </a:t>
            </a:r>
            <a:r>
              <a:rPr lang="en-GB" b="0" i="0" dirty="0" err="1">
                <a:solidFill>
                  <a:schemeClr val="tx1"/>
                </a:solidFill>
                <a:effectLst/>
                <a:latin typeface="+mn-lt"/>
              </a:rPr>
              <a:t>sigaret</a:t>
            </a:r>
            <a:r>
              <a:rPr lang="en-GB" b="0" i="0" dirty="0">
                <a:solidFill>
                  <a:schemeClr val="tx1"/>
                </a:solidFill>
                <a:effectLst/>
                <a:latin typeface="+mn-lt"/>
              </a:rPr>
              <a:t> </a:t>
            </a:r>
            <a:r>
              <a:rPr lang="en-GB" b="0" i="0" dirty="0" err="1">
                <a:solidFill>
                  <a:schemeClr val="tx1"/>
                </a:solidFill>
                <a:effectLst/>
                <a:latin typeface="+mn-lt"/>
              </a:rPr>
              <a:t>saab</a:t>
            </a:r>
            <a:r>
              <a:rPr lang="en-GB" b="0" i="0" dirty="0">
                <a:solidFill>
                  <a:schemeClr val="tx1"/>
                </a:solidFill>
                <a:effectLst/>
                <a:latin typeface="+mn-lt"/>
              </a:rPr>
              <a:t> </a:t>
            </a:r>
            <a:r>
              <a:rPr lang="en-GB" b="0" i="0" dirty="0" err="1">
                <a:solidFill>
                  <a:schemeClr val="tx1"/>
                </a:solidFill>
                <a:effectLst/>
                <a:latin typeface="+mn-lt"/>
              </a:rPr>
              <a:t>otsa</a:t>
            </a:r>
            <a:r>
              <a:rPr lang="en-GB" b="0" i="0" dirty="0">
                <a:solidFill>
                  <a:schemeClr val="tx1"/>
                </a:solidFill>
                <a:effectLst/>
                <a:latin typeface="+mn-lt"/>
              </a:rPr>
              <a:t> </a:t>
            </a:r>
            <a:r>
              <a:rPr lang="en-GB" b="0" i="0" dirty="0" err="1">
                <a:solidFill>
                  <a:schemeClr val="tx1"/>
                </a:solidFill>
                <a:effectLst/>
                <a:latin typeface="+mn-lt"/>
              </a:rPr>
              <a:t>mõne</a:t>
            </a:r>
            <a:r>
              <a:rPr lang="en-GB" b="0" i="0" dirty="0">
                <a:solidFill>
                  <a:schemeClr val="tx1"/>
                </a:solidFill>
                <a:effectLst/>
                <a:latin typeface="+mn-lt"/>
              </a:rPr>
              <a:t> </a:t>
            </a:r>
            <a:r>
              <a:rPr lang="en-GB" b="0" i="0" dirty="0" err="1">
                <a:solidFill>
                  <a:schemeClr val="tx1"/>
                </a:solidFill>
                <a:effectLst/>
                <a:latin typeface="+mn-lt"/>
              </a:rPr>
              <a:t>minutiga</a:t>
            </a:r>
            <a:r>
              <a:rPr lang="en-GB" b="0" i="0" dirty="0">
                <a:solidFill>
                  <a:schemeClr val="tx1"/>
                </a:solidFill>
                <a:effectLst/>
                <a:latin typeface="+mn-lt"/>
              </a:rPr>
              <a:t>, </a:t>
            </a:r>
            <a:r>
              <a:rPr lang="en-GB" b="0" i="0" dirty="0" err="1">
                <a:solidFill>
                  <a:schemeClr val="tx1"/>
                </a:solidFill>
                <a:effectLst/>
                <a:latin typeface="+mn-lt"/>
              </a:rPr>
              <a:t>siis</a:t>
            </a:r>
            <a:r>
              <a:rPr lang="en-GB" b="0" i="0" dirty="0">
                <a:solidFill>
                  <a:schemeClr val="tx1"/>
                </a:solidFill>
                <a:effectLst/>
                <a:latin typeface="+mn-lt"/>
              </a:rPr>
              <a:t> e-</a:t>
            </a:r>
            <a:r>
              <a:rPr lang="en-GB" b="0" i="0" dirty="0" err="1">
                <a:solidFill>
                  <a:schemeClr val="tx1"/>
                </a:solidFill>
                <a:effectLst/>
                <a:latin typeface="+mn-lt"/>
              </a:rPr>
              <a:t>sigaret</a:t>
            </a:r>
            <a:r>
              <a:rPr lang="en-GB" b="0" i="0" dirty="0">
                <a:solidFill>
                  <a:schemeClr val="tx1"/>
                </a:solidFill>
                <a:effectLst/>
                <a:latin typeface="+mn-lt"/>
              </a:rPr>
              <a:t> </a:t>
            </a:r>
            <a:r>
              <a:rPr lang="en-GB" b="0" i="0" dirty="0" err="1">
                <a:solidFill>
                  <a:schemeClr val="tx1"/>
                </a:solidFill>
                <a:effectLst/>
                <a:latin typeface="+mn-lt"/>
              </a:rPr>
              <a:t>kestab</a:t>
            </a:r>
            <a:r>
              <a:rPr lang="en-GB" b="0" i="0" dirty="0">
                <a:solidFill>
                  <a:schemeClr val="tx1"/>
                </a:solidFill>
                <a:effectLst/>
                <a:latin typeface="+mn-lt"/>
              </a:rPr>
              <a:t> </a:t>
            </a:r>
            <a:r>
              <a:rPr lang="en-GB" b="0" i="0" dirty="0" err="1">
                <a:solidFill>
                  <a:schemeClr val="tx1"/>
                </a:solidFill>
                <a:effectLst/>
                <a:latin typeface="+mn-lt"/>
              </a:rPr>
              <a:t>kaua</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tekib</a:t>
            </a:r>
            <a:r>
              <a:rPr lang="en-GB" b="0" i="0" dirty="0">
                <a:solidFill>
                  <a:schemeClr val="tx1"/>
                </a:solidFill>
                <a:effectLst/>
                <a:latin typeface="+mn-lt"/>
              </a:rPr>
              <a:t> </a:t>
            </a:r>
            <a:r>
              <a:rPr lang="en-GB" b="0" i="0" dirty="0" err="1">
                <a:solidFill>
                  <a:schemeClr val="tx1"/>
                </a:solidFill>
                <a:effectLst/>
                <a:latin typeface="+mn-lt"/>
              </a:rPr>
              <a:t>oht</a:t>
            </a:r>
            <a:r>
              <a:rPr lang="en-GB" b="0" i="0" dirty="0">
                <a:solidFill>
                  <a:schemeClr val="tx1"/>
                </a:solidFill>
                <a:effectLst/>
                <a:latin typeface="+mn-lt"/>
              </a:rPr>
              <a:t> </a:t>
            </a:r>
            <a:r>
              <a:rPr lang="en-GB" b="0" i="0" dirty="0" err="1">
                <a:solidFill>
                  <a:schemeClr val="tx1"/>
                </a:solidFill>
                <a:effectLst/>
                <a:latin typeface="+mn-lt"/>
              </a:rPr>
              <a:t>tarvitada</a:t>
            </a:r>
            <a:r>
              <a:rPr lang="en-GB" b="0" i="0" dirty="0">
                <a:solidFill>
                  <a:schemeClr val="tx1"/>
                </a:solidFill>
                <a:effectLst/>
                <a:latin typeface="+mn-lt"/>
              </a:rPr>
              <a:t> </a:t>
            </a:r>
            <a:r>
              <a:rPr lang="en-GB" b="0" i="0" dirty="0" err="1">
                <a:solidFill>
                  <a:schemeClr val="tx1"/>
                </a:solidFill>
                <a:effectLst/>
                <a:latin typeface="+mn-lt"/>
              </a:rPr>
              <a:t>endalegi</a:t>
            </a:r>
            <a:r>
              <a:rPr lang="en-GB" b="0" i="0" dirty="0">
                <a:solidFill>
                  <a:schemeClr val="tx1"/>
                </a:solidFill>
                <a:effectLst/>
                <a:latin typeface="+mn-lt"/>
              </a:rPr>
              <a:t> </a:t>
            </a:r>
            <a:r>
              <a:rPr lang="en-GB" b="0" i="0" dirty="0" err="1">
                <a:solidFill>
                  <a:schemeClr val="tx1"/>
                </a:solidFill>
                <a:effectLst/>
                <a:latin typeface="+mn-lt"/>
              </a:rPr>
              <a:t>märkamatult</a:t>
            </a:r>
            <a:r>
              <a:rPr lang="en-GB" b="0" i="0" dirty="0">
                <a:solidFill>
                  <a:schemeClr val="tx1"/>
                </a:solidFill>
                <a:effectLst/>
                <a:latin typeface="+mn-lt"/>
              </a:rPr>
              <a:t> </a:t>
            </a:r>
            <a:r>
              <a:rPr lang="en-GB" b="0" i="0" dirty="0" err="1">
                <a:solidFill>
                  <a:schemeClr val="tx1"/>
                </a:solidFill>
                <a:effectLst/>
                <a:latin typeface="+mn-lt"/>
              </a:rPr>
              <a:t>järjest</a:t>
            </a:r>
            <a:r>
              <a:rPr lang="en-GB" b="0" i="0" dirty="0">
                <a:solidFill>
                  <a:schemeClr val="tx1"/>
                </a:solidFill>
                <a:effectLst/>
                <a:latin typeface="+mn-lt"/>
              </a:rPr>
              <a:t> </a:t>
            </a:r>
            <a:r>
              <a:rPr lang="en-GB" b="0" i="0" dirty="0" err="1">
                <a:solidFill>
                  <a:schemeClr val="tx1"/>
                </a:solidFill>
                <a:effectLst/>
                <a:latin typeface="+mn-lt"/>
              </a:rPr>
              <a:t>väga</a:t>
            </a:r>
            <a:r>
              <a:rPr lang="en-GB" b="0" i="0" dirty="0">
                <a:solidFill>
                  <a:schemeClr val="tx1"/>
                </a:solidFill>
                <a:effectLst/>
                <a:latin typeface="+mn-lt"/>
              </a:rPr>
              <a:t> </a:t>
            </a:r>
            <a:r>
              <a:rPr lang="en-GB" b="0" i="0" dirty="0" err="1">
                <a:solidFill>
                  <a:schemeClr val="tx1"/>
                </a:solidFill>
                <a:effectLst/>
                <a:latin typeface="+mn-lt"/>
              </a:rPr>
              <a:t>suuri</a:t>
            </a:r>
            <a:r>
              <a:rPr lang="en-GB" b="0" i="0" dirty="0">
                <a:solidFill>
                  <a:schemeClr val="tx1"/>
                </a:solidFill>
                <a:effectLst/>
                <a:latin typeface="+mn-lt"/>
              </a:rPr>
              <a:t> </a:t>
            </a:r>
            <a:r>
              <a:rPr lang="en-GB" b="0" i="0" dirty="0" err="1">
                <a:solidFill>
                  <a:schemeClr val="tx1"/>
                </a:solidFill>
                <a:effectLst/>
                <a:latin typeface="+mn-lt"/>
              </a:rPr>
              <a:t>koguseid</a:t>
            </a:r>
            <a:r>
              <a:rPr lang="en-GB" b="0" i="0" dirty="0">
                <a:solidFill>
                  <a:schemeClr val="tx1"/>
                </a:solidFill>
                <a:effectLst/>
                <a:latin typeface="+mn-lt"/>
              </a:rPr>
              <a:t>.</a:t>
            </a:r>
            <a:endParaRPr lang="et-EE" b="0" i="0" dirty="0">
              <a:solidFill>
                <a:schemeClr val="tx1"/>
              </a:solidFill>
              <a:effectLst/>
              <a:latin typeface="+mn-lt"/>
            </a:endParaRPr>
          </a:p>
          <a:p>
            <a:endParaRPr lang="et-EE" b="0" i="0" dirty="0">
              <a:solidFill>
                <a:schemeClr val="tx1"/>
              </a:solidFill>
              <a:effectLst/>
              <a:latin typeface="+mn-lt"/>
            </a:endParaRPr>
          </a:p>
          <a:p>
            <a:r>
              <a:rPr lang="et-EE" b="0" i="0" dirty="0">
                <a:solidFill>
                  <a:schemeClr val="tx1"/>
                </a:solidFill>
                <a:effectLst/>
                <a:latin typeface="+mn-lt"/>
              </a:rPr>
              <a:t>Ü</a:t>
            </a:r>
            <a:r>
              <a:rPr lang="en-GB" b="0" i="0" dirty="0" err="1">
                <a:solidFill>
                  <a:schemeClr val="tx1"/>
                </a:solidFill>
                <a:effectLst/>
                <a:latin typeface="+mn-lt"/>
              </a:rPr>
              <a:t>hes</a:t>
            </a:r>
            <a:r>
              <a:rPr lang="en-GB" b="0" i="0" dirty="0">
                <a:solidFill>
                  <a:schemeClr val="tx1"/>
                </a:solidFill>
                <a:effectLst/>
                <a:latin typeface="+mn-lt"/>
              </a:rPr>
              <a:t> </a:t>
            </a:r>
            <a:r>
              <a:rPr lang="en-GB" b="0" i="0" dirty="0" err="1">
                <a:solidFill>
                  <a:schemeClr val="tx1"/>
                </a:solidFill>
                <a:effectLst/>
                <a:latin typeface="+mn-lt"/>
              </a:rPr>
              <a:t>sigaretis</a:t>
            </a:r>
            <a:r>
              <a:rPr lang="en-GB" b="0" i="0" dirty="0">
                <a:solidFill>
                  <a:schemeClr val="tx1"/>
                </a:solidFill>
                <a:effectLst/>
                <a:latin typeface="+mn-lt"/>
              </a:rPr>
              <a:t> on max 1 mg </a:t>
            </a:r>
            <a:r>
              <a:rPr lang="en-GB" b="0" i="0" dirty="0" err="1">
                <a:solidFill>
                  <a:schemeClr val="tx1"/>
                </a:solidFill>
                <a:effectLst/>
                <a:latin typeface="+mn-lt"/>
              </a:rPr>
              <a:t>nikotiini</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ühes</a:t>
            </a:r>
            <a:r>
              <a:rPr lang="en-GB" b="0" i="0" dirty="0">
                <a:solidFill>
                  <a:schemeClr val="tx1"/>
                </a:solidFill>
                <a:effectLst/>
                <a:latin typeface="+mn-lt"/>
              </a:rPr>
              <a:t> ml e-</a:t>
            </a:r>
            <a:r>
              <a:rPr lang="en-GB" b="0" i="0" dirty="0" err="1">
                <a:solidFill>
                  <a:schemeClr val="tx1"/>
                </a:solidFill>
                <a:effectLst/>
                <a:latin typeface="+mn-lt"/>
              </a:rPr>
              <a:t>sigareti</a:t>
            </a:r>
            <a:r>
              <a:rPr lang="en-GB" b="0" i="0" dirty="0">
                <a:solidFill>
                  <a:schemeClr val="tx1"/>
                </a:solidFill>
                <a:effectLst/>
                <a:latin typeface="+mn-lt"/>
              </a:rPr>
              <a:t> </a:t>
            </a:r>
            <a:r>
              <a:rPr lang="en-GB" b="0" i="0" dirty="0" err="1">
                <a:solidFill>
                  <a:schemeClr val="tx1"/>
                </a:solidFill>
                <a:effectLst/>
                <a:latin typeface="+mn-lt"/>
              </a:rPr>
              <a:t>vedelikus</a:t>
            </a:r>
            <a:r>
              <a:rPr lang="en-GB" b="0" i="0" dirty="0">
                <a:solidFill>
                  <a:schemeClr val="tx1"/>
                </a:solidFill>
                <a:effectLst/>
                <a:latin typeface="+mn-lt"/>
              </a:rPr>
              <a:t> on max 20 mg </a:t>
            </a:r>
            <a:r>
              <a:rPr lang="en-GB" b="0" i="0" dirty="0" err="1">
                <a:solidFill>
                  <a:schemeClr val="tx1"/>
                </a:solidFill>
                <a:effectLst/>
                <a:latin typeface="+mn-lt"/>
              </a:rPr>
              <a:t>nikotiini</a:t>
            </a:r>
            <a:r>
              <a:rPr lang="en-GB" b="0" i="0" dirty="0">
                <a:solidFill>
                  <a:schemeClr val="tx1"/>
                </a:solidFill>
                <a:effectLst/>
                <a:latin typeface="+mn-lt"/>
              </a:rPr>
              <a:t>.</a:t>
            </a:r>
            <a:endParaRPr lang="et-EE" b="0" i="0" dirty="0">
              <a:solidFill>
                <a:schemeClr val="tx1"/>
              </a:solidFill>
              <a:effectLst/>
              <a:latin typeface="+mn-lt"/>
            </a:endParaRPr>
          </a:p>
          <a:p>
            <a:r>
              <a:rPr lang="en-GB" b="0" i="0" dirty="0" err="1">
                <a:solidFill>
                  <a:schemeClr val="tx1"/>
                </a:solidFill>
                <a:effectLst/>
                <a:latin typeface="+mn-lt"/>
              </a:rPr>
              <a:t>Ühe</a:t>
            </a:r>
            <a:r>
              <a:rPr lang="en-GB" b="0" i="0" dirty="0">
                <a:solidFill>
                  <a:schemeClr val="tx1"/>
                </a:solidFill>
                <a:effectLst/>
                <a:latin typeface="+mn-lt"/>
              </a:rPr>
              <a:t> 2</a:t>
            </a:r>
            <a:r>
              <a:rPr lang="et-EE" b="0" i="0" dirty="0">
                <a:solidFill>
                  <a:schemeClr val="tx1"/>
                </a:solidFill>
                <a:effectLst/>
                <a:latin typeface="+mn-lt"/>
              </a:rPr>
              <a:t> </a:t>
            </a:r>
            <a:r>
              <a:rPr lang="en-GB" b="0" i="0" dirty="0">
                <a:solidFill>
                  <a:schemeClr val="tx1"/>
                </a:solidFill>
                <a:effectLst/>
                <a:latin typeface="+mn-lt"/>
              </a:rPr>
              <a:t>ml e-</a:t>
            </a:r>
            <a:r>
              <a:rPr lang="en-GB" b="0" i="0" dirty="0" err="1">
                <a:solidFill>
                  <a:schemeClr val="tx1"/>
                </a:solidFill>
                <a:effectLst/>
                <a:latin typeface="+mn-lt"/>
              </a:rPr>
              <a:t>sigareti</a:t>
            </a:r>
            <a:r>
              <a:rPr lang="en-GB" b="0" i="0" dirty="0">
                <a:solidFill>
                  <a:schemeClr val="tx1"/>
                </a:solidFill>
                <a:effectLst/>
                <a:latin typeface="+mn-lt"/>
              </a:rPr>
              <a:t> </a:t>
            </a:r>
            <a:r>
              <a:rPr lang="en-GB" b="0" i="0" dirty="0" err="1">
                <a:solidFill>
                  <a:schemeClr val="tx1"/>
                </a:solidFill>
                <a:effectLst/>
                <a:latin typeface="+mn-lt"/>
              </a:rPr>
              <a:t>vedeliku</a:t>
            </a:r>
            <a:r>
              <a:rPr lang="en-GB" b="0" i="0" dirty="0">
                <a:solidFill>
                  <a:schemeClr val="tx1"/>
                </a:solidFill>
                <a:effectLst/>
                <a:latin typeface="+mn-lt"/>
              </a:rPr>
              <a:t> </a:t>
            </a:r>
            <a:r>
              <a:rPr lang="en-GB" b="0" i="0" dirty="0" err="1">
                <a:solidFill>
                  <a:schemeClr val="tx1"/>
                </a:solidFill>
                <a:effectLst/>
                <a:latin typeface="+mn-lt"/>
              </a:rPr>
              <a:t>tarvitamine</a:t>
            </a:r>
            <a:r>
              <a:rPr lang="en-GB" b="0" i="0" dirty="0">
                <a:solidFill>
                  <a:schemeClr val="tx1"/>
                </a:solidFill>
                <a:effectLst/>
                <a:latin typeface="+mn-lt"/>
              </a:rPr>
              <a:t> </a:t>
            </a:r>
            <a:r>
              <a:rPr lang="en-GB" b="0" i="0" dirty="0" err="1">
                <a:solidFill>
                  <a:schemeClr val="tx1"/>
                </a:solidFill>
                <a:effectLst/>
                <a:latin typeface="+mn-lt"/>
              </a:rPr>
              <a:t>võrdub</a:t>
            </a:r>
            <a:r>
              <a:rPr lang="en-GB" b="0" i="0" dirty="0">
                <a:solidFill>
                  <a:schemeClr val="tx1"/>
                </a:solidFill>
                <a:effectLst/>
                <a:latin typeface="+mn-lt"/>
              </a:rPr>
              <a:t> 2 </a:t>
            </a:r>
            <a:r>
              <a:rPr lang="en-GB" b="0" i="0" dirty="0" err="1">
                <a:solidFill>
                  <a:schemeClr val="tx1"/>
                </a:solidFill>
                <a:effectLst/>
                <a:latin typeface="+mn-lt"/>
              </a:rPr>
              <a:t>paki</a:t>
            </a:r>
            <a:r>
              <a:rPr lang="en-GB" b="0" i="0" dirty="0">
                <a:solidFill>
                  <a:schemeClr val="tx1"/>
                </a:solidFill>
                <a:effectLst/>
                <a:latin typeface="+mn-lt"/>
              </a:rPr>
              <a:t> </a:t>
            </a:r>
            <a:r>
              <a:rPr lang="en-GB" b="0" i="0" dirty="0" err="1">
                <a:solidFill>
                  <a:schemeClr val="tx1"/>
                </a:solidFill>
                <a:effectLst/>
                <a:latin typeface="+mn-lt"/>
              </a:rPr>
              <a:t>ehk</a:t>
            </a:r>
            <a:r>
              <a:rPr lang="en-GB" b="0" i="0" dirty="0">
                <a:solidFill>
                  <a:schemeClr val="tx1"/>
                </a:solidFill>
                <a:effectLst/>
                <a:latin typeface="+mn-lt"/>
              </a:rPr>
              <a:t> 40 </a:t>
            </a:r>
            <a:r>
              <a:rPr lang="en-GB" b="0" i="0" dirty="0" err="1">
                <a:solidFill>
                  <a:schemeClr val="tx1"/>
                </a:solidFill>
                <a:effectLst/>
                <a:latin typeface="+mn-lt"/>
              </a:rPr>
              <a:t>tavasigareti</a:t>
            </a:r>
            <a:r>
              <a:rPr lang="en-GB" b="0" i="0" dirty="0">
                <a:solidFill>
                  <a:schemeClr val="tx1"/>
                </a:solidFill>
                <a:effectLst/>
                <a:latin typeface="+mn-lt"/>
              </a:rPr>
              <a:t> </a:t>
            </a:r>
            <a:r>
              <a:rPr lang="en-GB" b="0" i="0" dirty="0" err="1">
                <a:solidFill>
                  <a:schemeClr val="tx1"/>
                </a:solidFill>
                <a:effectLst/>
                <a:latin typeface="+mn-lt"/>
              </a:rPr>
              <a:t>suitsetamisega</a:t>
            </a:r>
            <a:r>
              <a:rPr lang="en-GB" b="0" i="0" dirty="0">
                <a:solidFill>
                  <a:schemeClr val="tx1"/>
                </a:solidFill>
                <a:effectLst/>
                <a:latin typeface="+mn-lt"/>
              </a:rPr>
              <a:t>.</a:t>
            </a:r>
            <a:endParaRPr lang="et-EE" b="0" i="0" dirty="0">
              <a:solidFill>
                <a:schemeClr val="tx1"/>
              </a:solidFill>
              <a:effectLst/>
              <a:latin typeface="+mn-lt"/>
            </a:endParaRPr>
          </a:p>
          <a:p>
            <a:endParaRPr lang="et-EE" b="0" i="0" dirty="0">
              <a:solidFill>
                <a:schemeClr val="tx1"/>
              </a:solidFill>
              <a:effectLst/>
              <a:latin typeface="+mn-lt"/>
            </a:endParaRPr>
          </a:p>
          <a:p>
            <a:r>
              <a:rPr lang="en-GB" b="0" i="0" dirty="0" err="1">
                <a:solidFill>
                  <a:schemeClr val="tx1"/>
                </a:solidFill>
                <a:effectLst/>
                <a:latin typeface="+mn-lt"/>
              </a:rPr>
              <a:t>Tubakatootjad</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müüjad</a:t>
            </a:r>
            <a:r>
              <a:rPr lang="en-GB" b="0" i="0" dirty="0">
                <a:solidFill>
                  <a:schemeClr val="tx1"/>
                </a:solidFill>
                <a:effectLst/>
                <a:latin typeface="+mn-lt"/>
              </a:rPr>
              <a:t> </a:t>
            </a:r>
            <a:r>
              <a:rPr lang="en-GB" b="0" i="0" dirty="0" err="1">
                <a:solidFill>
                  <a:schemeClr val="tx1"/>
                </a:solidFill>
                <a:effectLst/>
                <a:latin typeface="+mn-lt"/>
              </a:rPr>
              <a:t>kasutavad</a:t>
            </a:r>
            <a:r>
              <a:rPr lang="en-GB" b="0" i="0" dirty="0">
                <a:solidFill>
                  <a:schemeClr val="tx1"/>
                </a:solidFill>
                <a:effectLst/>
                <a:latin typeface="+mn-lt"/>
              </a:rPr>
              <a:t> </a:t>
            </a:r>
            <a:r>
              <a:rPr lang="en-GB" b="0" i="0" dirty="0" err="1">
                <a:solidFill>
                  <a:schemeClr val="tx1"/>
                </a:solidFill>
                <a:effectLst/>
                <a:latin typeface="+mn-lt"/>
              </a:rPr>
              <a:t>oma</a:t>
            </a:r>
            <a:r>
              <a:rPr lang="en-GB" b="0" i="0" dirty="0">
                <a:solidFill>
                  <a:schemeClr val="tx1"/>
                </a:solidFill>
                <a:effectLst/>
                <a:latin typeface="+mn-lt"/>
              </a:rPr>
              <a:t> </a:t>
            </a:r>
            <a:r>
              <a:rPr lang="en-GB" b="0" i="0" dirty="0" err="1">
                <a:solidFill>
                  <a:schemeClr val="tx1"/>
                </a:solidFill>
                <a:effectLst/>
                <a:latin typeface="+mn-lt"/>
              </a:rPr>
              <a:t>seisukohtade</a:t>
            </a:r>
            <a:r>
              <a:rPr lang="en-GB" b="0" i="0" dirty="0">
                <a:solidFill>
                  <a:schemeClr val="tx1"/>
                </a:solidFill>
                <a:effectLst/>
                <a:latin typeface="+mn-lt"/>
              </a:rPr>
              <a:t> </a:t>
            </a:r>
            <a:r>
              <a:rPr lang="en-GB" b="0" i="0" dirty="0" err="1">
                <a:solidFill>
                  <a:schemeClr val="tx1"/>
                </a:solidFill>
                <a:effectLst/>
                <a:latin typeface="+mn-lt"/>
              </a:rPr>
              <a:t>kaitsmiseks</a:t>
            </a:r>
            <a:r>
              <a:rPr lang="en-GB" b="0" i="0" dirty="0">
                <a:solidFill>
                  <a:schemeClr val="tx1"/>
                </a:solidFill>
                <a:effectLst/>
                <a:latin typeface="+mn-lt"/>
              </a:rPr>
              <a:t> </a:t>
            </a:r>
            <a:r>
              <a:rPr lang="et-EE" b="0" i="0" dirty="0">
                <a:solidFill>
                  <a:schemeClr val="tx1"/>
                </a:solidFill>
                <a:effectLst/>
                <a:latin typeface="+mn-lt"/>
              </a:rPr>
              <a:t>lihtsalt hämamist</a:t>
            </a:r>
            <a:r>
              <a:rPr lang="en-GB" b="0" i="0" dirty="0">
                <a:solidFill>
                  <a:schemeClr val="tx1"/>
                </a:solidFill>
                <a:effectLst/>
                <a:latin typeface="+mn-lt"/>
              </a:rPr>
              <a:t> </a:t>
            </a:r>
            <a:r>
              <a:rPr lang="et-EE" b="0" i="0" dirty="0">
                <a:solidFill>
                  <a:schemeClr val="tx1"/>
                </a:solidFill>
                <a:effectLst/>
                <a:latin typeface="+mn-lt"/>
              </a:rPr>
              <a:t>ja</a:t>
            </a:r>
            <a:r>
              <a:rPr lang="en-GB" b="0" i="0" dirty="0">
                <a:solidFill>
                  <a:schemeClr val="tx1"/>
                </a:solidFill>
                <a:effectLst/>
                <a:latin typeface="+mn-lt"/>
              </a:rPr>
              <a:t> ka </a:t>
            </a:r>
            <a:r>
              <a:rPr lang="en-GB" b="0" i="0" dirty="0" err="1">
                <a:solidFill>
                  <a:schemeClr val="tx1"/>
                </a:solidFill>
                <a:effectLst/>
                <a:latin typeface="+mn-lt"/>
              </a:rPr>
              <a:t>puudulikult</a:t>
            </a:r>
            <a:r>
              <a:rPr lang="en-GB" b="0" i="0" dirty="0">
                <a:solidFill>
                  <a:schemeClr val="tx1"/>
                </a:solidFill>
                <a:effectLst/>
                <a:latin typeface="+mn-lt"/>
              </a:rPr>
              <a:t> </a:t>
            </a:r>
            <a:r>
              <a:rPr lang="en-GB" b="0" i="0" dirty="0" err="1">
                <a:solidFill>
                  <a:schemeClr val="tx1"/>
                </a:solidFill>
                <a:effectLst/>
                <a:latin typeface="+mn-lt"/>
              </a:rPr>
              <a:t>korraldatud</a:t>
            </a:r>
            <a:r>
              <a:rPr lang="en-GB" b="0" i="0" dirty="0">
                <a:solidFill>
                  <a:schemeClr val="tx1"/>
                </a:solidFill>
                <a:effectLst/>
                <a:latin typeface="+mn-lt"/>
              </a:rPr>
              <a:t> </a:t>
            </a:r>
            <a:r>
              <a:rPr lang="en-GB" b="0" i="0" dirty="0" err="1">
                <a:solidFill>
                  <a:schemeClr val="tx1"/>
                </a:solidFill>
                <a:effectLst/>
                <a:latin typeface="+mn-lt"/>
              </a:rPr>
              <a:t>uuringuid</a:t>
            </a:r>
            <a:r>
              <a:rPr lang="en-GB" b="0" i="0" dirty="0">
                <a:solidFill>
                  <a:schemeClr val="tx1"/>
                </a:solidFill>
                <a:effectLst/>
                <a:latin typeface="+mn-lt"/>
              </a:rPr>
              <a:t>.</a:t>
            </a:r>
            <a:r>
              <a:rPr lang="et-EE" b="0" i="0" dirty="0">
                <a:solidFill>
                  <a:schemeClr val="tx1"/>
                </a:solidFill>
                <a:effectLst/>
                <a:latin typeface="+mn-lt"/>
              </a:rPr>
              <a:t> </a:t>
            </a:r>
            <a:r>
              <a:rPr lang="en-GB" b="0" i="0" dirty="0" err="1">
                <a:solidFill>
                  <a:schemeClr val="tx1"/>
                </a:solidFill>
                <a:effectLst/>
                <a:latin typeface="+mn-lt"/>
              </a:rPr>
              <a:t>Sarnaselt</a:t>
            </a:r>
            <a:r>
              <a:rPr lang="en-GB" b="0" i="0" dirty="0">
                <a:solidFill>
                  <a:schemeClr val="tx1"/>
                </a:solidFill>
                <a:effectLst/>
                <a:latin typeface="+mn-lt"/>
              </a:rPr>
              <a:t> </a:t>
            </a:r>
            <a:r>
              <a:rPr lang="en-GB" b="0" i="0" dirty="0" err="1">
                <a:solidFill>
                  <a:schemeClr val="tx1"/>
                </a:solidFill>
                <a:effectLst/>
                <a:latin typeface="+mn-lt"/>
              </a:rPr>
              <a:t>tavasigaretiga</a:t>
            </a:r>
            <a:r>
              <a:rPr lang="en-GB" b="0" i="0" dirty="0">
                <a:solidFill>
                  <a:schemeClr val="tx1"/>
                </a:solidFill>
                <a:effectLst/>
                <a:latin typeface="+mn-lt"/>
              </a:rPr>
              <a:t> </a:t>
            </a:r>
            <a:r>
              <a:rPr lang="en-GB" b="0" i="0" dirty="0" err="1">
                <a:solidFill>
                  <a:schemeClr val="tx1"/>
                </a:solidFill>
                <a:effectLst/>
                <a:latin typeface="+mn-lt"/>
              </a:rPr>
              <a:t>sisaldab</a:t>
            </a:r>
            <a:r>
              <a:rPr lang="en-GB" b="0" i="0" dirty="0">
                <a:solidFill>
                  <a:schemeClr val="tx1"/>
                </a:solidFill>
                <a:effectLst/>
                <a:latin typeface="+mn-lt"/>
              </a:rPr>
              <a:t> e-</a:t>
            </a:r>
            <a:r>
              <a:rPr lang="en-GB" b="0" i="0" dirty="0" err="1">
                <a:solidFill>
                  <a:schemeClr val="tx1"/>
                </a:solidFill>
                <a:effectLst/>
                <a:latin typeface="+mn-lt"/>
              </a:rPr>
              <a:t>sigaret</a:t>
            </a:r>
            <a:r>
              <a:rPr lang="en-GB" b="0" i="0" dirty="0">
                <a:solidFill>
                  <a:schemeClr val="tx1"/>
                </a:solidFill>
                <a:effectLst/>
                <a:latin typeface="+mn-lt"/>
              </a:rPr>
              <a:t> </a:t>
            </a:r>
            <a:r>
              <a:rPr lang="en-GB" b="0" i="0" dirty="0" err="1">
                <a:solidFill>
                  <a:schemeClr val="tx1"/>
                </a:solidFill>
                <a:effectLst/>
                <a:latin typeface="+mn-lt"/>
              </a:rPr>
              <a:t>tervisele</a:t>
            </a:r>
            <a:r>
              <a:rPr lang="en-GB" b="0" i="0" dirty="0">
                <a:solidFill>
                  <a:schemeClr val="tx1"/>
                </a:solidFill>
                <a:effectLst/>
                <a:latin typeface="+mn-lt"/>
              </a:rPr>
              <a:t> </a:t>
            </a:r>
            <a:r>
              <a:rPr lang="en-GB" b="0" i="0" dirty="0" err="1">
                <a:solidFill>
                  <a:schemeClr val="tx1"/>
                </a:solidFill>
                <a:effectLst/>
                <a:latin typeface="+mn-lt"/>
              </a:rPr>
              <a:t>ohtlikke</a:t>
            </a:r>
            <a:r>
              <a:rPr lang="en-GB" b="0" i="0" dirty="0">
                <a:solidFill>
                  <a:schemeClr val="tx1"/>
                </a:solidFill>
                <a:effectLst/>
                <a:latin typeface="+mn-lt"/>
              </a:rPr>
              <a:t> </a:t>
            </a:r>
            <a:r>
              <a:rPr lang="en-GB" b="0" i="0" dirty="0" err="1">
                <a:solidFill>
                  <a:schemeClr val="tx1"/>
                </a:solidFill>
                <a:effectLst/>
                <a:latin typeface="+mn-lt"/>
              </a:rPr>
              <a:t>aineid</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selle</a:t>
            </a:r>
            <a:r>
              <a:rPr lang="en-GB" b="0" i="0" dirty="0">
                <a:solidFill>
                  <a:schemeClr val="tx1"/>
                </a:solidFill>
                <a:effectLst/>
                <a:latin typeface="+mn-lt"/>
              </a:rPr>
              <a:t> </a:t>
            </a:r>
            <a:r>
              <a:rPr lang="en-GB" b="0" i="0" dirty="0" err="1">
                <a:solidFill>
                  <a:schemeClr val="tx1"/>
                </a:solidFill>
                <a:effectLst/>
                <a:latin typeface="+mn-lt"/>
              </a:rPr>
              <a:t>tarvitamine</a:t>
            </a:r>
            <a:r>
              <a:rPr lang="en-GB" b="0" i="0" dirty="0">
                <a:solidFill>
                  <a:schemeClr val="tx1"/>
                </a:solidFill>
                <a:effectLst/>
                <a:latin typeface="+mn-lt"/>
              </a:rPr>
              <a:t> </a:t>
            </a:r>
            <a:r>
              <a:rPr lang="en-GB" b="0" i="0" dirty="0" err="1">
                <a:solidFill>
                  <a:schemeClr val="tx1"/>
                </a:solidFill>
                <a:effectLst/>
                <a:latin typeface="+mn-lt"/>
              </a:rPr>
              <a:t>võib</a:t>
            </a:r>
            <a:r>
              <a:rPr lang="en-GB" b="0" i="0" dirty="0">
                <a:solidFill>
                  <a:schemeClr val="tx1"/>
                </a:solidFill>
                <a:effectLst/>
                <a:latin typeface="+mn-lt"/>
              </a:rPr>
              <a:t> </a:t>
            </a:r>
            <a:r>
              <a:rPr lang="en-GB" b="0" i="0" dirty="0" err="1">
                <a:solidFill>
                  <a:schemeClr val="tx1"/>
                </a:solidFill>
                <a:effectLst/>
                <a:latin typeface="+mn-lt"/>
              </a:rPr>
              <a:t>samuti</a:t>
            </a:r>
            <a:r>
              <a:rPr lang="en-GB" b="0" i="0" dirty="0">
                <a:solidFill>
                  <a:schemeClr val="tx1"/>
                </a:solidFill>
                <a:effectLst/>
                <a:latin typeface="+mn-lt"/>
              </a:rPr>
              <a:t> </a:t>
            </a:r>
            <a:r>
              <a:rPr lang="en-GB" b="0" i="0" dirty="0" err="1">
                <a:solidFill>
                  <a:schemeClr val="tx1"/>
                </a:solidFill>
                <a:effectLst/>
                <a:latin typeface="+mn-lt"/>
              </a:rPr>
              <a:t>erinevaid</a:t>
            </a:r>
            <a:r>
              <a:rPr lang="en-GB" b="0" i="0" dirty="0">
                <a:solidFill>
                  <a:schemeClr val="tx1"/>
                </a:solidFill>
                <a:effectLst/>
                <a:latin typeface="+mn-lt"/>
              </a:rPr>
              <a:t> </a:t>
            </a:r>
            <a:r>
              <a:rPr lang="en-GB" b="0" i="0" dirty="0" err="1">
                <a:solidFill>
                  <a:schemeClr val="tx1"/>
                </a:solidFill>
                <a:effectLst/>
                <a:latin typeface="+mn-lt"/>
              </a:rPr>
              <a:t>haigusi</a:t>
            </a:r>
            <a:r>
              <a:rPr lang="en-GB" b="0" i="0" dirty="0">
                <a:solidFill>
                  <a:schemeClr val="tx1"/>
                </a:solidFill>
                <a:effectLst/>
                <a:latin typeface="+mn-lt"/>
              </a:rPr>
              <a:t> </a:t>
            </a:r>
            <a:r>
              <a:rPr lang="en-GB" b="0" i="0" dirty="0" err="1">
                <a:solidFill>
                  <a:schemeClr val="tx1"/>
                </a:solidFill>
                <a:effectLst/>
                <a:latin typeface="+mn-lt"/>
              </a:rPr>
              <a:t>põhjustada</a:t>
            </a:r>
            <a:r>
              <a:rPr lang="en-GB" b="0" i="0" dirty="0">
                <a:solidFill>
                  <a:schemeClr val="tx1"/>
                </a:solidFill>
                <a:effectLst/>
                <a:latin typeface="+mn-lt"/>
              </a:rPr>
              <a:t>. </a:t>
            </a:r>
            <a:r>
              <a:rPr lang="en-GB" b="0" i="0" dirty="0" err="1">
                <a:solidFill>
                  <a:schemeClr val="tx1"/>
                </a:solidFill>
                <a:effectLst/>
                <a:latin typeface="+mn-lt"/>
              </a:rPr>
              <a:t>Nikotiini</a:t>
            </a:r>
            <a:r>
              <a:rPr lang="en-GB" b="0" i="0" dirty="0">
                <a:solidFill>
                  <a:schemeClr val="tx1"/>
                </a:solidFill>
                <a:effectLst/>
                <a:latin typeface="+mn-lt"/>
              </a:rPr>
              <a:t> </a:t>
            </a:r>
            <a:r>
              <a:rPr lang="en-GB" b="0" i="0" dirty="0" err="1">
                <a:solidFill>
                  <a:schemeClr val="tx1"/>
                </a:solidFill>
                <a:effectLst/>
                <a:latin typeface="+mn-lt"/>
              </a:rPr>
              <a:t>sisaldavad</a:t>
            </a:r>
            <a:r>
              <a:rPr lang="en-GB" b="0" i="0" dirty="0">
                <a:solidFill>
                  <a:schemeClr val="tx1"/>
                </a:solidFill>
                <a:effectLst/>
                <a:latin typeface="+mn-lt"/>
              </a:rPr>
              <a:t> e-</a:t>
            </a:r>
            <a:r>
              <a:rPr lang="en-GB" b="0" i="0" dirty="0" err="1">
                <a:solidFill>
                  <a:schemeClr val="tx1"/>
                </a:solidFill>
                <a:effectLst/>
                <a:latin typeface="+mn-lt"/>
              </a:rPr>
              <a:t>sigareti</a:t>
            </a:r>
            <a:r>
              <a:rPr lang="en-GB" b="0" i="0" dirty="0">
                <a:solidFill>
                  <a:schemeClr val="tx1"/>
                </a:solidFill>
                <a:effectLst/>
                <a:latin typeface="+mn-lt"/>
              </a:rPr>
              <a:t> </a:t>
            </a:r>
            <a:r>
              <a:rPr lang="en-GB" b="0" i="0" dirty="0" err="1">
                <a:solidFill>
                  <a:schemeClr val="tx1"/>
                </a:solidFill>
                <a:effectLst/>
                <a:latin typeface="+mn-lt"/>
              </a:rPr>
              <a:t>vedelikud</a:t>
            </a:r>
            <a:r>
              <a:rPr lang="en-GB" b="0" i="0" dirty="0">
                <a:solidFill>
                  <a:schemeClr val="tx1"/>
                </a:solidFill>
                <a:effectLst/>
                <a:latin typeface="+mn-lt"/>
              </a:rPr>
              <a:t> </a:t>
            </a:r>
            <a:r>
              <a:rPr lang="en-GB" b="0" i="0" dirty="0" err="1">
                <a:solidFill>
                  <a:schemeClr val="tx1"/>
                </a:solidFill>
                <a:effectLst/>
                <a:latin typeface="+mn-lt"/>
              </a:rPr>
              <a:t>ei</a:t>
            </a:r>
            <a:r>
              <a:rPr lang="en-GB" b="0" i="0" dirty="0">
                <a:solidFill>
                  <a:schemeClr val="tx1"/>
                </a:solidFill>
                <a:effectLst/>
                <a:latin typeface="+mn-lt"/>
              </a:rPr>
              <a:t> ole </a:t>
            </a:r>
            <a:r>
              <a:rPr lang="en-GB" b="0" i="0" dirty="0" err="1">
                <a:solidFill>
                  <a:schemeClr val="tx1"/>
                </a:solidFill>
                <a:effectLst/>
                <a:latin typeface="+mn-lt"/>
              </a:rPr>
              <a:t>kindlasti</a:t>
            </a:r>
            <a:r>
              <a:rPr lang="en-GB" b="0" i="0" dirty="0">
                <a:solidFill>
                  <a:schemeClr val="tx1"/>
                </a:solidFill>
                <a:effectLst/>
                <a:latin typeface="+mn-lt"/>
              </a:rPr>
              <a:t> </a:t>
            </a:r>
            <a:r>
              <a:rPr lang="en-GB" b="0" i="0" dirty="0" err="1">
                <a:solidFill>
                  <a:schemeClr val="tx1"/>
                </a:solidFill>
                <a:effectLst/>
                <a:latin typeface="+mn-lt"/>
              </a:rPr>
              <a:t>tervisele</a:t>
            </a:r>
            <a:r>
              <a:rPr lang="en-GB" b="0" i="0" dirty="0">
                <a:solidFill>
                  <a:schemeClr val="tx1"/>
                </a:solidFill>
                <a:effectLst/>
                <a:latin typeface="+mn-lt"/>
              </a:rPr>
              <a:t> </a:t>
            </a:r>
            <a:r>
              <a:rPr lang="en-GB" b="0" i="0" dirty="0" err="1">
                <a:solidFill>
                  <a:schemeClr val="tx1"/>
                </a:solidFill>
                <a:effectLst/>
                <a:latin typeface="+mn-lt"/>
              </a:rPr>
              <a:t>ohutud</a:t>
            </a:r>
            <a:r>
              <a:rPr lang="en-GB" b="0" i="0" dirty="0">
                <a:solidFill>
                  <a:schemeClr val="tx1"/>
                </a:solidFill>
                <a:effectLst/>
                <a:latin typeface="+mn-lt"/>
              </a:rPr>
              <a:t>, kuna </a:t>
            </a:r>
            <a:r>
              <a:rPr lang="en-GB" b="0" i="0" dirty="0" err="1">
                <a:solidFill>
                  <a:schemeClr val="tx1"/>
                </a:solidFill>
                <a:effectLst/>
                <a:latin typeface="+mn-lt"/>
              </a:rPr>
              <a:t>nikotiin</a:t>
            </a:r>
            <a:r>
              <a:rPr lang="en-GB" b="0" i="0" dirty="0">
                <a:solidFill>
                  <a:schemeClr val="tx1"/>
                </a:solidFill>
                <a:effectLst/>
                <a:latin typeface="+mn-lt"/>
              </a:rPr>
              <a:t> on </a:t>
            </a:r>
            <a:r>
              <a:rPr lang="en-GB" b="0" i="0" dirty="0" err="1">
                <a:solidFill>
                  <a:schemeClr val="tx1"/>
                </a:solidFill>
                <a:effectLst/>
                <a:latin typeface="+mn-lt"/>
              </a:rPr>
              <a:t>ohtlik</a:t>
            </a:r>
            <a:r>
              <a:rPr lang="en-GB" b="0" i="0" dirty="0">
                <a:solidFill>
                  <a:schemeClr val="tx1"/>
                </a:solidFill>
                <a:effectLst/>
                <a:latin typeface="+mn-lt"/>
              </a:rPr>
              <a:t> </a:t>
            </a:r>
            <a:r>
              <a:rPr lang="en-GB" b="0" i="0" dirty="0" err="1">
                <a:solidFill>
                  <a:schemeClr val="tx1"/>
                </a:solidFill>
                <a:effectLst/>
                <a:latin typeface="+mn-lt"/>
              </a:rPr>
              <a:t>närvimürk</a:t>
            </a:r>
            <a:r>
              <a:rPr lang="en-GB" b="0" i="0" dirty="0">
                <a:solidFill>
                  <a:schemeClr val="tx1"/>
                </a:solidFill>
                <a:effectLst/>
                <a:latin typeface="+mn-lt"/>
              </a:rPr>
              <a:t>, mis </a:t>
            </a:r>
            <a:r>
              <a:rPr lang="en-GB" b="0" i="0" dirty="0" err="1">
                <a:solidFill>
                  <a:schemeClr val="tx1"/>
                </a:solidFill>
                <a:effectLst/>
                <a:latin typeface="+mn-lt"/>
              </a:rPr>
              <a:t>tekitab</a:t>
            </a:r>
            <a:r>
              <a:rPr lang="en-GB" b="0" i="0" dirty="0">
                <a:solidFill>
                  <a:schemeClr val="tx1"/>
                </a:solidFill>
                <a:effectLst/>
                <a:latin typeface="+mn-lt"/>
              </a:rPr>
              <a:t> </a:t>
            </a:r>
            <a:r>
              <a:rPr lang="en-GB" b="0" i="0" dirty="0" err="1">
                <a:solidFill>
                  <a:schemeClr val="tx1"/>
                </a:solidFill>
                <a:effectLst/>
                <a:latin typeface="+mn-lt"/>
              </a:rPr>
              <a:t>sõltuvust</a:t>
            </a:r>
            <a:r>
              <a:rPr lang="en-GB" b="0" i="0" dirty="0">
                <a:solidFill>
                  <a:schemeClr val="tx1"/>
                </a:solidFill>
                <a:effectLst/>
                <a:latin typeface="+mn-lt"/>
              </a:rPr>
              <a:t>.</a:t>
            </a:r>
            <a:endParaRPr lang="et-EE" b="0" i="0" dirty="0">
              <a:solidFill>
                <a:schemeClr val="tx1"/>
              </a:solidFill>
              <a:effectLst/>
              <a:latin typeface="+mn-lt"/>
            </a:endParaRPr>
          </a:p>
          <a:p>
            <a:endParaRPr lang="et-EE" b="0" i="0" dirty="0">
              <a:solidFill>
                <a:schemeClr val="tx1"/>
              </a:solidFill>
              <a:effectLst/>
              <a:latin typeface="+mn-lt"/>
            </a:endParaRPr>
          </a:p>
          <a:p>
            <a:r>
              <a:rPr lang="et-EE" sz="1200" u="none" strike="noStrike" dirty="0">
                <a:solidFill>
                  <a:schemeClr val="tx1"/>
                </a:solidFill>
                <a:effectLst/>
                <a:latin typeface="+mn-lt"/>
              </a:rPr>
              <a:t>M</a:t>
            </a:r>
            <a:r>
              <a:rPr lang="en-GB" sz="1200" u="none" strike="noStrike" dirty="0" err="1">
                <a:solidFill>
                  <a:schemeClr val="tx1"/>
                </a:solidFill>
                <a:effectLst/>
                <a:latin typeface="+mn-lt"/>
              </a:rPr>
              <a:t>agusamaitselised</a:t>
            </a:r>
            <a:r>
              <a:rPr lang="en-GB" sz="1200" u="none" strike="noStrike" dirty="0">
                <a:solidFill>
                  <a:schemeClr val="tx1"/>
                </a:solidFill>
                <a:effectLst/>
                <a:latin typeface="+mn-lt"/>
              </a:rPr>
              <a:t> </a:t>
            </a:r>
            <a:r>
              <a:rPr lang="en-GB" sz="1200" u="none" strike="noStrike" dirty="0" err="1">
                <a:solidFill>
                  <a:schemeClr val="tx1"/>
                </a:solidFill>
                <a:effectLst/>
                <a:latin typeface="+mn-lt"/>
              </a:rPr>
              <a:t>vedelikud</a:t>
            </a:r>
            <a:r>
              <a:rPr lang="en-GB" sz="1200" u="none" strike="noStrike" dirty="0">
                <a:solidFill>
                  <a:schemeClr val="tx1"/>
                </a:solidFill>
                <a:effectLst/>
                <a:latin typeface="+mn-lt"/>
              </a:rPr>
              <a:t> </a:t>
            </a:r>
            <a:r>
              <a:rPr lang="en-GB" sz="1200" u="none" strike="noStrike" dirty="0" err="1">
                <a:solidFill>
                  <a:schemeClr val="tx1"/>
                </a:solidFill>
                <a:effectLst/>
                <a:latin typeface="+mn-lt"/>
              </a:rPr>
              <a:t>sisaldavad</a:t>
            </a:r>
            <a:r>
              <a:rPr lang="en-GB" sz="1200" u="none" strike="noStrike" dirty="0">
                <a:solidFill>
                  <a:schemeClr val="tx1"/>
                </a:solidFill>
                <a:effectLst/>
                <a:latin typeface="+mn-lt"/>
              </a:rPr>
              <a:t> </a:t>
            </a:r>
            <a:r>
              <a:rPr lang="en-GB" sz="1200" u="none" strike="noStrike" dirty="0" err="1">
                <a:solidFill>
                  <a:schemeClr val="tx1"/>
                </a:solidFill>
                <a:effectLst/>
                <a:latin typeface="+mn-lt"/>
              </a:rPr>
              <a:t>tõenäoliselt</a:t>
            </a:r>
            <a:r>
              <a:rPr lang="en-GB" sz="1200" u="none" strike="noStrike" dirty="0">
                <a:solidFill>
                  <a:schemeClr val="tx1"/>
                </a:solidFill>
                <a:effectLst/>
                <a:latin typeface="+mn-lt"/>
              </a:rPr>
              <a:t> </a:t>
            </a:r>
            <a:r>
              <a:rPr lang="en-GB" sz="1200" u="none" strike="noStrike" dirty="0" err="1">
                <a:solidFill>
                  <a:schemeClr val="tx1"/>
                </a:solidFill>
                <a:effectLst/>
                <a:latin typeface="+mn-lt"/>
              </a:rPr>
              <a:t>suhkruid</a:t>
            </a:r>
            <a:r>
              <a:rPr lang="en-GB" sz="1200" u="none" strike="noStrike" dirty="0">
                <a:solidFill>
                  <a:schemeClr val="tx1"/>
                </a:solidFill>
                <a:effectLst/>
                <a:latin typeface="+mn-lt"/>
              </a:rPr>
              <a:t>, </a:t>
            </a:r>
            <a:r>
              <a:rPr lang="en-GB" sz="1200" u="none" strike="noStrike" dirty="0" err="1">
                <a:solidFill>
                  <a:schemeClr val="tx1"/>
                </a:solidFill>
                <a:effectLst/>
                <a:latin typeface="+mn-lt"/>
              </a:rPr>
              <a:t>mille</a:t>
            </a:r>
            <a:r>
              <a:rPr lang="en-GB" sz="1200" u="none" strike="noStrike" dirty="0">
                <a:solidFill>
                  <a:schemeClr val="tx1"/>
                </a:solidFill>
                <a:effectLst/>
                <a:latin typeface="+mn-lt"/>
              </a:rPr>
              <a:t> </a:t>
            </a:r>
            <a:r>
              <a:rPr lang="en-GB" sz="1200" u="none" strike="noStrike" dirty="0" err="1">
                <a:solidFill>
                  <a:schemeClr val="tx1"/>
                </a:solidFill>
                <a:effectLst/>
                <a:latin typeface="+mn-lt"/>
              </a:rPr>
              <a:t>tõttu</a:t>
            </a:r>
            <a:r>
              <a:rPr lang="en-GB" sz="1200" u="none" strike="noStrike" dirty="0">
                <a:solidFill>
                  <a:schemeClr val="tx1"/>
                </a:solidFill>
                <a:effectLst/>
                <a:latin typeface="+mn-lt"/>
              </a:rPr>
              <a:t> on </a:t>
            </a:r>
            <a:r>
              <a:rPr lang="en-GB" sz="1200" u="none" strike="noStrike" dirty="0" err="1">
                <a:solidFill>
                  <a:schemeClr val="tx1"/>
                </a:solidFill>
                <a:effectLst/>
                <a:latin typeface="+mn-lt"/>
              </a:rPr>
              <a:t>suus</a:t>
            </a:r>
            <a:r>
              <a:rPr lang="en-GB" sz="1200" u="none" strike="noStrike" dirty="0">
                <a:solidFill>
                  <a:schemeClr val="tx1"/>
                </a:solidFill>
                <a:effectLst/>
                <a:latin typeface="+mn-lt"/>
              </a:rPr>
              <a:t> </a:t>
            </a:r>
            <a:r>
              <a:rPr lang="en-GB" sz="1200" u="none" strike="noStrike" dirty="0" err="1">
                <a:solidFill>
                  <a:schemeClr val="tx1"/>
                </a:solidFill>
                <a:effectLst/>
                <a:latin typeface="+mn-lt"/>
              </a:rPr>
              <a:t>pidev</a:t>
            </a:r>
            <a:r>
              <a:rPr lang="en-GB" sz="1200" u="none" strike="noStrike" dirty="0">
                <a:solidFill>
                  <a:schemeClr val="tx1"/>
                </a:solidFill>
                <a:effectLst/>
                <a:latin typeface="+mn-lt"/>
              </a:rPr>
              <a:t> </a:t>
            </a:r>
            <a:r>
              <a:rPr lang="en-GB" sz="1200" u="none" strike="noStrike" dirty="0" err="1">
                <a:solidFill>
                  <a:schemeClr val="tx1"/>
                </a:solidFill>
                <a:effectLst/>
                <a:latin typeface="+mn-lt"/>
              </a:rPr>
              <a:t>happerünnak</a:t>
            </a:r>
            <a:r>
              <a:rPr lang="en-GB" sz="1200" u="none" strike="noStrike" dirty="0">
                <a:solidFill>
                  <a:schemeClr val="tx1"/>
                </a:solidFill>
                <a:effectLst/>
                <a:latin typeface="+mn-lt"/>
              </a:rPr>
              <a:t> </a:t>
            </a:r>
            <a:r>
              <a:rPr lang="en-GB" sz="1200" u="none" strike="noStrike" dirty="0" err="1">
                <a:solidFill>
                  <a:schemeClr val="tx1"/>
                </a:solidFill>
                <a:effectLst/>
                <a:latin typeface="+mn-lt"/>
              </a:rPr>
              <a:t>ja</a:t>
            </a:r>
            <a:r>
              <a:rPr lang="en-GB" sz="1200" u="none" strike="noStrike" dirty="0">
                <a:solidFill>
                  <a:schemeClr val="tx1"/>
                </a:solidFill>
                <a:effectLst/>
                <a:latin typeface="+mn-lt"/>
              </a:rPr>
              <a:t> </a:t>
            </a:r>
            <a:r>
              <a:rPr lang="en-GB" sz="1200" u="none" strike="noStrike" dirty="0" err="1">
                <a:solidFill>
                  <a:schemeClr val="tx1"/>
                </a:solidFill>
                <a:effectLst/>
                <a:latin typeface="+mn-lt"/>
              </a:rPr>
              <a:t>tekivad</a:t>
            </a:r>
            <a:r>
              <a:rPr lang="en-GB" sz="1200" u="none" strike="noStrike" dirty="0">
                <a:solidFill>
                  <a:schemeClr val="tx1"/>
                </a:solidFill>
                <a:effectLst/>
                <a:latin typeface="+mn-lt"/>
              </a:rPr>
              <a:t> </a:t>
            </a:r>
            <a:r>
              <a:rPr lang="en-GB" sz="1200" u="none" strike="noStrike" dirty="0" err="1">
                <a:solidFill>
                  <a:schemeClr val="tx1"/>
                </a:solidFill>
                <a:effectLst/>
                <a:latin typeface="+mn-lt"/>
              </a:rPr>
              <a:t>hambaaugud</a:t>
            </a:r>
            <a:endParaRPr lang="et-EE" b="0" i="0" dirty="0">
              <a:solidFill>
                <a:schemeClr val="tx1"/>
              </a:solidFill>
              <a:effectLst/>
              <a:latin typeface="+mn-lt"/>
            </a:endParaRPr>
          </a:p>
          <a:p>
            <a:endParaRPr lang="et-EE" b="0" i="0" dirty="0">
              <a:solidFill>
                <a:schemeClr val="tx1"/>
              </a:solidFill>
              <a:effectLst/>
              <a:latin typeface="+mn-lt"/>
            </a:endParaRPr>
          </a:p>
          <a:p>
            <a:r>
              <a:rPr lang="et-EE" b="0" i="0" dirty="0">
                <a:solidFill>
                  <a:schemeClr val="tx1"/>
                </a:solidFill>
                <a:effectLst/>
                <a:latin typeface="+mn-lt"/>
              </a:rPr>
              <a:t>ALLIKAS: www.tubakainfo.ee</a:t>
            </a:r>
            <a:endParaRPr lang="en-GB" b="0" dirty="0">
              <a:solidFill>
                <a:schemeClr val="tx1"/>
              </a:solidFill>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45</a:t>
            </a:fld>
            <a:endParaRPr lang="en-EE"/>
          </a:p>
        </p:txBody>
      </p:sp>
    </p:spTree>
    <p:extLst>
      <p:ext uri="{BB962C8B-B14F-4D97-AF65-F5344CB8AC3E}">
        <p14:creationId xmlns:p14="http://schemas.microsoft.com/office/powerpoint/2010/main" val="28514884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t-EE" dirty="0">
                <a:solidFill>
                  <a:schemeClr val="tx1"/>
                </a:solidFill>
                <a:sym typeface="Wingdings" panose="05000000000000000000" pitchFamily="2" charset="2"/>
              </a:rPr>
              <a:t> </a:t>
            </a:r>
            <a:r>
              <a:rPr lang="et-EE" sz="1200" b="0" u="none" strike="noStrike" dirty="0">
                <a:solidFill>
                  <a:schemeClr val="tx1"/>
                </a:solidFill>
                <a:effectLst/>
                <a:latin typeface="+mn-lt"/>
                <a:sym typeface="Wingdings" panose="05000000000000000000" pitchFamily="2" charset="2"/>
              </a:rPr>
              <a:t>H</a:t>
            </a:r>
            <a:r>
              <a:rPr lang="en-GB" sz="1200" b="0" u="none" strike="noStrike" dirty="0" err="1">
                <a:solidFill>
                  <a:schemeClr val="tx1"/>
                </a:solidFill>
                <a:effectLst/>
                <a:latin typeface="+mn-lt"/>
              </a:rPr>
              <a:t>ambast</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murdus</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tükk</a:t>
            </a:r>
            <a:endParaRPr lang="et-EE" sz="1200" b="0" u="none" strike="noStrike" dirty="0">
              <a:solidFill>
                <a:schemeClr val="tx1"/>
              </a:solidFill>
              <a:effectLst/>
              <a:latin typeface="+mn-lt"/>
            </a:endParaRPr>
          </a:p>
          <a:p>
            <a:pPr marL="0" indent="0">
              <a:buFont typeface="Wingdings" panose="05000000000000000000" pitchFamily="2" charset="2"/>
              <a:buNone/>
            </a:pPr>
            <a:r>
              <a:rPr lang="et-EE" dirty="0">
                <a:solidFill>
                  <a:schemeClr val="tx1"/>
                </a:solidFill>
                <a:latin typeface="+mn-lt"/>
                <a:sym typeface="Wingdings" panose="05000000000000000000" pitchFamily="2" charset="2"/>
              </a:rPr>
              <a:t> Hammas on vales asendis</a:t>
            </a:r>
            <a:endParaRPr lang="et-EE" dirty="0">
              <a:solidFill>
                <a:schemeClr val="tx1"/>
              </a:solidFill>
              <a:latin typeface="+mn-lt"/>
            </a:endParaRPr>
          </a:p>
          <a:p>
            <a:r>
              <a:rPr lang="et-EE" dirty="0">
                <a:solidFill>
                  <a:schemeClr val="tx1"/>
                </a:solidFill>
                <a:latin typeface="+mn-lt"/>
                <a:sym typeface="Wingdings" panose="05000000000000000000" pitchFamily="2" charset="2"/>
              </a:rPr>
              <a:t> </a:t>
            </a:r>
            <a:r>
              <a:rPr lang="et-EE" dirty="0">
                <a:solidFill>
                  <a:schemeClr val="tx1"/>
                </a:solidFill>
                <a:latin typeface="+mn-lt"/>
              </a:rPr>
              <a:t>Hammas tuli suust välja</a:t>
            </a:r>
          </a:p>
        </p:txBody>
      </p:sp>
      <p:sp>
        <p:nvSpPr>
          <p:cNvPr id="4" name="Slide Number Placeholder 3"/>
          <p:cNvSpPr>
            <a:spLocks noGrp="1"/>
          </p:cNvSpPr>
          <p:nvPr>
            <p:ph type="sldNum" sz="quarter" idx="5"/>
          </p:nvPr>
        </p:nvSpPr>
        <p:spPr/>
        <p:txBody>
          <a:bodyPr/>
          <a:lstStyle/>
          <a:p>
            <a:fld id="{CB84DA4C-FE2F-1A48-9698-2072A37F98FB}" type="slidenum">
              <a:rPr lang="en-EE" smtClean="0"/>
              <a:t>46</a:t>
            </a:fld>
            <a:endParaRPr lang="en-EE"/>
          </a:p>
        </p:txBody>
      </p:sp>
    </p:spTree>
    <p:extLst>
      <p:ext uri="{BB962C8B-B14F-4D97-AF65-F5344CB8AC3E}">
        <p14:creationId xmlns:p14="http://schemas.microsoft.com/office/powerpoint/2010/main" val="10886487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40B71-5BDB-A257-DBCF-93B3276A74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B41F73-94B9-064C-DFBC-F95BDB45AB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1085F8-B7D3-9920-1EFC-5BDF63A0979C}"/>
              </a:ext>
            </a:extLst>
          </p:cNvPr>
          <p:cNvSpPr>
            <a:spLocks noGrp="1"/>
          </p:cNvSpPr>
          <p:nvPr>
            <p:ph type="body" idx="1"/>
          </p:nvPr>
        </p:nvSpPr>
        <p:spPr/>
        <p:txBody>
          <a:bodyPr/>
          <a:lstStyle/>
          <a:p>
            <a:pPr marL="0" marR="0" lvl="0" indent="0" algn="l" defTabSz="914400" rtl="0" eaLnBrk="1" fontAlgn="base" latinLnBrk="0" hangingPunct="1">
              <a:lnSpc>
                <a:spcPct val="120000"/>
              </a:lnSpc>
              <a:spcBef>
                <a:spcPts val="0"/>
              </a:spcBef>
              <a:spcAft>
                <a:spcPts val="0"/>
              </a:spcAft>
              <a:buClrTx/>
              <a:buSzTx/>
              <a:buFont typeface="Arial" panose="020B0604020202020204" pitchFamily="34" charset="0"/>
              <a:buNone/>
              <a:tabLst/>
              <a:defRPr/>
            </a:pPr>
            <a:r>
              <a:rPr lang="en-GB" sz="1200" b="0" u="none" strike="noStrike" dirty="0" err="1">
                <a:solidFill>
                  <a:schemeClr val="tx1"/>
                </a:solidFill>
                <a:effectLst/>
                <a:latin typeface="+mn-lt"/>
              </a:rPr>
              <a:t>Ulatusliku</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näopiirkonna</a:t>
            </a:r>
            <a:r>
              <a:rPr lang="en-GB" sz="1200" b="0" u="none" strike="noStrike" dirty="0">
                <a:solidFill>
                  <a:schemeClr val="tx1"/>
                </a:solidFill>
                <a:effectLst/>
                <a:latin typeface="+mn-lt"/>
              </a:rPr>
              <a:t> trauma </a:t>
            </a:r>
            <a:r>
              <a:rPr lang="en-GB" sz="1200" b="0" u="none" strike="noStrike" dirty="0" err="1">
                <a:solidFill>
                  <a:schemeClr val="tx1"/>
                </a:solidFill>
                <a:effectLst/>
                <a:latin typeface="+mn-lt"/>
              </a:rPr>
              <a:t>korral</a:t>
            </a:r>
            <a:r>
              <a:rPr lang="en-GB" sz="1200" b="0" u="none" strike="noStrike" dirty="0">
                <a:solidFill>
                  <a:schemeClr val="tx1"/>
                </a:solidFill>
                <a:effectLst/>
                <a:latin typeface="+mn-lt"/>
              </a:rPr>
              <a:t> </a:t>
            </a:r>
            <a:r>
              <a:rPr lang="et-EE" sz="1200" b="0" u="none" strike="noStrike" dirty="0">
                <a:solidFill>
                  <a:schemeClr val="tx1"/>
                </a:solidFill>
                <a:effectLst/>
                <a:latin typeface="+mn-lt"/>
              </a:rPr>
              <a:t>tuleb kutsuda kiirabi või </a:t>
            </a:r>
            <a:r>
              <a:rPr lang="en-GB" sz="1200" b="0" u="none" strike="noStrike" dirty="0" err="1">
                <a:solidFill>
                  <a:schemeClr val="tx1"/>
                </a:solidFill>
                <a:effectLst/>
                <a:latin typeface="+mn-lt"/>
              </a:rPr>
              <a:t>pöördu</a:t>
            </a:r>
            <a:r>
              <a:rPr lang="et-EE" sz="1200" b="0" u="none" strike="noStrike" dirty="0">
                <a:solidFill>
                  <a:schemeClr val="tx1"/>
                </a:solidFill>
                <a:effectLst/>
                <a:latin typeface="+mn-lt"/>
              </a:rPr>
              <a:t>da</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erakorralise</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meditsiini</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osakonda</a:t>
            </a:r>
            <a:r>
              <a:rPr lang="en-GB" sz="1200" b="0" u="none" strike="noStrike" dirty="0">
                <a:solidFill>
                  <a:schemeClr val="tx1"/>
                </a:solidFill>
                <a:effectLst/>
                <a:latin typeface="+mn-lt"/>
              </a:rPr>
              <a:t>!</a:t>
            </a:r>
            <a:endParaRPr lang="et-EE" sz="1200" b="0" u="none" strike="noStrike" dirty="0">
              <a:solidFill>
                <a:schemeClr val="tx1"/>
              </a:solidFill>
              <a:effectLst/>
              <a:latin typeface="+mn-lt"/>
            </a:endParaRPr>
          </a:p>
        </p:txBody>
      </p:sp>
      <p:sp>
        <p:nvSpPr>
          <p:cNvPr id="4" name="Slide Number Placeholder 3">
            <a:extLst>
              <a:ext uri="{FF2B5EF4-FFF2-40B4-BE49-F238E27FC236}">
                <a16:creationId xmlns:a16="http://schemas.microsoft.com/office/drawing/2014/main" id="{50BEE1A1-6F85-D8B1-F270-9E4DCFE6BE4F}"/>
              </a:ext>
            </a:extLst>
          </p:cNvPr>
          <p:cNvSpPr>
            <a:spLocks noGrp="1"/>
          </p:cNvSpPr>
          <p:nvPr>
            <p:ph type="sldNum" sz="quarter" idx="5"/>
          </p:nvPr>
        </p:nvSpPr>
        <p:spPr/>
        <p:txBody>
          <a:bodyPr/>
          <a:lstStyle/>
          <a:p>
            <a:fld id="{CB84DA4C-FE2F-1A48-9698-2072A37F98FB}" type="slidenum">
              <a:rPr lang="en-EE" smtClean="0"/>
              <a:t>47</a:t>
            </a:fld>
            <a:endParaRPr lang="en-EE"/>
          </a:p>
        </p:txBody>
      </p:sp>
    </p:spTree>
    <p:extLst>
      <p:ext uri="{BB962C8B-B14F-4D97-AF65-F5344CB8AC3E}">
        <p14:creationId xmlns:p14="http://schemas.microsoft.com/office/powerpoint/2010/main" val="13654588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rtl="0" fontAlgn="base">
              <a:lnSpc>
                <a:spcPct val="120000"/>
              </a:lnSpc>
              <a:spcBef>
                <a:spcPts val="1000"/>
              </a:spcBef>
              <a:spcAft>
                <a:spcPts val="0"/>
              </a:spcAft>
              <a:buFont typeface="Arial" panose="020B0604020202020204" pitchFamily="34" charset="0"/>
              <a:buNone/>
            </a:pPr>
            <a:r>
              <a:rPr lang="et-EE" sz="1200" u="none" strike="noStrike" dirty="0">
                <a:solidFill>
                  <a:schemeClr val="tx1"/>
                </a:solidFill>
                <a:effectLst/>
                <a:latin typeface="+mn-lt"/>
              </a:rPr>
              <a:t>Hammast ei tohi hõõruda ega desinfitseeriva ainega puhastada!</a:t>
            </a:r>
          </a:p>
          <a:p>
            <a:pPr marL="0" lvl="0" indent="0" rtl="0" fontAlgn="base">
              <a:lnSpc>
                <a:spcPct val="120000"/>
              </a:lnSpc>
              <a:spcBef>
                <a:spcPts val="1000"/>
              </a:spcBef>
              <a:spcAft>
                <a:spcPts val="0"/>
              </a:spcAft>
              <a:buFont typeface="Arial" panose="020B0604020202020204" pitchFamily="34" charset="0"/>
              <a:buNone/>
            </a:pPr>
            <a:r>
              <a:rPr lang="et-EE" sz="1200" u="none" strike="noStrike" dirty="0">
                <a:solidFill>
                  <a:schemeClr val="tx1"/>
                </a:solidFill>
                <a:effectLst/>
                <a:latin typeface="+mn-lt"/>
              </a:rPr>
              <a:t>Hammast on mugavam tagasi asetada, kui kannatanu on pikali maas.</a:t>
            </a:r>
          </a:p>
          <a:p>
            <a:pPr marL="0" marR="0" lvl="0" indent="0" algn="l" defTabSz="914400" rtl="0" eaLnBrk="1" fontAlgn="base" latinLnBrk="0" hangingPunct="1">
              <a:lnSpc>
                <a:spcPct val="120000"/>
              </a:lnSpc>
              <a:spcBef>
                <a:spcPts val="1000"/>
              </a:spcBef>
              <a:spcAft>
                <a:spcPts val="0"/>
              </a:spcAft>
              <a:buClrTx/>
              <a:buSzTx/>
              <a:buFont typeface="Arial" panose="020B0604020202020204" pitchFamily="34" charset="0"/>
              <a:buNone/>
              <a:tabLst/>
              <a:defRPr/>
            </a:pPr>
            <a:endParaRPr lang="et-EE" sz="1200" b="0" u="none" strike="noStrike" dirty="0">
              <a:solidFill>
                <a:schemeClr val="tx1"/>
              </a:solidFill>
              <a:effectLst/>
              <a:latin typeface="+mn-lt"/>
            </a:endParaRPr>
          </a:p>
          <a:p>
            <a:pPr marL="0" marR="0" lvl="0" indent="0" algn="l" defTabSz="914400" rtl="0" eaLnBrk="1" fontAlgn="base" latinLnBrk="0" hangingPunct="1">
              <a:lnSpc>
                <a:spcPct val="120000"/>
              </a:lnSpc>
              <a:spcBef>
                <a:spcPts val="1000"/>
              </a:spcBef>
              <a:spcAft>
                <a:spcPts val="0"/>
              </a:spcAft>
              <a:buClrTx/>
              <a:buSzTx/>
              <a:buFont typeface="Arial" panose="020B0604020202020204" pitchFamily="34" charset="0"/>
              <a:buNone/>
              <a:tabLst/>
              <a:defRPr/>
            </a:pPr>
            <a:r>
              <a:rPr lang="et-EE" sz="1200" b="0" u="none" strike="noStrike" dirty="0">
                <a:solidFill>
                  <a:schemeClr val="tx1"/>
                </a:solidFill>
                <a:effectLst/>
                <a:latin typeface="+mn-lt"/>
              </a:rPr>
              <a:t>Foto: Anna Firsova</a:t>
            </a:r>
            <a:endParaRPr lang="en-GB" sz="1200" b="0" u="none" strike="noStrike" dirty="0">
              <a:solidFill>
                <a:schemeClr val="tx1"/>
              </a:solidFill>
              <a:effectLst/>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48</a:t>
            </a:fld>
            <a:endParaRPr lang="en-EE"/>
          </a:p>
        </p:txBody>
      </p:sp>
    </p:spTree>
    <p:extLst>
      <p:ext uri="{BB962C8B-B14F-4D97-AF65-F5344CB8AC3E}">
        <p14:creationId xmlns:p14="http://schemas.microsoft.com/office/powerpoint/2010/main" val="18990986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88AB8E-23AE-51D3-D0DA-6473232AFD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DEB007-AAEE-88A3-19E5-B6078D622A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B0CDF2-D8AE-AAD0-A41D-7921CBEFE5C1}"/>
              </a:ext>
            </a:extLst>
          </p:cNvPr>
          <p:cNvSpPr>
            <a:spLocks noGrp="1"/>
          </p:cNvSpPr>
          <p:nvPr>
            <p:ph type="body" idx="1"/>
          </p:nvPr>
        </p:nvSpPr>
        <p:spPr/>
        <p:txBody>
          <a:bodyPr/>
          <a:lstStyle/>
          <a:p>
            <a:pPr marL="0" indent="0" rtl="0" fontAlgn="base">
              <a:lnSpc>
                <a:spcPct val="120000"/>
              </a:lnSpc>
              <a:spcBef>
                <a:spcPts val="0"/>
              </a:spcBef>
              <a:spcAft>
                <a:spcPts val="0"/>
              </a:spcAft>
              <a:buFont typeface="Arial" panose="020B0604020202020204" pitchFamily="34" charset="0"/>
              <a:buNone/>
            </a:pPr>
            <a:endParaRPr lang="en-GB" sz="1200" b="0" u="none" strike="noStrike" dirty="0">
              <a:solidFill>
                <a:srgbClr val="000000"/>
              </a:solidFill>
              <a:effectLst/>
              <a:latin typeface="+mn-lt"/>
            </a:endParaRPr>
          </a:p>
        </p:txBody>
      </p:sp>
      <p:sp>
        <p:nvSpPr>
          <p:cNvPr id="4" name="Slide Number Placeholder 3">
            <a:extLst>
              <a:ext uri="{FF2B5EF4-FFF2-40B4-BE49-F238E27FC236}">
                <a16:creationId xmlns:a16="http://schemas.microsoft.com/office/drawing/2014/main" id="{8B8F541B-96A2-EEF4-31CE-F6C8216C652F}"/>
              </a:ext>
            </a:extLst>
          </p:cNvPr>
          <p:cNvSpPr>
            <a:spLocks noGrp="1"/>
          </p:cNvSpPr>
          <p:nvPr>
            <p:ph type="sldNum" sz="quarter" idx="5"/>
          </p:nvPr>
        </p:nvSpPr>
        <p:spPr/>
        <p:txBody>
          <a:bodyPr/>
          <a:lstStyle/>
          <a:p>
            <a:fld id="{CB84DA4C-FE2F-1A48-9698-2072A37F98FB}" type="slidenum">
              <a:rPr lang="en-EE" smtClean="0"/>
              <a:t>49</a:t>
            </a:fld>
            <a:endParaRPr lang="en-EE"/>
          </a:p>
        </p:txBody>
      </p:sp>
    </p:spTree>
    <p:extLst>
      <p:ext uri="{BB962C8B-B14F-4D97-AF65-F5344CB8AC3E}">
        <p14:creationId xmlns:p14="http://schemas.microsoft.com/office/powerpoint/2010/main" val="194992931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1B46A-5436-9E79-9616-A5E56EEA95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D4F32E-DB45-1D9C-6CE2-22827D1825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315027-89FA-AB2C-EB89-C5E0372FAB3B}"/>
              </a:ext>
            </a:extLst>
          </p:cNvPr>
          <p:cNvSpPr>
            <a:spLocks noGrp="1"/>
          </p:cNvSpPr>
          <p:nvPr>
            <p:ph type="body" idx="1"/>
          </p:nvPr>
        </p:nvSpPr>
        <p:spPr/>
        <p:txBody>
          <a:bodyPr/>
          <a:lstStyle/>
          <a:p>
            <a:r>
              <a:rPr lang="et-EE" sz="1200" dirty="0">
                <a:solidFill>
                  <a:schemeClr val="tx1"/>
                </a:solidFill>
              </a:rPr>
              <a:t>Jäävhammas on trauma tagajärjel koos juurega välja tulnud.</a:t>
            </a:r>
          </a:p>
          <a:p>
            <a:endParaRPr lang="et-EE" sz="1200" dirty="0">
              <a:solidFill>
                <a:schemeClr val="tx1"/>
              </a:solidFill>
            </a:endParaRPr>
          </a:p>
          <a:p>
            <a:r>
              <a:rPr lang="et-EE" sz="1200" dirty="0">
                <a:solidFill>
                  <a:schemeClr val="tx1"/>
                </a:solidFill>
              </a:rPr>
              <a:t>Fotod: Anna Firsova</a:t>
            </a:r>
            <a:endParaRPr lang="en-GB" sz="1200" dirty="0">
              <a:solidFill>
                <a:schemeClr val="tx1"/>
              </a:solidFill>
            </a:endParaRPr>
          </a:p>
        </p:txBody>
      </p:sp>
      <p:sp>
        <p:nvSpPr>
          <p:cNvPr id="4" name="Slide Number Placeholder 3">
            <a:extLst>
              <a:ext uri="{FF2B5EF4-FFF2-40B4-BE49-F238E27FC236}">
                <a16:creationId xmlns:a16="http://schemas.microsoft.com/office/drawing/2014/main" id="{E2E1EDEC-A46C-984B-80A2-A8889E0018E4}"/>
              </a:ext>
            </a:extLst>
          </p:cNvPr>
          <p:cNvSpPr>
            <a:spLocks noGrp="1"/>
          </p:cNvSpPr>
          <p:nvPr>
            <p:ph type="sldNum" sz="quarter" idx="5"/>
          </p:nvPr>
        </p:nvSpPr>
        <p:spPr/>
        <p:txBody>
          <a:bodyPr/>
          <a:lstStyle/>
          <a:p>
            <a:fld id="{CB84DA4C-FE2F-1A48-9698-2072A37F98FB}" type="slidenum">
              <a:rPr lang="en-EE" smtClean="0"/>
              <a:t>50</a:t>
            </a:fld>
            <a:endParaRPr lang="en-EE"/>
          </a:p>
        </p:txBody>
      </p:sp>
    </p:spTree>
    <p:extLst>
      <p:ext uri="{BB962C8B-B14F-4D97-AF65-F5344CB8AC3E}">
        <p14:creationId xmlns:p14="http://schemas.microsoft.com/office/powerpoint/2010/main" val="35763832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2FC75-07C4-CF36-E91D-D96F0C1BA1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2415F0-5265-5670-477C-0C345B4FCA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47EA9E-0012-4919-2CCC-B98109A11448}"/>
              </a:ext>
            </a:extLst>
          </p:cNvPr>
          <p:cNvSpPr>
            <a:spLocks noGrp="1"/>
          </p:cNvSpPr>
          <p:nvPr>
            <p:ph type="body" idx="1"/>
          </p:nvPr>
        </p:nvSpPr>
        <p:spPr/>
        <p:txBody>
          <a:bodyPr/>
          <a:lstStyle/>
          <a:p>
            <a:r>
              <a:rPr lang="et-EE" sz="1200" dirty="0">
                <a:solidFill>
                  <a:schemeClr val="tx1"/>
                </a:solidFill>
              </a:rPr>
              <a:t>Esimene foto vahetult pärast hamba tagasi asetamist.</a:t>
            </a:r>
          </a:p>
          <a:p>
            <a:r>
              <a:rPr lang="et-EE" sz="1200" dirty="0">
                <a:solidFill>
                  <a:schemeClr val="tx1"/>
                </a:solidFill>
              </a:rPr>
              <a:t>Teine foto aasta pärast traumat.</a:t>
            </a:r>
          </a:p>
          <a:p>
            <a:endParaRPr lang="et-EE" sz="12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sz="1200" dirty="0">
                <a:solidFill>
                  <a:schemeClr val="tx1"/>
                </a:solidFill>
              </a:rPr>
              <a:t>Fotod: Anna Firsova</a:t>
            </a:r>
            <a:endParaRPr lang="en-GB" sz="1200" dirty="0">
              <a:solidFill>
                <a:schemeClr val="tx1"/>
              </a:solidFill>
            </a:endParaRPr>
          </a:p>
        </p:txBody>
      </p:sp>
      <p:sp>
        <p:nvSpPr>
          <p:cNvPr id="4" name="Slide Number Placeholder 3">
            <a:extLst>
              <a:ext uri="{FF2B5EF4-FFF2-40B4-BE49-F238E27FC236}">
                <a16:creationId xmlns:a16="http://schemas.microsoft.com/office/drawing/2014/main" id="{F29F5852-004E-75B0-9EF8-2759808FE1A6}"/>
              </a:ext>
            </a:extLst>
          </p:cNvPr>
          <p:cNvSpPr>
            <a:spLocks noGrp="1"/>
          </p:cNvSpPr>
          <p:nvPr>
            <p:ph type="sldNum" sz="quarter" idx="5"/>
          </p:nvPr>
        </p:nvSpPr>
        <p:spPr/>
        <p:txBody>
          <a:bodyPr/>
          <a:lstStyle/>
          <a:p>
            <a:fld id="{CB84DA4C-FE2F-1A48-9698-2072A37F98FB}" type="slidenum">
              <a:rPr lang="en-EE" smtClean="0"/>
              <a:t>51</a:t>
            </a:fld>
            <a:endParaRPr lang="en-EE"/>
          </a:p>
        </p:txBody>
      </p:sp>
    </p:spTree>
    <p:extLst>
      <p:ext uri="{BB962C8B-B14F-4D97-AF65-F5344CB8AC3E}">
        <p14:creationId xmlns:p14="http://schemas.microsoft.com/office/powerpoint/2010/main" val="312077504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E" dirty="0"/>
          </a:p>
        </p:txBody>
      </p:sp>
      <p:sp>
        <p:nvSpPr>
          <p:cNvPr id="4" name="Slide Number Placeholder 3"/>
          <p:cNvSpPr>
            <a:spLocks noGrp="1"/>
          </p:cNvSpPr>
          <p:nvPr>
            <p:ph type="sldNum" sz="quarter" idx="5"/>
          </p:nvPr>
        </p:nvSpPr>
        <p:spPr/>
        <p:txBody>
          <a:bodyPr/>
          <a:lstStyle/>
          <a:p>
            <a:fld id="{CB84DA4C-FE2F-1A48-9698-2072A37F98FB}" type="slidenum">
              <a:rPr lang="en-EE" smtClean="0"/>
              <a:t>52</a:t>
            </a:fld>
            <a:endParaRPr lang="en-EE"/>
          </a:p>
        </p:txBody>
      </p:sp>
    </p:spTree>
    <p:extLst>
      <p:ext uri="{BB962C8B-B14F-4D97-AF65-F5344CB8AC3E}">
        <p14:creationId xmlns:p14="http://schemas.microsoft.com/office/powerpoint/2010/main" val="2891892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2B1B98-EACA-ECEB-DB8B-A2326A777F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B97D7D-8F15-78A8-DF63-F1CE77898F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9BC7D9-0E09-380F-EF43-B3247B785DD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latin typeface="+mn-lt"/>
              </a:rPr>
              <a:t>Suus elavad bakterid. </a:t>
            </a:r>
            <a:r>
              <a:rPr lang="en-GB" b="0" i="0" dirty="0">
                <a:solidFill>
                  <a:schemeClr val="tx1"/>
                </a:solidFill>
                <a:effectLst/>
                <a:latin typeface="+mn-lt"/>
              </a:rPr>
              <a:t>Iga </a:t>
            </a:r>
            <a:r>
              <a:rPr lang="en-GB" b="0" i="0" dirty="0" err="1">
                <a:solidFill>
                  <a:schemeClr val="tx1"/>
                </a:solidFill>
                <a:effectLst/>
                <a:latin typeface="+mn-lt"/>
              </a:rPr>
              <a:t>kord</a:t>
            </a:r>
            <a:r>
              <a:rPr lang="en-GB" b="0" i="0" dirty="0">
                <a:solidFill>
                  <a:schemeClr val="tx1"/>
                </a:solidFill>
                <a:effectLst/>
                <a:latin typeface="+mn-lt"/>
              </a:rPr>
              <a:t>, </a:t>
            </a:r>
            <a:r>
              <a:rPr lang="en-GB" b="0" i="0" dirty="0" err="1">
                <a:solidFill>
                  <a:schemeClr val="tx1"/>
                </a:solidFill>
                <a:effectLst/>
                <a:latin typeface="+mn-lt"/>
              </a:rPr>
              <a:t>kui</a:t>
            </a:r>
            <a:r>
              <a:rPr lang="en-GB" b="0" i="0" dirty="0">
                <a:solidFill>
                  <a:schemeClr val="tx1"/>
                </a:solidFill>
                <a:effectLst/>
                <a:latin typeface="+mn-lt"/>
              </a:rPr>
              <a:t> </a:t>
            </a:r>
            <a:r>
              <a:rPr lang="et-EE" b="0" i="0" dirty="0">
                <a:solidFill>
                  <a:schemeClr val="tx1"/>
                </a:solidFill>
                <a:effectLst/>
                <a:latin typeface="+mn-lt"/>
              </a:rPr>
              <a:t>me midagi </a:t>
            </a:r>
            <a:r>
              <a:rPr lang="en-GB" b="0" i="0" dirty="0" err="1">
                <a:solidFill>
                  <a:schemeClr val="tx1"/>
                </a:solidFill>
                <a:effectLst/>
                <a:latin typeface="+mn-lt"/>
              </a:rPr>
              <a:t>sööme</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joome</a:t>
            </a:r>
            <a:r>
              <a:rPr lang="et-EE" b="0" i="0" dirty="0">
                <a:solidFill>
                  <a:schemeClr val="tx1"/>
                </a:solidFill>
                <a:effectLst/>
                <a:latin typeface="+mn-lt"/>
              </a:rPr>
              <a:t> (v.a puhas gaseerimata, maitseta vesi)</a:t>
            </a:r>
            <a:r>
              <a:rPr lang="en-GB" b="0" i="0" dirty="0">
                <a:solidFill>
                  <a:schemeClr val="tx1"/>
                </a:solidFill>
                <a:effectLst/>
                <a:latin typeface="+mn-lt"/>
              </a:rPr>
              <a:t>, </a:t>
            </a:r>
            <a:r>
              <a:rPr lang="en-GB" b="0" i="0" dirty="0" err="1">
                <a:solidFill>
                  <a:schemeClr val="tx1"/>
                </a:solidFill>
                <a:effectLst/>
                <a:latin typeface="+mn-lt"/>
              </a:rPr>
              <a:t>saavad</a:t>
            </a:r>
            <a:r>
              <a:rPr lang="en-GB" b="0" i="0" dirty="0">
                <a:solidFill>
                  <a:schemeClr val="tx1"/>
                </a:solidFill>
                <a:effectLst/>
                <a:latin typeface="+mn-lt"/>
              </a:rPr>
              <a:t> </a:t>
            </a:r>
            <a:r>
              <a:rPr lang="et-EE" b="0" i="0" dirty="0">
                <a:solidFill>
                  <a:schemeClr val="tx1"/>
                </a:solidFill>
                <a:effectLst/>
                <a:latin typeface="+mn-lt"/>
              </a:rPr>
              <a:t>bakterid sellest</a:t>
            </a:r>
            <a:r>
              <a:rPr lang="en-GB" b="0" i="0" dirty="0">
                <a:solidFill>
                  <a:schemeClr val="tx1"/>
                </a:solidFill>
                <a:effectLst/>
                <a:latin typeface="+mn-lt"/>
              </a:rPr>
              <a:t> </a:t>
            </a:r>
            <a:r>
              <a:rPr lang="en-GB" b="0" i="0" dirty="0" err="1">
                <a:solidFill>
                  <a:schemeClr val="tx1"/>
                </a:solidFill>
                <a:effectLst/>
                <a:latin typeface="+mn-lt"/>
              </a:rPr>
              <a:t>energiat</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hakkavad</a:t>
            </a:r>
            <a:r>
              <a:rPr lang="en-GB" b="0" i="0" dirty="0">
                <a:solidFill>
                  <a:schemeClr val="tx1"/>
                </a:solidFill>
                <a:effectLst/>
                <a:latin typeface="+mn-lt"/>
              </a:rPr>
              <a:t> </a:t>
            </a:r>
            <a:r>
              <a:rPr lang="et-EE" b="0" i="0" dirty="0">
                <a:solidFill>
                  <a:schemeClr val="tx1"/>
                </a:solidFill>
                <a:effectLst/>
                <a:latin typeface="+mn-lt"/>
              </a:rPr>
              <a:t>tootma hapet (tekib happerünnak). Selle tulemusel </a:t>
            </a:r>
            <a:r>
              <a:rPr lang="et-EE" dirty="0">
                <a:solidFill>
                  <a:schemeClr val="tx1"/>
                </a:solidFill>
                <a:latin typeface="+mn-lt"/>
              </a:rPr>
              <a:t>muutub keskkond suus happeliseks. See viib hammastest mineraalid välja ja hammas muutub „pehmeks“/“nõrgaks“. </a:t>
            </a:r>
            <a:r>
              <a:rPr lang="et-EE" b="0" i="0" dirty="0">
                <a:solidFill>
                  <a:schemeClr val="tx1"/>
                </a:solidFill>
                <a:effectLst/>
                <a:latin typeface="+mn-lt"/>
              </a:rPr>
              <a:t>Sõltuvalt </a:t>
            </a:r>
            <a:r>
              <a:rPr lang="en-GB" b="0" i="0" dirty="0" err="1">
                <a:solidFill>
                  <a:schemeClr val="tx1"/>
                </a:solidFill>
                <a:effectLst/>
                <a:latin typeface="+mn-lt"/>
              </a:rPr>
              <a:t>toidust</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joogist</a:t>
            </a:r>
            <a:r>
              <a:rPr lang="et-EE" b="0" i="0" dirty="0">
                <a:solidFill>
                  <a:schemeClr val="tx1"/>
                </a:solidFill>
                <a:effectLst/>
                <a:latin typeface="+mn-lt"/>
              </a:rPr>
              <a:t>,</a:t>
            </a:r>
            <a:r>
              <a:rPr lang="en-GB" b="0" i="0" dirty="0">
                <a:solidFill>
                  <a:schemeClr val="tx1"/>
                </a:solidFill>
                <a:effectLst/>
                <a:latin typeface="+mn-lt"/>
              </a:rPr>
              <a:t> </a:t>
            </a:r>
            <a:r>
              <a:rPr lang="en-GB" b="0" i="0" dirty="0" err="1">
                <a:solidFill>
                  <a:schemeClr val="tx1"/>
                </a:solidFill>
                <a:effectLst/>
                <a:latin typeface="+mn-lt"/>
              </a:rPr>
              <a:t>kestab</a:t>
            </a:r>
            <a:r>
              <a:rPr lang="en-GB" b="0" i="0" dirty="0">
                <a:solidFill>
                  <a:schemeClr val="tx1"/>
                </a:solidFill>
                <a:effectLst/>
                <a:latin typeface="+mn-lt"/>
              </a:rPr>
              <a:t> </a:t>
            </a:r>
            <a:r>
              <a:rPr lang="en-GB" b="0" i="0" dirty="0" err="1">
                <a:solidFill>
                  <a:schemeClr val="tx1"/>
                </a:solidFill>
                <a:effectLst/>
                <a:latin typeface="+mn-lt"/>
              </a:rPr>
              <a:t>happerünnak</a:t>
            </a:r>
            <a:r>
              <a:rPr lang="en-GB" b="0" i="0" dirty="0">
                <a:solidFill>
                  <a:schemeClr val="tx1"/>
                </a:solidFill>
                <a:effectLst/>
                <a:latin typeface="+mn-lt"/>
              </a:rPr>
              <a:t> </a:t>
            </a:r>
            <a:r>
              <a:rPr lang="en-GB" b="0" i="0" dirty="0" err="1">
                <a:solidFill>
                  <a:schemeClr val="tx1"/>
                </a:solidFill>
                <a:effectLst/>
                <a:latin typeface="+mn-lt"/>
              </a:rPr>
              <a:t>minimaalselt</a:t>
            </a:r>
            <a:r>
              <a:rPr lang="en-GB" b="0" i="0" dirty="0">
                <a:solidFill>
                  <a:schemeClr val="tx1"/>
                </a:solidFill>
                <a:effectLst/>
                <a:latin typeface="+mn-lt"/>
              </a:rPr>
              <a:t> 20 </a:t>
            </a:r>
            <a:r>
              <a:rPr lang="en-GB" b="0" i="0" dirty="0" err="1">
                <a:solidFill>
                  <a:schemeClr val="tx1"/>
                </a:solidFill>
                <a:effectLst/>
                <a:latin typeface="+mn-lt"/>
              </a:rPr>
              <a:t>minutit</a:t>
            </a:r>
            <a:r>
              <a:rPr lang="en-GB" b="0" i="0" dirty="0">
                <a:solidFill>
                  <a:schemeClr val="tx1"/>
                </a:solidFill>
                <a:effectLst/>
                <a:latin typeface="+mn-lt"/>
              </a:rPr>
              <a:t>.</a:t>
            </a:r>
            <a:endParaRPr lang="en-GB" dirty="0">
              <a:solidFill>
                <a:schemeClr val="tx1"/>
              </a:solidFill>
              <a:latin typeface="+mn-lt"/>
            </a:endParaRPr>
          </a:p>
        </p:txBody>
      </p:sp>
      <p:sp>
        <p:nvSpPr>
          <p:cNvPr id="4" name="Slide Number Placeholder 3">
            <a:extLst>
              <a:ext uri="{FF2B5EF4-FFF2-40B4-BE49-F238E27FC236}">
                <a16:creationId xmlns:a16="http://schemas.microsoft.com/office/drawing/2014/main" id="{E10BC8F7-425E-DDFB-B51F-09251A1FC4A2}"/>
              </a:ext>
            </a:extLst>
          </p:cNvPr>
          <p:cNvSpPr>
            <a:spLocks noGrp="1"/>
          </p:cNvSpPr>
          <p:nvPr>
            <p:ph type="sldNum" sz="quarter" idx="5"/>
          </p:nvPr>
        </p:nvSpPr>
        <p:spPr/>
        <p:txBody>
          <a:bodyPr/>
          <a:lstStyle/>
          <a:p>
            <a:fld id="{CB84DA4C-FE2F-1A48-9698-2072A37F98FB}" type="slidenum">
              <a:rPr lang="en-EE" smtClean="0"/>
              <a:t>7</a:t>
            </a:fld>
            <a:endParaRPr lang="en-EE"/>
          </a:p>
        </p:txBody>
      </p:sp>
    </p:spTree>
    <p:extLst>
      <p:ext uri="{BB962C8B-B14F-4D97-AF65-F5344CB8AC3E}">
        <p14:creationId xmlns:p14="http://schemas.microsoft.com/office/powerpoint/2010/main" val="35841195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Kui hambast on murdunud suurem tükk, tuleks see panna piima, füsioloogilise lahuse või kannatanu sülje sisse ja hambaarsti juurde kaasa võtta – vahel on võimalik seda hamba taastamiseks kasutada.</a:t>
            </a:r>
            <a:endParaRPr lang="en-GB"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53</a:t>
            </a:fld>
            <a:endParaRPr lang="en-EE"/>
          </a:p>
        </p:txBody>
      </p:sp>
    </p:spTree>
    <p:extLst>
      <p:ext uri="{BB962C8B-B14F-4D97-AF65-F5344CB8AC3E}">
        <p14:creationId xmlns:p14="http://schemas.microsoft.com/office/powerpoint/2010/main" val="23030158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163D74-FC4E-5766-D917-F4665BB141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9D1314-57EA-BFA4-2473-9F90D2978F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3BEC6A-0F77-D37D-035D-84A2DFB03F3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Jäävhambast suur tükk murdunud.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Fotod: Anna Firsova</a:t>
            </a:r>
            <a:endParaRPr lang="en-GB" dirty="0">
              <a:solidFill>
                <a:schemeClr val="tx1"/>
              </a:solidFill>
            </a:endParaRPr>
          </a:p>
        </p:txBody>
      </p:sp>
      <p:sp>
        <p:nvSpPr>
          <p:cNvPr id="4" name="Slide Number Placeholder 3">
            <a:extLst>
              <a:ext uri="{FF2B5EF4-FFF2-40B4-BE49-F238E27FC236}">
                <a16:creationId xmlns:a16="http://schemas.microsoft.com/office/drawing/2014/main" id="{5B9EED0F-13ED-4BEE-5726-D263ED89B66F}"/>
              </a:ext>
            </a:extLst>
          </p:cNvPr>
          <p:cNvSpPr>
            <a:spLocks noGrp="1"/>
          </p:cNvSpPr>
          <p:nvPr>
            <p:ph type="sldNum" sz="quarter" idx="5"/>
          </p:nvPr>
        </p:nvSpPr>
        <p:spPr/>
        <p:txBody>
          <a:bodyPr/>
          <a:lstStyle/>
          <a:p>
            <a:fld id="{CB84DA4C-FE2F-1A48-9698-2072A37F98FB}" type="slidenum">
              <a:rPr lang="en-EE" smtClean="0"/>
              <a:t>54</a:t>
            </a:fld>
            <a:endParaRPr lang="en-EE"/>
          </a:p>
        </p:txBody>
      </p:sp>
    </p:spTree>
    <p:extLst>
      <p:ext uri="{BB962C8B-B14F-4D97-AF65-F5344CB8AC3E}">
        <p14:creationId xmlns:p14="http://schemas.microsoft.com/office/powerpoint/2010/main" val="22077055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4269BB-B385-1FE2-9064-1A0FF26C6D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5E61E0-87C8-D169-13F6-FF2E1FD220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7019FB-0431-4519-8769-50D2E3B6934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Murdunud tükk hambast tagasi asetatud.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Foto: Anna Firsova</a:t>
            </a:r>
            <a:endParaRPr lang="en-GB" dirty="0">
              <a:solidFill>
                <a:schemeClr val="tx1"/>
              </a:solidFill>
            </a:endParaRPr>
          </a:p>
        </p:txBody>
      </p:sp>
      <p:sp>
        <p:nvSpPr>
          <p:cNvPr id="4" name="Slide Number Placeholder 3">
            <a:extLst>
              <a:ext uri="{FF2B5EF4-FFF2-40B4-BE49-F238E27FC236}">
                <a16:creationId xmlns:a16="http://schemas.microsoft.com/office/drawing/2014/main" id="{5B0DDA48-0E80-2574-237A-E446F50D5484}"/>
              </a:ext>
            </a:extLst>
          </p:cNvPr>
          <p:cNvSpPr>
            <a:spLocks noGrp="1"/>
          </p:cNvSpPr>
          <p:nvPr>
            <p:ph type="sldNum" sz="quarter" idx="5"/>
          </p:nvPr>
        </p:nvSpPr>
        <p:spPr/>
        <p:txBody>
          <a:bodyPr/>
          <a:lstStyle/>
          <a:p>
            <a:fld id="{CB84DA4C-FE2F-1A48-9698-2072A37F98FB}" type="slidenum">
              <a:rPr lang="en-EE" smtClean="0"/>
              <a:t>55</a:t>
            </a:fld>
            <a:endParaRPr lang="en-EE"/>
          </a:p>
        </p:txBody>
      </p:sp>
    </p:spTree>
    <p:extLst>
      <p:ext uri="{BB962C8B-B14F-4D97-AF65-F5344CB8AC3E}">
        <p14:creationId xmlns:p14="http://schemas.microsoft.com/office/powerpoint/2010/main" val="83344670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1200" u="none" strike="noStrike" dirty="0">
                <a:solidFill>
                  <a:schemeClr val="tx1"/>
                </a:solidFill>
                <a:effectLst/>
                <a:latin typeface="+mn-lt"/>
              </a:rPr>
              <a:t>Traumade ennetamiseks on mõistlik kasutada hambakaitsmeid ehk kaitsekapesid!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u="none" strike="noStrike" dirty="0" err="1">
                <a:solidFill>
                  <a:schemeClr val="tx1"/>
                </a:solidFill>
                <a:effectLst/>
                <a:latin typeface="+mn-lt"/>
              </a:rPr>
              <a:t>Eelistada</a:t>
            </a:r>
            <a:r>
              <a:rPr lang="en-GB" sz="1200" u="none" strike="noStrike" dirty="0">
                <a:solidFill>
                  <a:schemeClr val="tx1"/>
                </a:solidFill>
                <a:effectLst/>
                <a:latin typeface="+mn-lt"/>
              </a:rPr>
              <a:t> </a:t>
            </a:r>
            <a:r>
              <a:rPr lang="en-GB" sz="1200" u="none" strike="noStrike" dirty="0" err="1">
                <a:solidFill>
                  <a:schemeClr val="tx1"/>
                </a:solidFill>
                <a:effectLst/>
                <a:latin typeface="+mn-lt"/>
              </a:rPr>
              <a:t>võiks</a:t>
            </a:r>
            <a:r>
              <a:rPr lang="en-GB" sz="1200" u="none" strike="noStrike" dirty="0">
                <a:solidFill>
                  <a:schemeClr val="tx1"/>
                </a:solidFill>
                <a:effectLst/>
                <a:latin typeface="+mn-lt"/>
              </a:rPr>
              <a:t> </a:t>
            </a:r>
            <a:r>
              <a:rPr lang="en-GB" sz="1200" u="none" strike="noStrike" dirty="0" err="1">
                <a:solidFill>
                  <a:schemeClr val="tx1"/>
                </a:solidFill>
                <a:effectLst/>
                <a:latin typeface="+mn-lt"/>
              </a:rPr>
              <a:t>hambakliinikus</a:t>
            </a:r>
            <a:r>
              <a:rPr lang="en-GB" sz="1200" u="none" strike="noStrike" dirty="0">
                <a:solidFill>
                  <a:schemeClr val="tx1"/>
                </a:solidFill>
                <a:effectLst/>
                <a:latin typeface="+mn-lt"/>
              </a:rPr>
              <a:t> </a:t>
            </a:r>
            <a:r>
              <a:rPr lang="en-GB" sz="1200" u="none" strike="noStrike" dirty="0" err="1">
                <a:solidFill>
                  <a:schemeClr val="tx1"/>
                </a:solidFill>
                <a:effectLst/>
                <a:latin typeface="+mn-lt"/>
              </a:rPr>
              <a:t>sinu</a:t>
            </a:r>
            <a:r>
              <a:rPr lang="en-GB" sz="1200" u="none" strike="noStrike" dirty="0">
                <a:solidFill>
                  <a:schemeClr val="tx1"/>
                </a:solidFill>
                <a:effectLst/>
                <a:latin typeface="+mn-lt"/>
              </a:rPr>
              <a:t> </a:t>
            </a:r>
            <a:r>
              <a:rPr lang="en-GB" sz="1200" u="none" strike="noStrike" dirty="0" err="1">
                <a:solidFill>
                  <a:schemeClr val="tx1"/>
                </a:solidFill>
                <a:effectLst/>
                <a:latin typeface="+mn-lt"/>
              </a:rPr>
              <a:t>hammaste</a:t>
            </a:r>
            <a:r>
              <a:rPr lang="en-GB" sz="1200" u="none" strike="noStrike" dirty="0">
                <a:solidFill>
                  <a:schemeClr val="tx1"/>
                </a:solidFill>
                <a:effectLst/>
                <a:latin typeface="+mn-lt"/>
              </a:rPr>
              <a:t> </a:t>
            </a:r>
            <a:r>
              <a:rPr lang="en-GB" sz="1200" u="none" strike="noStrike" dirty="0" err="1">
                <a:solidFill>
                  <a:schemeClr val="tx1"/>
                </a:solidFill>
                <a:effectLst/>
                <a:latin typeface="+mn-lt"/>
              </a:rPr>
              <a:t>järgi</a:t>
            </a:r>
            <a:r>
              <a:rPr lang="en-GB" sz="1200" u="none" strike="noStrike" dirty="0">
                <a:solidFill>
                  <a:schemeClr val="tx1"/>
                </a:solidFill>
                <a:effectLst/>
                <a:latin typeface="+mn-lt"/>
              </a:rPr>
              <a:t> </a:t>
            </a:r>
            <a:r>
              <a:rPr lang="en-GB" sz="1200" u="none" strike="noStrike" dirty="0" err="1">
                <a:solidFill>
                  <a:schemeClr val="tx1"/>
                </a:solidFill>
                <a:effectLst/>
                <a:latin typeface="+mn-lt"/>
              </a:rPr>
              <a:t>valmistatud</a:t>
            </a:r>
            <a:r>
              <a:rPr lang="en-GB" sz="1200" u="none" strike="noStrike" dirty="0">
                <a:solidFill>
                  <a:schemeClr val="tx1"/>
                </a:solidFill>
                <a:effectLst/>
                <a:latin typeface="+mn-lt"/>
              </a:rPr>
              <a:t> </a:t>
            </a:r>
            <a:r>
              <a:rPr lang="en-GB" sz="1200" u="none" strike="noStrike" dirty="0" err="1">
                <a:solidFill>
                  <a:schemeClr val="tx1"/>
                </a:solidFill>
                <a:effectLst/>
                <a:latin typeface="+mn-lt"/>
              </a:rPr>
              <a:t>kapet</a:t>
            </a:r>
            <a:r>
              <a:rPr lang="et-EE" sz="1200" u="none" strike="noStrike" dirty="0">
                <a:solidFill>
                  <a:schemeClr val="tx1"/>
                </a:solidFill>
                <a:effectLst/>
                <a:latin typeface="+mn-lt"/>
              </a:rPr>
              <a:t>.</a:t>
            </a:r>
            <a:endParaRPr lang="en-GB" sz="1200" u="none" strike="noStrike" dirty="0">
              <a:solidFill>
                <a:schemeClr val="tx1"/>
              </a:solidFill>
              <a:effectLst/>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56</a:t>
            </a:fld>
            <a:endParaRPr lang="en-EE"/>
          </a:p>
        </p:txBody>
      </p:sp>
    </p:spTree>
    <p:extLst>
      <p:ext uri="{BB962C8B-B14F-4D97-AF65-F5344CB8AC3E}">
        <p14:creationId xmlns:p14="http://schemas.microsoft.com/office/powerpoint/2010/main" val="47512895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4435B-F798-CA40-2D37-1D1ECEB5ED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4DEC89-2ACF-AA6E-C0DD-F2E2440932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5467EF-590B-2401-2941-147BDCE15EA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1200" u="none" strike="noStrike" dirty="0">
                <a:solidFill>
                  <a:schemeClr val="tx1"/>
                </a:solidFill>
                <a:effectLst/>
                <a:latin typeface="+mn-lt"/>
              </a:rPr>
              <a:t>Pildil individuaalne (patsiendi järgi valmistatud) kaitsekape.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sz="1200" u="none" strike="noStrike" dirty="0">
              <a:solidFill>
                <a:schemeClr val="tx1"/>
              </a:solidFill>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sz="1200" b="0" u="none" strike="noStrike" dirty="0">
                <a:solidFill>
                  <a:schemeClr val="tx1"/>
                </a:solidFill>
                <a:effectLst/>
                <a:latin typeface="+mn-lt"/>
              </a:rPr>
              <a:t>Foto: Anna Firsova</a:t>
            </a:r>
            <a:endParaRPr lang="en-GB" sz="1200" u="none" strike="noStrike" dirty="0">
              <a:solidFill>
                <a:schemeClr val="tx1"/>
              </a:solidFill>
              <a:effectLst/>
              <a:latin typeface="+mn-lt"/>
            </a:endParaRPr>
          </a:p>
        </p:txBody>
      </p:sp>
      <p:sp>
        <p:nvSpPr>
          <p:cNvPr id="4" name="Slide Number Placeholder 3">
            <a:extLst>
              <a:ext uri="{FF2B5EF4-FFF2-40B4-BE49-F238E27FC236}">
                <a16:creationId xmlns:a16="http://schemas.microsoft.com/office/drawing/2014/main" id="{0EA6A8D8-CBF9-731B-E700-D20583BFAE8C}"/>
              </a:ext>
            </a:extLst>
          </p:cNvPr>
          <p:cNvSpPr>
            <a:spLocks noGrp="1"/>
          </p:cNvSpPr>
          <p:nvPr>
            <p:ph type="sldNum" sz="quarter" idx="5"/>
          </p:nvPr>
        </p:nvSpPr>
        <p:spPr/>
        <p:txBody>
          <a:bodyPr/>
          <a:lstStyle/>
          <a:p>
            <a:fld id="{CB84DA4C-FE2F-1A48-9698-2072A37F98FB}" type="slidenum">
              <a:rPr lang="en-EE" smtClean="0"/>
              <a:t>57</a:t>
            </a:fld>
            <a:endParaRPr lang="en-EE"/>
          </a:p>
        </p:txBody>
      </p:sp>
    </p:spTree>
    <p:extLst>
      <p:ext uri="{BB962C8B-B14F-4D97-AF65-F5344CB8AC3E}">
        <p14:creationId xmlns:p14="http://schemas.microsoft.com/office/powerpoint/2010/main" val="42175395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0340BA-9878-C867-5CF2-23AFB98D38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FFF1F2-FB60-AAB8-58B9-7DDB2E5CA0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41B8E1-320B-6E46-239B-5D624F3D600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1200" u="none" strike="noStrike" dirty="0">
                <a:solidFill>
                  <a:schemeClr val="tx1"/>
                </a:solidFill>
                <a:effectLst/>
                <a:latin typeface="+mn-lt"/>
              </a:rPr>
              <a:t>Pildil individuaalne (patsiendi järgi valmistatud) kaitsekape.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sz="1200" u="none" strike="noStrike" dirty="0">
              <a:solidFill>
                <a:schemeClr val="tx1"/>
              </a:solidFill>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sz="1200" u="none" strike="noStrike" dirty="0">
                <a:solidFill>
                  <a:schemeClr val="tx1"/>
                </a:solidFill>
                <a:effectLst/>
                <a:latin typeface="+mn-lt"/>
              </a:rPr>
              <a:t>Foto: Anna Firsova</a:t>
            </a:r>
            <a:endParaRPr lang="en-GB" sz="1200" u="none" strike="noStrike" dirty="0">
              <a:solidFill>
                <a:schemeClr val="tx1"/>
              </a:solidFill>
              <a:effectLst/>
              <a:latin typeface="+mn-lt"/>
            </a:endParaRPr>
          </a:p>
        </p:txBody>
      </p:sp>
      <p:sp>
        <p:nvSpPr>
          <p:cNvPr id="4" name="Slide Number Placeholder 3">
            <a:extLst>
              <a:ext uri="{FF2B5EF4-FFF2-40B4-BE49-F238E27FC236}">
                <a16:creationId xmlns:a16="http://schemas.microsoft.com/office/drawing/2014/main" id="{C92E956F-92F4-AAB0-EBF8-CEDD1A9F4B27}"/>
              </a:ext>
            </a:extLst>
          </p:cNvPr>
          <p:cNvSpPr>
            <a:spLocks noGrp="1"/>
          </p:cNvSpPr>
          <p:nvPr>
            <p:ph type="sldNum" sz="quarter" idx="5"/>
          </p:nvPr>
        </p:nvSpPr>
        <p:spPr/>
        <p:txBody>
          <a:bodyPr/>
          <a:lstStyle/>
          <a:p>
            <a:fld id="{CB84DA4C-FE2F-1A48-9698-2072A37F98FB}" type="slidenum">
              <a:rPr lang="en-EE" smtClean="0"/>
              <a:t>58</a:t>
            </a:fld>
            <a:endParaRPr lang="en-EE"/>
          </a:p>
        </p:txBody>
      </p:sp>
    </p:spTree>
    <p:extLst>
      <p:ext uri="{BB962C8B-B14F-4D97-AF65-F5344CB8AC3E}">
        <p14:creationId xmlns:p14="http://schemas.microsoft.com/office/powerpoint/2010/main" val="256372214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rPr>
              <a:t>Ka sina ise võid oma hambaid tahtmatult traumeerida! Kui keegi on sulle öelnud, et krigistad öösiti hambaid, pöördu hambaarsti poole! Hammaste krigistamist nimetatakse bruksismiks.</a:t>
            </a:r>
          </a:p>
          <a:p>
            <a:endParaRPr lang="et-EE" dirty="0">
              <a:solidFill>
                <a:schemeClr val="tx1"/>
              </a:solidFill>
            </a:endParaRPr>
          </a:p>
          <a:p>
            <a:r>
              <a:rPr lang="et-EE" dirty="0">
                <a:solidFill>
                  <a:schemeClr val="tx1"/>
                </a:solidFill>
              </a:rPr>
              <a:t>Pole teada täpseid põhjuseid, miks mõned inimesed hambaid krigistavad, kuid seda seostatakse näiteks pinge ja stressiga.</a:t>
            </a:r>
          </a:p>
          <a:p>
            <a:endParaRPr lang="et-EE" dirty="0">
              <a:solidFill>
                <a:schemeClr val="tx1"/>
              </a:solidFill>
            </a:endParaRPr>
          </a:p>
          <a:p>
            <a:r>
              <a:rPr lang="et-EE" dirty="0">
                <a:solidFill>
                  <a:schemeClr val="tx1"/>
                </a:solidFill>
              </a:rPr>
              <a:t>Mis juhtub, kui inimene hambaid krigistab?</a:t>
            </a:r>
          </a:p>
          <a:p>
            <a:r>
              <a:rPr lang="et-EE" dirty="0">
                <a:solidFill>
                  <a:schemeClr val="tx1"/>
                </a:solidFill>
              </a:rPr>
              <a:t>*hambad kuluvad liialt</a:t>
            </a:r>
          </a:p>
          <a:p>
            <a:r>
              <a:rPr lang="et-EE" dirty="0">
                <a:solidFill>
                  <a:schemeClr val="tx1"/>
                </a:solidFill>
              </a:rPr>
              <a:t>*hammastest võivad eemalduda killud</a:t>
            </a:r>
          </a:p>
          <a:p>
            <a:r>
              <a:rPr lang="et-EE" dirty="0">
                <a:solidFill>
                  <a:schemeClr val="tx1"/>
                </a:solidFill>
              </a:rPr>
              <a:t>*hambad võivad muutuda tundlikuks</a:t>
            </a:r>
          </a:p>
          <a:p>
            <a:r>
              <a:rPr lang="et-EE" dirty="0">
                <a:solidFill>
                  <a:schemeClr val="tx1"/>
                </a:solidFill>
              </a:rPr>
              <a:t>*võib tekkida valu lõualiigese piirkonnas (kõrva ees)</a:t>
            </a:r>
          </a:p>
          <a:p>
            <a:endParaRPr lang="et-EE" dirty="0">
              <a:solidFill>
                <a:schemeClr val="tx1"/>
              </a:solidFill>
            </a:endParaRPr>
          </a:p>
          <a:p>
            <a:r>
              <a:rPr lang="et-EE" dirty="0">
                <a:solidFill>
                  <a:schemeClr val="tx1"/>
                </a:solidFill>
              </a:rPr>
              <a:t>Täiskasvanutele tehakse öiseks kandmiseks kaped – sel juhul julutab inimene krigistades kaitsekapet, mitte oma hambaid.</a:t>
            </a:r>
            <a:endParaRPr lang="en-GB"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60</a:t>
            </a:fld>
            <a:endParaRPr lang="en-EE"/>
          </a:p>
        </p:txBody>
      </p:sp>
    </p:spTree>
    <p:extLst>
      <p:ext uri="{BB962C8B-B14F-4D97-AF65-F5344CB8AC3E}">
        <p14:creationId xmlns:p14="http://schemas.microsoft.com/office/powerpoint/2010/main" val="115777830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rPr>
              <a:t>ALLIKAS: Eesti Ortodontide Seltsi infoleht „Suuhügieen ortodontilise ravi ajal“</a:t>
            </a:r>
          </a:p>
          <a:p>
            <a:endParaRPr lang="et-EE" dirty="0">
              <a:solidFill>
                <a:schemeClr val="tx1"/>
              </a:solidFill>
            </a:endParaRPr>
          </a:p>
          <a:p>
            <a:r>
              <a:rPr lang="en-GB" dirty="0">
                <a:solidFill>
                  <a:schemeClr val="tx1"/>
                </a:solidFill>
              </a:rPr>
              <a:t>https://www.ortodontideselts.ee/sites/default/files/Suuh%C3%BCgieen%20ortodontilise%20ravi%20ajal%20.pdf</a:t>
            </a:r>
          </a:p>
        </p:txBody>
      </p:sp>
      <p:sp>
        <p:nvSpPr>
          <p:cNvPr id="4" name="Slide Number Placeholder 3"/>
          <p:cNvSpPr>
            <a:spLocks noGrp="1"/>
          </p:cNvSpPr>
          <p:nvPr>
            <p:ph type="sldNum" sz="quarter" idx="5"/>
          </p:nvPr>
        </p:nvSpPr>
        <p:spPr/>
        <p:txBody>
          <a:bodyPr/>
          <a:lstStyle/>
          <a:p>
            <a:fld id="{CB84DA4C-FE2F-1A48-9698-2072A37F98FB}" type="slidenum">
              <a:rPr lang="en-EE" smtClean="0"/>
              <a:t>61</a:t>
            </a:fld>
            <a:endParaRPr lang="en-EE"/>
          </a:p>
        </p:txBody>
      </p:sp>
    </p:spTree>
    <p:extLst>
      <p:ext uri="{BB962C8B-B14F-4D97-AF65-F5344CB8AC3E}">
        <p14:creationId xmlns:p14="http://schemas.microsoft.com/office/powerpoint/2010/main" val="10112583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rPr>
              <a:t>Halb suuhügieen breketravi ajal võib hammastele tekitada jäädavaid kahjustusi.</a:t>
            </a:r>
          </a:p>
          <a:p>
            <a:r>
              <a:rPr lang="en-GB" dirty="0" err="1">
                <a:solidFill>
                  <a:schemeClr val="tx1"/>
                </a:solidFill>
              </a:rPr>
              <a:t>Breket</a:t>
            </a:r>
            <a:r>
              <a:rPr lang="et-EE" dirty="0">
                <a:solidFill>
                  <a:schemeClr val="tx1"/>
                </a:solidFill>
              </a:rPr>
              <a:t>itega</a:t>
            </a:r>
            <a:r>
              <a:rPr lang="en-GB" dirty="0">
                <a:solidFill>
                  <a:schemeClr val="tx1"/>
                </a:solidFill>
              </a:rPr>
              <a:t> </a:t>
            </a:r>
            <a:r>
              <a:rPr lang="en-GB" dirty="0" err="1">
                <a:solidFill>
                  <a:schemeClr val="tx1"/>
                </a:solidFill>
              </a:rPr>
              <a:t>patsientidel</a:t>
            </a:r>
            <a:r>
              <a:rPr lang="en-GB" dirty="0">
                <a:solidFill>
                  <a:schemeClr val="tx1"/>
                </a:solidFill>
              </a:rPr>
              <a:t> on </a:t>
            </a:r>
            <a:r>
              <a:rPr lang="en-GB" dirty="0" err="1">
                <a:solidFill>
                  <a:schemeClr val="tx1"/>
                </a:solidFill>
              </a:rPr>
              <a:t>üks</a:t>
            </a:r>
            <a:r>
              <a:rPr lang="en-GB" dirty="0">
                <a:solidFill>
                  <a:schemeClr val="tx1"/>
                </a:solidFill>
              </a:rPr>
              <a:t> </a:t>
            </a:r>
            <a:r>
              <a:rPr lang="en-GB" dirty="0" err="1">
                <a:solidFill>
                  <a:schemeClr val="tx1"/>
                </a:solidFill>
              </a:rPr>
              <a:t>hambapind</a:t>
            </a:r>
            <a:r>
              <a:rPr lang="en-GB" dirty="0">
                <a:solidFill>
                  <a:schemeClr val="tx1"/>
                </a:solidFill>
              </a:rPr>
              <a:t> </a:t>
            </a:r>
            <a:r>
              <a:rPr lang="en-GB" dirty="0" err="1">
                <a:solidFill>
                  <a:schemeClr val="tx1"/>
                </a:solidFill>
              </a:rPr>
              <a:t>juures</a:t>
            </a:r>
            <a:r>
              <a:rPr lang="en-GB" dirty="0">
                <a:solidFill>
                  <a:schemeClr val="tx1"/>
                </a:solidFill>
              </a:rPr>
              <a:t> </a:t>
            </a:r>
            <a:r>
              <a:rPr lang="et-EE" dirty="0">
                <a:solidFill>
                  <a:schemeClr val="tx1"/>
                </a:solidFill>
              </a:rPr>
              <a:t>- h</a:t>
            </a:r>
            <a:r>
              <a:rPr lang="en-GB" dirty="0" err="1">
                <a:solidFill>
                  <a:schemeClr val="tx1"/>
                </a:solidFill>
              </a:rPr>
              <a:t>ammaste</a:t>
            </a:r>
            <a:r>
              <a:rPr lang="en-GB" dirty="0">
                <a:solidFill>
                  <a:schemeClr val="tx1"/>
                </a:solidFill>
              </a:rPr>
              <a:t> </a:t>
            </a:r>
            <a:r>
              <a:rPr lang="en-GB" dirty="0" err="1">
                <a:solidFill>
                  <a:schemeClr val="tx1"/>
                </a:solidFill>
              </a:rPr>
              <a:t>huulepoolne</a:t>
            </a:r>
            <a:r>
              <a:rPr lang="en-GB" dirty="0">
                <a:solidFill>
                  <a:schemeClr val="tx1"/>
                </a:solidFill>
              </a:rPr>
              <a:t> </a:t>
            </a:r>
            <a:r>
              <a:rPr lang="en-GB" dirty="0" err="1">
                <a:solidFill>
                  <a:schemeClr val="tx1"/>
                </a:solidFill>
              </a:rPr>
              <a:t>pind</a:t>
            </a:r>
            <a:r>
              <a:rPr lang="en-GB" dirty="0">
                <a:solidFill>
                  <a:schemeClr val="tx1"/>
                </a:solidFill>
              </a:rPr>
              <a:t> on </a:t>
            </a:r>
            <a:r>
              <a:rPr lang="en-GB" dirty="0" err="1">
                <a:solidFill>
                  <a:schemeClr val="tx1"/>
                </a:solidFill>
              </a:rPr>
              <a:t>nüüd</a:t>
            </a:r>
            <a:r>
              <a:rPr lang="en-GB" dirty="0">
                <a:solidFill>
                  <a:schemeClr val="tx1"/>
                </a:solidFill>
              </a:rPr>
              <a:t> </a:t>
            </a:r>
            <a:r>
              <a:rPr lang="en-GB" dirty="0" err="1">
                <a:solidFill>
                  <a:schemeClr val="tx1"/>
                </a:solidFill>
              </a:rPr>
              <a:t>jaotatud</a:t>
            </a:r>
            <a:r>
              <a:rPr lang="en-GB" dirty="0">
                <a:solidFill>
                  <a:schemeClr val="tx1"/>
                </a:solidFill>
              </a:rPr>
              <a:t> </a:t>
            </a:r>
            <a:r>
              <a:rPr lang="en-GB" dirty="0" err="1">
                <a:solidFill>
                  <a:schemeClr val="tx1"/>
                </a:solidFill>
              </a:rPr>
              <a:t>kaheks</a:t>
            </a:r>
            <a:r>
              <a:rPr lang="en-GB" dirty="0">
                <a:solidFill>
                  <a:schemeClr val="tx1"/>
                </a:solidFill>
              </a:rPr>
              <a:t>: </a:t>
            </a:r>
            <a:r>
              <a:rPr lang="en-GB" dirty="0" err="1">
                <a:solidFill>
                  <a:schemeClr val="tx1"/>
                </a:solidFill>
              </a:rPr>
              <a:t>breketi</a:t>
            </a:r>
            <a:r>
              <a:rPr lang="en-GB" dirty="0">
                <a:solidFill>
                  <a:schemeClr val="tx1"/>
                </a:solidFill>
              </a:rPr>
              <a:t> </a:t>
            </a:r>
            <a:r>
              <a:rPr lang="en-GB" dirty="0" err="1">
                <a:solidFill>
                  <a:schemeClr val="tx1"/>
                </a:solidFill>
              </a:rPr>
              <a:t>pealne</a:t>
            </a:r>
            <a:r>
              <a:rPr lang="en-GB" dirty="0">
                <a:solidFill>
                  <a:schemeClr val="tx1"/>
                </a:solidFill>
              </a:rPr>
              <a:t> </a:t>
            </a:r>
            <a:r>
              <a:rPr lang="en-GB" dirty="0" err="1">
                <a:solidFill>
                  <a:schemeClr val="tx1"/>
                </a:solidFill>
              </a:rPr>
              <a:t>ja</a:t>
            </a:r>
            <a:r>
              <a:rPr lang="en-GB" dirty="0">
                <a:solidFill>
                  <a:schemeClr val="tx1"/>
                </a:solidFill>
              </a:rPr>
              <a:t> </a:t>
            </a:r>
            <a:r>
              <a:rPr lang="en-GB" dirty="0" err="1">
                <a:solidFill>
                  <a:schemeClr val="tx1"/>
                </a:solidFill>
              </a:rPr>
              <a:t>breketi</a:t>
            </a:r>
            <a:r>
              <a:rPr lang="en-GB" dirty="0">
                <a:solidFill>
                  <a:schemeClr val="tx1"/>
                </a:solidFill>
              </a:rPr>
              <a:t> </a:t>
            </a:r>
            <a:r>
              <a:rPr lang="en-GB" dirty="0" err="1">
                <a:solidFill>
                  <a:schemeClr val="tx1"/>
                </a:solidFill>
              </a:rPr>
              <a:t>alune</a:t>
            </a:r>
            <a:r>
              <a:rPr lang="en-GB" dirty="0">
                <a:solidFill>
                  <a:schemeClr val="tx1"/>
                </a:solidFill>
              </a:rPr>
              <a:t> </a:t>
            </a:r>
            <a:r>
              <a:rPr lang="en-GB" dirty="0" err="1">
                <a:solidFill>
                  <a:schemeClr val="tx1"/>
                </a:solidFill>
              </a:rPr>
              <a:t>pind</a:t>
            </a:r>
            <a:r>
              <a:rPr lang="en-GB" dirty="0">
                <a:solidFill>
                  <a:schemeClr val="tx1"/>
                </a:solidFill>
              </a:rPr>
              <a:t>.</a:t>
            </a:r>
            <a:r>
              <a:rPr lang="et-EE" dirty="0">
                <a:solidFill>
                  <a:schemeClr val="tx1"/>
                </a:solidFill>
              </a:rPr>
              <a:t> Mõlemat pinda tuleb puhastada eraldi! H</a:t>
            </a:r>
            <a:r>
              <a:rPr lang="en-GB" dirty="0" err="1">
                <a:solidFill>
                  <a:schemeClr val="tx1"/>
                </a:solidFill>
              </a:rPr>
              <a:t>ambaharja</a:t>
            </a:r>
            <a:r>
              <a:rPr lang="et-EE" dirty="0">
                <a:solidFill>
                  <a:schemeClr val="tx1"/>
                </a:solidFill>
              </a:rPr>
              <a:t> tuleb hoida</a:t>
            </a:r>
            <a:r>
              <a:rPr lang="en-GB" dirty="0">
                <a:solidFill>
                  <a:schemeClr val="tx1"/>
                </a:solidFill>
              </a:rPr>
              <a:t> </a:t>
            </a:r>
            <a:r>
              <a:rPr lang="en-GB" dirty="0" err="1">
                <a:solidFill>
                  <a:schemeClr val="tx1"/>
                </a:solidFill>
              </a:rPr>
              <a:t>umbes</a:t>
            </a:r>
            <a:r>
              <a:rPr lang="en-GB" dirty="0">
                <a:solidFill>
                  <a:schemeClr val="tx1"/>
                </a:solidFill>
              </a:rPr>
              <a:t> 45-kraadise </a:t>
            </a:r>
            <a:r>
              <a:rPr lang="en-GB" dirty="0" err="1">
                <a:solidFill>
                  <a:schemeClr val="tx1"/>
                </a:solidFill>
              </a:rPr>
              <a:t>nurga</a:t>
            </a:r>
            <a:r>
              <a:rPr lang="en-GB" dirty="0">
                <a:solidFill>
                  <a:schemeClr val="tx1"/>
                </a:solidFill>
              </a:rPr>
              <a:t> all </a:t>
            </a:r>
            <a:r>
              <a:rPr lang="et-EE" dirty="0">
                <a:solidFill>
                  <a:schemeClr val="tx1"/>
                </a:solidFill>
              </a:rPr>
              <a:t>(</a:t>
            </a:r>
            <a:r>
              <a:rPr lang="en-GB" dirty="0" err="1">
                <a:solidFill>
                  <a:schemeClr val="tx1"/>
                </a:solidFill>
              </a:rPr>
              <a:t>harjakeste</a:t>
            </a:r>
            <a:r>
              <a:rPr lang="en-GB" dirty="0">
                <a:solidFill>
                  <a:schemeClr val="tx1"/>
                </a:solidFill>
              </a:rPr>
              <a:t> </a:t>
            </a:r>
            <a:r>
              <a:rPr lang="en-GB" dirty="0" err="1">
                <a:solidFill>
                  <a:schemeClr val="tx1"/>
                </a:solidFill>
              </a:rPr>
              <a:t>suun</a:t>
            </a:r>
            <a:r>
              <a:rPr lang="et-EE" dirty="0">
                <a:solidFill>
                  <a:schemeClr val="tx1"/>
                </a:solidFill>
              </a:rPr>
              <a:t>d</a:t>
            </a:r>
            <a:r>
              <a:rPr lang="en-GB" dirty="0">
                <a:solidFill>
                  <a:schemeClr val="tx1"/>
                </a:solidFill>
              </a:rPr>
              <a:t> </a:t>
            </a:r>
            <a:r>
              <a:rPr lang="en-GB" dirty="0" err="1">
                <a:solidFill>
                  <a:schemeClr val="tx1"/>
                </a:solidFill>
              </a:rPr>
              <a:t>breketite</a:t>
            </a:r>
            <a:r>
              <a:rPr lang="en-GB" dirty="0">
                <a:solidFill>
                  <a:schemeClr val="tx1"/>
                </a:solidFill>
              </a:rPr>
              <a:t> </a:t>
            </a:r>
            <a:r>
              <a:rPr lang="en-GB" dirty="0" err="1">
                <a:solidFill>
                  <a:schemeClr val="tx1"/>
                </a:solidFill>
              </a:rPr>
              <a:t>poole</a:t>
            </a:r>
            <a:r>
              <a:rPr lang="et-EE" dirty="0">
                <a:solidFill>
                  <a:schemeClr val="tx1"/>
                </a:solidFill>
              </a:rPr>
              <a:t>)</a:t>
            </a:r>
            <a:r>
              <a:rPr lang="en-GB" dirty="0">
                <a:solidFill>
                  <a:schemeClr val="tx1"/>
                </a:solidFill>
              </a:rPr>
              <a:t>.</a:t>
            </a:r>
            <a:endParaRPr lang="et-EE" dirty="0">
              <a:solidFill>
                <a:schemeClr val="tx1"/>
              </a:solidFill>
            </a:endParaRPr>
          </a:p>
          <a:p>
            <a:r>
              <a:rPr lang="et-EE" dirty="0">
                <a:solidFill>
                  <a:schemeClr val="tx1"/>
                </a:solidFill>
              </a:rPr>
              <a:t>Seejärel tuleb puhastada mälumispinnad, breketite vahelised pinnad, keelepoolsed pinnad ja keel.</a:t>
            </a:r>
          </a:p>
          <a:p>
            <a:endParaRPr lang="et-EE" dirty="0">
              <a:solidFill>
                <a:schemeClr val="tx1"/>
              </a:solidFill>
            </a:endParaRPr>
          </a:p>
          <a:p>
            <a:r>
              <a:rPr lang="et-EE" dirty="0">
                <a:solidFill>
                  <a:schemeClr val="tx1"/>
                </a:solidFill>
              </a:rPr>
              <a:t>Hügieeni saab kontrollida katutablettidega.</a:t>
            </a:r>
          </a:p>
          <a:p>
            <a:endParaRPr lang="et-EE" dirty="0">
              <a:solidFill>
                <a:schemeClr val="tx1"/>
              </a:solidFill>
            </a:endParaRPr>
          </a:p>
          <a:p>
            <a:r>
              <a:rPr lang="et-EE" dirty="0">
                <a:solidFill>
                  <a:schemeClr val="tx1"/>
                </a:solidFill>
              </a:rPr>
              <a:t>Foto: https://www.suutervis.eu/toode/miradent-mira-2-ton-katutabletid-10-tk/</a:t>
            </a:r>
          </a:p>
        </p:txBody>
      </p:sp>
      <p:sp>
        <p:nvSpPr>
          <p:cNvPr id="4" name="Slide Number Placeholder 3"/>
          <p:cNvSpPr>
            <a:spLocks noGrp="1"/>
          </p:cNvSpPr>
          <p:nvPr>
            <p:ph type="sldNum" sz="quarter" idx="5"/>
          </p:nvPr>
        </p:nvSpPr>
        <p:spPr/>
        <p:txBody>
          <a:bodyPr/>
          <a:lstStyle/>
          <a:p>
            <a:fld id="{CB84DA4C-FE2F-1A48-9698-2072A37F98FB}" type="slidenum">
              <a:rPr lang="en-EE" smtClean="0"/>
              <a:t>62</a:t>
            </a:fld>
            <a:endParaRPr lang="en-EE"/>
          </a:p>
        </p:txBody>
      </p:sp>
    </p:spTree>
    <p:extLst>
      <p:ext uri="{BB962C8B-B14F-4D97-AF65-F5344CB8AC3E}">
        <p14:creationId xmlns:p14="http://schemas.microsoft.com/office/powerpoint/2010/main" val="19929931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i="1" dirty="0">
                <a:solidFill>
                  <a:schemeClr val="tx1"/>
                </a:solidFill>
              </a:rPr>
              <a:t>Järgnevate piltide näitamise mõte on näidata, millist pühendumist breketravi nõuab – eesmärk ei ole kohe kedagi breketitega suud hooldama õpetada!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H</a:t>
            </a:r>
            <a:r>
              <a:rPr lang="en-GB" dirty="0" err="1">
                <a:solidFill>
                  <a:schemeClr val="tx1"/>
                </a:solidFill>
              </a:rPr>
              <a:t>ambaniiti</a:t>
            </a:r>
            <a:r>
              <a:rPr lang="en-GB" dirty="0">
                <a:solidFill>
                  <a:schemeClr val="tx1"/>
                </a:solidFill>
              </a:rPr>
              <a:t> </a:t>
            </a:r>
            <a:r>
              <a:rPr lang="et-EE" dirty="0">
                <a:solidFill>
                  <a:schemeClr val="tx1"/>
                </a:solidFill>
              </a:rPr>
              <a:t>peab kasutama </a:t>
            </a:r>
            <a:r>
              <a:rPr lang="en-GB" dirty="0" err="1">
                <a:solidFill>
                  <a:schemeClr val="tx1"/>
                </a:solidFill>
              </a:rPr>
              <a:t>vähemalt</a:t>
            </a:r>
            <a:r>
              <a:rPr lang="en-GB" dirty="0">
                <a:solidFill>
                  <a:schemeClr val="tx1"/>
                </a:solidFill>
              </a:rPr>
              <a:t> </a:t>
            </a:r>
            <a:r>
              <a:rPr lang="et-EE" dirty="0">
                <a:solidFill>
                  <a:schemeClr val="tx1"/>
                </a:solidFill>
              </a:rPr>
              <a:t>KORD</a:t>
            </a:r>
            <a:r>
              <a:rPr lang="en-GB" dirty="0">
                <a:solidFill>
                  <a:schemeClr val="tx1"/>
                </a:solidFill>
              </a:rPr>
              <a:t> </a:t>
            </a:r>
            <a:r>
              <a:rPr lang="et-EE" dirty="0">
                <a:solidFill>
                  <a:schemeClr val="tx1"/>
                </a:solidFill>
              </a:rPr>
              <a:t>PÄEVAS</a:t>
            </a:r>
            <a:r>
              <a:rPr lang="en-GB" dirty="0">
                <a:solidFill>
                  <a:schemeClr val="tx1"/>
                </a:solidFill>
              </a:rPr>
              <a:t>. </a:t>
            </a:r>
            <a:r>
              <a:rPr lang="et-EE" dirty="0">
                <a:solidFill>
                  <a:schemeClr val="tx1"/>
                </a:solidFill>
              </a:rPr>
              <a:t>Hambaniit </a:t>
            </a:r>
            <a:r>
              <a:rPr lang="en-GB" dirty="0" err="1">
                <a:solidFill>
                  <a:schemeClr val="tx1"/>
                </a:solidFill>
              </a:rPr>
              <a:t>asetada</a:t>
            </a:r>
            <a:r>
              <a:rPr lang="en-GB" dirty="0">
                <a:solidFill>
                  <a:schemeClr val="tx1"/>
                </a:solidFill>
              </a:rPr>
              <a:t> </a:t>
            </a:r>
            <a:r>
              <a:rPr lang="en-GB" dirty="0" err="1">
                <a:solidFill>
                  <a:schemeClr val="tx1"/>
                </a:solidFill>
              </a:rPr>
              <a:t>traadi</a:t>
            </a:r>
            <a:r>
              <a:rPr lang="en-GB" dirty="0">
                <a:solidFill>
                  <a:schemeClr val="tx1"/>
                </a:solidFill>
              </a:rPr>
              <a:t> </a:t>
            </a:r>
            <a:r>
              <a:rPr lang="en-GB" dirty="0" err="1">
                <a:solidFill>
                  <a:schemeClr val="tx1"/>
                </a:solidFill>
              </a:rPr>
              <a:t>alla</a:t>
            </a:r>
            <a:r>
              <a:rPr lang="en-GB" dirty="0">
                <a:solidFill>
                  <a:schemeClr val="tx1"/>
                </a:solidFill>
              </a:rPr>
              <a:t> </a:t>
            </a:r>
            <a:r>
              <a:rPr lang="en-GB" dirty="0" err="1">
                <a:solidFill>
                  <a:schemeClr val="tx1"/>
                </a:solidFill>
              </a:rPr>
              <a:t>ja</a:t>
            </a:r>
            <a:r>
              <a:rPr lang="en-GB" dirty="0">
                <a:solidFill>
                  <a:schemeClr val="tx1"/>
                </a:solidFill>
              </a:rPr>
              <a:t> </a:t>
            </a:r>
            <a:r>
              <a:rPr lang="en-GB" dirty="0" err="1">
                <a:solidFill>
                  <a:schemeClr val="tx1"/>
                </a:solidFill>
              </a:rPr>
              <a:t>seejärel</a:t>
            </a:r>
            <a:r>
              <a:rPr lang="en-GB" dirty="0">
                <a:solidFill>
                  <a:schemeClr val="tx1"/>
                </a:solidFill>
              </a:rPr>
              <a:t> </a:t>
            </a:r>
            <a:r>
              <a:rPr lang="en-GB" dirty="0" err="1">
                <a:solidFill>
                  <a:schemeClr val="tx1"/>
                </a:solidFill>
              </a:rPr>
              <a:t>lükata</a:t>
            </a:r>
            <a:r>
              <a:rPr lang="en-GB" dirty="0">
                <a:solidFill>
                  <a:schemeClr val="tx1"/>
                </a:solidFill>
              </a:rPr>
              <a:t> see </a:t>
            </a:r>
            <a:r>
              <a:rPr lang="en-GB" dirty="0" err="1">
                <a:solidFill>
                  <a:schemeClr val="tx1"/>
                </a:solidFill>
              </a:rPr>
              <a:t>hammaste</a:t>
            </a:r>
            <a:r>
              <a:rPr lang="en-GB" dirty="0">
                <a:solidFill>
                  <a:schemeClr val="tx1"/>
                </a:solidFill>
              </a:rPr>
              <a:t> </a:t>
            </a:r>
            <a:r>
              <a:rPr lang="en-GB" dirty="0" err="1">
                <a:solidFill>
                  <a:schemeClr val="tx1"/>
                </a:solidFill>
              </a:rPr>
              <a:t>va</a:t>
            </a:r>
            <a:r>
              <a:rPr lang="et-EE" dirty="0">
                <a:solidFill>
                  <a:schemeClr val="tx1"/>
                </a:solidFill>
              </a:rPr>
              <a:t>h</a:t>
            </a:r>
            <a:r>
              <a:rPr lang="en-GB" dirty="0" err="1">
                <a:solidFill>
                  <a:schemeClr val="tx1"/>
                </a:solidFill>
              </a:rPr>
              <a:t>ele</a:t>
            </a:r>
            <a:r>
              <a:rPr lang="en-GB" dirty="0">
                <a:solidFill>
                  <a:schemeClr val="tx1"/>
                </a:solidFill>
              </a:rPr>
              <a:t> </a:t>
            </a:r>
            <a:r>
              <a:rPr lang="en-GB" dirty="0" err="1">
                <a:solidFill>
                  <a:schemeClr val="tx1"/>
                </a:solidFill>
              </a:rPr>
              <a:t>kuni</a:t>
            </a:r>
            <a:r>
              <a:rPr lang="en-GB" dirty="0">
                <a:solidFill>
                  <a:schemeClr val="tx1"/>
                </a:solidFill>
              </a:rPr>
              <a:t> </a:t>
            </a:r>
            <a:r>
              <a:rPr lang="en-GB" dirty="0" err="1">
                <a:solidFill>
                  <a:schemeClr val="tx1"/>
                </a:solidFill>
              </a:rPr>
              <a:t>igemetaskuni</a:t>
            </a:r>
            <a:r>
              <a:rPr lang="en-GB" dirty="0">
                <a:solidFill>
                  <a:schemeClr val="tx1"/>
                </a:solidFill>
              </a:rPr>
              <a:t> </a:t>
            </a:r>
            <a:r>
              <a:rPr lang="en-GB" dirty="0" err="1">
                <a:solidFill>
                  <a:schemeClr val="tx1"/>
                </a:solidFill>
              </a:rPr>
              <a:t>välja</a:t>
            </a:r>
            <a:r>
              <a:rPr lang="en-GB" dirty="0">
                <a:solidFill>
                  <a:schemeClr val="tx1"/>
                </a:solidFill>
              </a:rPr>
              <a:t>. </a:t>
            </a:r>
            <a:r>
              <a:rPr lang="en-GB" dirty="0" err="1">
                <a:solidFill>
                  <a:schemeClr val="tx1"/>
                </a:solidFill>
              </a:rPr>
              <a:t>Niiditama</a:t>
            </a:r>
            <a:r>
              <a:rPr lang="en-GB" dirty="0">
                <a:solidFill>
                  <a:schemeClr val="tx1"/>
                </a:solidFill>
              </a:rPr>
              <a:t> </a:t>
            </a:r>
            <a:r>
              <a:rPr lang="en-GB" dirty="0" err="1">
                <a:solidFill>
                  <a:schemeClr val="tx1"/>
                </a:solidFill>
              </a:rPr>
              <a:t>peab</a:t>
            </a:r>
            <a:r>
              <a:rPr lang="en-GB" dirty="0">
                <a:solidFill>
                  <a:schemeClr val="tx1"/>
                </a:solidFill>
              </a:rPr>
              <a:t> </a:t>
            </a:r>
            <a:r>
              <a:rPr lang="en-GB" dirty="0" err="1">
                <a:solidFill>
                  <a:schemeClr val="tx1"/>
                </a:solidFill>
              </a:rPr>
              <a:t>igat</a:t>
            </a:r>
            <a:r>
              <a:rPr lang="en-GB" dirty="0">
                <a:solidFill>
                  <a:schemeClr val="tx1"/>
                </a:solidFill>
              </a:rPr>
              <a:t> </a:t>
            </a:r>
            <a:r>
              <a:rPr lang="en-GB" dirty="0" err="1">
                <a:solidFill>
                  <a:schemeClr val="tx1"/>
                </a:solidFill>
              </a:rPr>
              <a:t>hambavahet</a:t>
            </a:r>
            <a:r>
              <a:rPr lang="en-GB" dirty="0">
                <a:solidFill>
                  <a:schemeClr val="tx1"/>
                </a:solidFill>
              </a:rPr>
              <a:t> </a:t>
            </a:r>
            <a:r>
              <a:rPr lang="en-GB" dirty="0" err="1">
                <a:solidFill>
                  <a:schemeClr val="tx1"/>
                </a:solidFill>
              </a:rPr>
              <a:t>ning</a:t>
            </a:r>
            <a:r>
              <a:rPr lang="en-GB" dirty="0">
                <a:solidFill>
                  <a:schemeClr val="tx1"/>
                </a:solidFill>
              </a:rPr>
              <a:t> </a:t>
            </a:r>
            <a:r>
              <a:rPr lang="en-GB" dirty="0" err="1">
                <a:solidFill>
                  <a:schemeClr val="tx1"/>
                </a:solidFill>
              </a:rPr>
              <a:t>eriti</a:t>
            </a:r>
            <a:r>
              <a:rPr lang="en-GB" dirty="0">
                <a:solidFill>
                  <a:schemeClr val="tx1"/>
                </a:solidFill>
              </a:rPr>
              <a:t> </a:t>
            </a:r>
            <a:r>
              <a:rPr lang="en-GB" dirty="0" err="1">
                <a:solidFill>
                  <a:schemeClr val="tx1"/>
                </a:solidFill>
              </a:rPr>
              <a:t>oluline</a:t>
            </a:r>
            <a:r>
              <a:rPr lang="en-GB" dirty="0">
                <a:solidFill>
                  <a:schemeClr val="tx1"/>
                </a:solidFill>
              </a:rPr>
              <a:t> on </a:t>
            </a:r>
            <a:r>
              <a:rPr lang="en-GB" dirty="0" err="1">
                <a:solidFill>
                  <a:schemeClr val="tx1"/>
                </a:solidFill>
              </a:rPr>
              <a:t>puhastada</a:t>
            </a:r>
            <a:r>
              <a:rPr lang="en-GB" dirty="0">
                <a:solidFill>
                  <a:schemeClr val="tx1"/>
                </a:solidFill>
              </a:rPr>
              <a:t> </a:t>
            </a:r>
            <a:r>
              <a:rPr lang="en-GB" dirty="0" err="1">
                <a:solidFill>
                  <a:schemeClr val="tx1"/>
                </a:solidFill>
              </a:rPr>
              <a:t>igemete</a:t>
            </a:r>
            <a:r>
              <a:rPr lang="en-GB" dirty="0">
                <a:solidFill>
                  <a:schemeClr val="tx1"/>
                </a:solidFill>
              </a:rPr>
              <a:t> </a:t>
            </a:r>
            <a:r>
              <a:rPr lang="en-GB" dirty="0" err="1">
                <a:solidFill>
                  <a:schemeClr val="tx1"/>
                </a:solidFill>
              </a:rPr>
              <a:t>äärest</a:t>
            </a:r>
            <a:r>
              <a:rPr lang="en-GB" dirty="0">
                <a:solidFill>
                  <a:schemeClr val="tx1"/>
                </a:solidFill>
              </a:rPr>
              <a:t>, </a:t>
            </a:r>
            <a:r>
              <a:rPr lang="en-GB" dirty="0" err="1">
                <a:solidFill>
                  <a:schemeClr val="tx1"/>
                </a:solidFill>
              </a:rPr>
              <a:t>sest</a:t>
            </a:r>
            <a:r>
              <a:rPr lang="en-GB" dirty="0">
                <a:solidFill>
                  <a:schemeClr val="tx1"/>
                </a:solidFill>
              </a:rPr>
              <a:t> just seal </a:t>
            </a:r>
            <a:r>
              <a:rPr lang="et-EE" dirty="0">
                <a:solidFill>
                  <a:schemeClr val="tx1"/>
                </a:solidFill>
              </a:rPr>
              <a:t>on</a:t>
            </a:r>
            <a:r>
              <a:rPr lang="en-GB" dirty="0">
                <a:solidFill>
                  <a:schemeClr val="tx1"/>
                </a:solidFill>
              </a:rPr>
              <a:t> </a:t>
            </a:r>
            <a:r>
              <a:rPr lang="et-EE" dirty="0">
                <a:solidFill>
                  <a:schemeClr val="tx1"/>
                </a:solidFill>
              </a:rPr>
              <a:t>hamba</a:t>
            </a:r>
            <a:r>
              <a:rPr lang="en-GB" dirty="0" err="1">
                <a:solidFill>
                  <a:schemeClr val="tx1"/>
                </a:solidFill>
              </a:rPr>
              <a:t>katt</a:t>
            </a:r>
            <a:r>
              <a:rPr lang="en-GB" dirty="0">
                <a:solidFill>
                  <a:schemeClr val="tx1"/>
                </a:solidFill>
              </a:rPr>
              <a:t>.</a:t>
            </a:r>
          </a:p>
        </p:txBody>
      </p:sp>
      <p:sp>
        <p:nvSpPr>
          <p:cNvPr id="4" name="Slide Number Placeholder 3"/>
          <p:cNvSpPr>
            <a:spLocks noGrp="1"/>
          </p:cNvSpPr>
          <p:nvPr>
            <p:ph type="sldNum" sz="quarter" idx="5"/>
          </p:nvPr>
        </p:nvSpPr>
        <p:spPr/>
        <p:txBody>
          <a:bodyPr/>
          <a:lstStyle/>
          <a:p>
            <a:fld id="{CB84DA4C-FE2F-1A48-9698-2072A37F98FB}" type="slidenum">
              <a:rPr lang="en-EE" smtClean="0"/>
              <a:t>63</a:t>
            </a:fld>
            <a:endParaRPr lang="en-EE"/>
          </a:p>
        </p:txBody>
      </p:sp>
    </p:spTree>
    <p:extLst>
      <p:ext uri="{BB962C8B-B14F-4D97-AF65-F5344CB8AC3E}">
        <p14:creationId xmlns:p14="http://schemas.microsoft.com/office/powerpoint/2010/main" val="1485138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D70DE3-81DF-69F3-7B9E-A59271B2BF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9E83E3-521A-C838-74D9-C587711461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D6FDA1-4FD1-238B-D7BD-606390C3B61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latin typeface="+mn-lt"/>
              </a:rPr>
              <a:t>Suus elavad bakterid. </a:t>
            </a:r>
            <a:r>
              <a:rPr lang="en-GB" b="0" i="0" dirty="0">
                <a:solidFill>
                  <a:schemeClr val="tx1"/>
                </a:solidFill>
                <a:effectLst/>
                <a:latin typeface="+mn-lt"/>
              </a:rPr>
              <a:t>Iga </a:t>
            </a:r>
            <a:r>
              <a:rPr lang="en-GB" b="0" i="0" dirty="0" err="1">
                <a:solidFill>
                  <a:schemeClr val="tx1"/>
                </a:solidFill>
                <a:effectLst/>
                <a:latin typeface="+mn-lt"/>
              </a:rPr>
              <a:t>kord</a:t>
            </a:r>
            <a:r>
              <a:rPr lang="en-GB" b="0" i="0" dirty="0">
                <a:solidFill>
                  <a:schemeClr val="tx1"/>
                </a:solidFill>
                <a:effectLst/>
                <a:latin typeface="+mn-lt"/>
              </a:rPr>
              <a:t>, </a:t>
            </a:r>
            <a:r>
              <a:rPr lang="en-GB" b="0" i="0" dirty="0" err="1">
                <a:solidFill>
                  <a:schemeClr val="tx1"/>
                </a:solidFill>
                <a:effectLst/>
                <a:latin typeface="+mn-lt"/>
              </a:rPr>
              <a:t>kui</a:t>
            </a:r>
            <a:r>
              <a:rPr lang="en-GB" b="0" i="0" dirty="0">
                <a:solidFill>
                  <a:schemeClr val="tx1"/>
                </a:solidFill>
                <a:effectLst/>
                <a:latin typeface="+mn-lt"/>
              </a:rPr>
              <a:t> </a:t>
            </a:r>
            <a:r>
              <a:rPr lang="et-EE" b="0" i="0" dirty="0">
                <a:solidFill>
                  <a:schemeClr val="tx1"/>
                </a:solidFill>
                <a:effectLst/>
                <a:latin typeface="+mn-lt"/>
              </a:rPr>
              <a:t>me midagi </a:t>
            </a:r>
            <a:r>
              <a:rPr lang="en-GB" b="0" i="0" dirty="0" err="1">
                <a:solidFill>
                  <a:schemeClr val="tx1"/>
                </a:solidFill>
                <a:effectLst/>
                <a:latin typeface="+mn-lt"/>
              </a:rPr>
              <a:t>sööme</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joome</a:t>
            </a:r>
            <a:r>
              <a:rPr lang="et-EE" b="0" i="0" dirty="0">
                <a:solidFill>
                  <a:schemeClr val="tx1"/>
                </a:solidFill>
                <a:effectLst/>
                <a:latin typeface="+mn-lt"/>
              </a:rPr>
              <a:t> (v.a puhas gaseerimata, maitseta vesi)</a:t>
            </a:r>
            <a:r>
              <a:rPr lang="en-GB" b="0" i="0" dirty="0">
                <a:solidFill>
                  <a:schemeClr val="tx1"/>
                </a:solidFill>
                <a:effectLst/>
                <a:latin typeface="+mn-lt"/>
              </a:rPr>
              <a:t>, </a:t>
            </a:r>
            <a:r>
              <a:rPr lang="en-GB" b="0" i="0" dirty="0" err="1">
                <a:solidFill>
                  <a:schemeClr val="tx1"/>
                </a:solidFill>
                <a:effectLst/>
                <a:latin typeface="+mn-lt"/>
              </a:rPr>
              <a:t>saavad</a:t>
            </a:r>
            <a:r>
              <a:rPr lang="en-GB" b="0" i="0" dirty="0">
                <a:solidFill>
                  <a:schemeClr val="tx1"/>
                </a:solidFill>
                <a:effectLst/>
                <a:latin typeface="+mn-lt"/>
              </a:rPr>
              <a:t> </a:t>
            </a:r>
            <a:r>
              <a:rPr lang="et-EE" b="0" i="0" dirty="0">
                <a:solidFill>
                  <a:schemeClr val="tx1"/>
                </a:solidFill>
                <a:effectLst/>
                <a:latin typeface="+mn-lt"/>
              </a:rPr>
              <a:t>bakterid sellest</a:t>
            </a:r>
            <a:r>
              <a:rPr lang="en-GB" b="0" i="0" dirty="0">
                <a:solidFill>
                  <a:schemeClr val="tx1"/>
                </a:solidFill>
                <a:effectLst/>
                <a:latin typeface="+mn-lt"/>
              </a:rPr>
              <a:t> </a:t>
            </a:r>
            <a:r>
              <a:rPr lang="en-GB" b="0" i="0" dirty="0" err="1">
                <a:solidFill>
                  <a:schemeClr val="tx1"/>
                </a:solidFill>
                <a:effectLst/>
                <a:latin typeface="+mn-lt"/>
              </a:rPr>
              <a:t>energiat</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hakkavad</a:t>
            </a:r>
            <a:r>
              <a:rPr lang="en-GB" b="0" i="0" dirty="0">
                <a:solidFill>
                  <a:schemeClr val="tx1"/>
                </a:solidFill>
                <a:effectLst/>
                <a:latin typeface="+mn-lt"/>
              </a:rPr>
              <a:t> </a:t>
            </a:r>
            <a:r>
              <a:rPr lang="et-EE" b="0" i="0" dirty="0">
                <a:solidFill>
                  <a:schemeClr val="tx1"/>
                </a:solidFill>
                <a:effectLst/>
                <a:latin typeface="+mn-lt"/>
              </a:rPr>
              <a:t>tootma hapet (tekib happerünnak). Selle tulemusel </a:t>
            </a:r>
            <a:r>
              <a:rPr lang="et-EE" dirty="0">
                <a:solidFill>
                  <a:schemeClr val="tx1"/>
                </a:solidFill>
                <a:latin typeface="+mn-lt"/>
              </a:rPr>
              <a:t>muutub keskkond suus happeliseks. See viib hammastest mineraalid välja ja hammas muutub „pehmeks“/“nõrgaks“. </a:t>
            </a:r>
            <a:r>
              <a:rPr lang="et-EE" b="0" i="0" dirty="0">
                <a:solidFill>
                  <a:schemeClr val="tx1"/>
                </a:solidFill>
                <a:effectLst/>
                <a:latin typeface="+mn-lt"/>
              </a:rPr>
              <a:t>Sõltuvalt </a:t>
            </a:r>
            <a:r>
              <a:rPr lang="en-GB" b="0" i="0" dirty="0" err="1">
                <a:solidFill>
                  <a:schemeClr val="tx1"/>
                </a:solidFill>
                <a:effectLst/>
                <a:latin typeface="+mn-lt"/>
              </a:rPr>
              <a:t>toidust</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joogist</a:t>
            </a:r>
            <a:r>
              <a:rPr lang="et-EE" b="0" i="0" dirty="0">
                <a:solidFill>
                  <a:schemeClr val="tx1"/>
                </a:solidFill>
                <a:effectLst/>
                <a:latin typeface="+mn-lt"/>
              </a:rPr>
              <a:t>,</a:t>
            </a:r>
            <a:r>
              <a:rPr lang="en-GB" b="0" i="0" dirty="0">
                <a:solidFill>
                  <a:schemeClr val="tx1"/>
                </a:solidFill>
                <a:effectLst/>
                <a:latin typeface="+mn-lt"/>
              </a:rPr>
              <a:t> </a:t>
            </a:r>
            <a:r>
              <a:rPr lang="en-GB" b="0" i="0" dirty="0" err="1">
                <a:solidFill>
                  <a:schemeClr val="tx1"/>
                </a:solidFill>
                <a:effectLst/>
                <a:latin typeface="+mn-lt"/>
              </a:rPr>
              <a:t>kestab</a:t>
            </a:r>
            <a:r>
              <a:rPr lang="en-GB" b="0" i="0" dirty="0">
                <a:solidFill>
                  <a:schemeClr val="tx1"/>
                </a:solidFill>
                <a:effectLst/>
                <a:latin typeface="+mn-lt"/>
              </a:rPr>
              <a:t> </a:t>
            </a:r>
            <a:r>
              <a:rPr lang="en-GB" b="0" i="0" dirty="0" err="1">
                <a:solidFill>
                  <a:schemeClr val="tx1"/>
                </a:solidFill>
                <a:effectLst/>
                <a:latin typeface="+mn-lt"/>
              </a:rPr>
              <a:t>happerünnak</a:t>
            </a:r>
            <a:r>
              <a:rPr lang="en-GB" b="0" i="0" dirty="0">
                <a:solidFill>
                  <a:schemeClr val="tx1"/>
                </a:solidFill>
                <a:effectLst/>
                <a:latin typeface="+mn-lt"/>
              </a:rPr>
              <a:t> </a:t>
            </a:r>
            <a:r>
              <a:rPr lang="en-GB" b="0" i="0" dirty="0" err="1">
                <a:solidFill>
                  <a:schemeClr val="tx1"/>
                </a:solidFill>
                <a:effectLst/>
                <a:latin typeface="+mn-lt"/>
              </a:rPr>
              <a:t>minimaalselt</a:t>
            </a:r>
            <a:r>
              <a:rPr lang="en-GB" b="0" i="0" dirty="0">
                <a:solidFill>
                  <a:schemeClr val="tx1"/>
                </a:solidFill>
                <a:effectLst/>
                <a:latin typeface="+mn-lt"/>
              </a:rPr>
              <a:t> 20 </a:t>
            </a:r>
            <a:r>
              <a:rPr lang="en-GB" b="0" i="0" dirty="0" err="1">
                <a:solidFill>
                  <a:schemeClr val="tx1"/>
                </a:solidFill>
                <a:effectLst/>
                <a:latin typeface="+mn-lt"/>
              </a:rPr>
              <a:t>minutit</a:t>
            </a:r>
            <a:r>
              <a:rPr lang="en-GB" b="0" i="0" dirty="0">
                <a:solidFill>
                  <a:schemeClr val="tx1"/>
                </a:solidFill>
                <a:effectLst/>
                <a:latin typeface="+mn-lt"/>
              </a:rPr>
              <a:t>.</a:t>
            </a:r>
            <a:endParaRPr lang="en-GB" dirty="0">
              <a:solidFill>
                <a:schemeClr val="tx1"/>
              </a:solidFill>
              <a:latin typeface="+mn-lt"/>
            </a:endParaRPr>
          </a:p>
        </p:txBody>
      </p:sp>
      <p:sp>
        <p:nvSpPr>
          <p:cNvPr id="4" name="Slide Number Placeholder 3">
            <a:extLst>
              <a:ext uri="{FF2B5EF4-FFF2-40B4-BE49-F238E27FC236}">
                <a16:creationId xmlns:a16="http://schemas.microsoft.com/office/drawing/2014/main" id="{7D17BC5B-78D1-212A-1B0A-BE1D822F1E4D}"/>
              </a:ext>
            </a:extLst>
          </p:cNvPr>
          <p:cNvSpPr>
            <a:spLocks noGrp="1"/>
          </p:cNvSpPr>
          <p:nvPr>
            <p:ph type="sldNum" sz="quarter" idx="5"/>
          </p:nvPr>
        </p:nvSpPr>
        <p:spPr/>
        <p:txBody>
          <a:bodyPr/>
          <a:lstStyle/>
          <a:p>
            <a:fld id="{CB84DA4C-FE2F-1A48-9698-2072A37F98FB}" type="slidenum">
              <a:rPr lang="en-EE" smtClean="0"/>
              <a:t>8</a:t>
            </a:fld>
            <a:endParaRPr lang="en-EE"/>
          </a:p>
        </p:txBody>
      </p:sp>
    </p:spTree>
    <p:extLst>
      <p:ext uri="{BB962C8B-B14F-4D97-AF65-F5344CB8AC3E}">
        <p14:creationId xmlns:p14="http://schemas.microsoft.com/office/powerpoint/2010/main" val="208369705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solidFill>
                  <a:schemeClr val="tx1"/>
                </a:solidFill>
              </a:rPr>
              <a:t>Heaks</a:t>
            </a:r>
            <a:r>
              <a:rPr lang="en-GB" dirty="0">
                <a:solidFill>
                  <a:schemeClr val="tx1"/>
                </a:solidFill>
              </a:rPr>
              <a:t> </a:t>
            </a:r>
            <a:r>
              <a:rPr lang="et-EE" dirty="0">
                <a:solidFill>
                  <a:schemeClr val="tx1"/>
                </a:solidFill>
              </a:rPr>
              <a:t>abivahendiks </a:t>
            </a:r>
            <a:r>
              <a:rPr lang="en-GB" dirty="0">
                <a:solidFill>
                  <a:schemeClr val="tx1"/>
                </a:solidFill>
              </a:rPr>
              <a:t>on </a:t>
            </a:r>
            <a:r>
              <a:rPr lang="en-GB" dirty="0" err="1">
                <a:solidFill>
                  <a:schemeClr val="tx1"/>
                </a:solidFill>
              </a:rPr>
              <a:t>vaheharjakesed</a:t>
            </a:r>
            <a:r>
              <a:rPr lang="en-GB" dirty="0">
                <a:solidFill>
                  <a:schemeClr val="tx1"/>
                </a:solidFill>
              </a:rPr>
              <a:t>, </a:t>
            </a:r>
            <a:r>
              <a:rPr lang="en-GB" dirty="0" err="1">
                <a:solidFill>
                  <a:schemeClr val="tx1"/>
                </a:solidFill>
              </a:rPr>
              <a:t>mida</a:t>
            </a:r>
            <a:r>
              <a:rPr lang="en-GB" dirty="0">
                <a:solidFill>
                  <a:schemeClr val="tx1"/>
                </a:solidFill>
              </a:rPr>
              <a:t> </a:t>
            </a:r>
            <a:r>
              <a:rPr lang="en-GB" dirty="0" err="1">
                <a:solidFill>
                  <a:schemeClr val="tx1"/>
                </a:solidFill>
              </a:rPr>
              <a:t>kasutatakse</a:t>
            </a:r>
            <a:r>
              <a:rPr lang="en-GB" dirty="0">
                <a:solidFill>
                  <a:schemeClr val="tx1"/>
                </a:solidFill>
              </a:rPr>
              <a:t> </a:t>
            </a:r>
            <a:r>
              <a:rPr lang="en-GB" dirty="0" err="1">
                <a:solidFill>
                  <a:schemeClr val="tx1"/>
                </a:solidFill>
              </a:rPr>
              <a:t>kinnijäänud</a:t>
            </a:r>
            <a:r>
              <a:rPr lang="en-GB" dirty="0">
                <a:solidFill>
                  <a:schemeClr val="tx1"/>
                </a:solidFill>
              </a:rPr>
              <a:t> </a:t>
            </a:r>
            <a:r>
              <a:rPr lang="en-GB" dirty="0" err="1">
                <a:solidFill>
                  <a:schemeClr val="tx1"/>
                </a:solidFill>
              </a:rPr>
              <a:t>toiduosakeste</a:t>
            </a:r>
            <a:r>
              <a:rPr lang="en-GB" dirty="0">
                <a:solidFill>
                  <a:schemeClr val="tx1"/>
                </a:solidFill>
              </a:rPr>
              <a:t> </a:t>
            </a:r>
            <a:r>
              <a:rPr lang="en-GB" dirty="0" err="1">
                <a:solidFill>
                  <a:schemeClr val="tx1"/>
                </a:solidFill>
              </a:rPr>
              <a:t>eemaldamiseks</a:t>
            </a:r>
            <a:r>
              <a:rPr lang="en-GB" dirty="0">
                <a:solidFill>
                  <a:schemeClr val="tx1"/>
                </a:solidFill>
              </a:rPr>
              <a:t> </a:t>
            </a:r>
            <a:r>
              <a:rPr lang="en-GB" dirty="0" err="1">
                <a:solidFill>
                  <a:schemeClr val="tx1"/>
                </a:solidFill>
              </a:rPr>
              <a:t>raskesti</a:t>
            </a:r>
            <a:r>
              <a:rPr lang="en-GB" dirty="0">
                <a:solidFill>
                  <a:schemeClr val="tx1"/>
                </a:solidFill>
              </a:rPr>
              <a:t> </a:t>
            </a:r>
            <a:r>
              <a:rPr lang="en-GB" dirty="0" err="1">
                <a:solidFill>
                  <a:schemeClr val="tx1"/>
                </a:solidFill>
              </a:rPr>
              <a:t>ligipääsetavates</a:t>
            </a:r>
            <a:r>
              <a:rPr lang="et-EE" dirty="0">
                <a:solidFill>
                  <a:schemeClr val="tx1"/>
                </a:solidFill>
              </a:rPr>
              <a:t>t</a:t>
            </a:r>
            <a:r>
              <a:rPr lang="en-GB" dirty="0">
                <a:solidFill>
                  <a:schemeClr val="tx1"/>
                </a:solidFill>
              </a:rPr>
              <a:t> </a:t>
            </a:r>
            <a:r>
              <a:rPr lang="en-GB" dirty="0" err="1">
                <a:solidFill>
                  <a:schemeClr val="tx1"/>
                </a:solidFill>
              </a:rPr>
              <a:t>kohtades</a:t>
            </a:r>
            <a:r>
              <a:rPr lang="et-EE" dirty="0">
                <a:solidFill>
                  <a:schemeClr val="tx1"/>
                </a:solidFill>
              </a:rPr>
              <a:t>t</a:t>
            </a:r>
            <a:r>
              <a:rPr lang="en-GB" dirty="0">
                <a:solidFill>
                  <a:schemeClr val="tx1"/>
                </a:solidFill>
              </a:rPr>
              <a:t> </a:t>
            </a:r>
            <a:r>
              <a:rPr lang="et-EE" dirty="0">
                <a:solidFill>
                  <a:schemeClr val="tx1"/>
                </a:solidFill>
              </a:rPr>
              <a:t>(o</a:t>
            </a:r>
            <a:r>
              <a:rPr lang="en-GB" dirty="0" err="1">
                <a:solidFill>
                  <a:schemeClr val="tx1"/>
                </a:solidFill>
              </a:rPr>
              <a:t>rtodontiliste</a:t>
            </a:r>
            <a:r>
              <a:rPr lang="en-GB" dirty="0">
                <a:solidFill>
                  <a:schemeClr val="tx1"/>
                </a:solidFill>
              </a:rPr>
              <a:t> </a:t>
            </a:r>
            <a:r>
              <a:rPr lang="en-GB" dirty="0" err="1">
                <a:solidFill>
                  <a:schemeClr val="tx1"/>
                </a:solidFill>
              </a:rPr>
              <a:t>traatide</a:t>
            </a:r>
            <a:r>
              <a:rPr lang="en-GB" dirty="0">
                <a:solidFill>
                  <a:schemeClr val="tx1"/>
                </a:solidFill>
              </a:rPr>
              <a:t> alt </a:t>
            </a:r>
            <a:r>
              <a:rPr lang="en-GB" dirty="0" err="1">
                <a:solidFill>
                  <a:schemeClr val="tx1"/>
                </a:solidFill>
              </a:rPr>
              <a:t>ja</a:t>
            </a:r>
            <a:r>
              <a:rPr lang="en-GB" dirty="0">
                <a:solidFill>
                  <a:schemeClr val="tx1"/>
                </a:solidFill>
              </a:rPr>
              <a:t> </a:t>
            </a:r>
            <a:r>
              <a:rPr lang="en-GB" dirty="0" err="1">
                <a:solidFill>
                  <a:schemeClr val="tx1"/>
                </a:solidFill>
              </a:rPr>
              <a:t>breketite</a:t>
            </a:r>
            <a:r>
              <a:rPr lang="en-GB" dirty="0">
                <a:solidFill>
                  <a:schemeClr val="tx1"/>
                </a:solidFill>
              </a:rPr>
              <a:t> </a:t>
            </a:r>
            <a:r>
              <a:rPr lang="en-GB" dirty="0" err="1">
                <a:solidFill>
                  <a:schemeClr val="tx1"/>
                </a:solidFill>
              </a:rPr>
              <a:t>vahelt</a:t>
            </a:r>
            <a:r>
              <a:rPr lang="et-EE" dirty="0">
                <a:solidFill>
                  <a:schemeClr val="tx1"/>
                </a:solidFill>
              </a:rPr>
              <a:t>)</a:t>
            </a:r>
            <a:r>
              <a:rPr lang="en-GB" dirty="0">
                <a:solidFill>
                  <a:schemeClr val="tx1"/>
                </a:solidFill>
              </a:rPr>
              <a:t>. </a:t>
            </a:r>
            <a:r>
              <a:rPr lang="en-GB" dirty="0" err="1">
                <a:solidFill>
                  <a:schemeClr val="tx1"/>
                </a:solidFill>
              </a:rPr>
              <a:t>Vaheharju</a:t>
            </a:r>
            <a:r>
              <a:rPr lang="et-EE" dirty="0">
                <a:solidFill>
                  <a:schemeClr val="tx1"/>
                </a:solidFill>
              </a:rPr>
              <a:t> peab kasutama KORD PÄEVAS</a:t>
            </a:r>
            <a:r>
              <a:rPr lang="en-GB" dirty="0">
                <a:solidFill>
                  <a:schemeClr val="tx1"/>
                </a:solidFill>
              </a:rPr>
              <a:t> </a:t>
            </a:r>
            <a:r>
              <a:rPr lang="en-GB" dirty="0" err="1">
                <a:solidFill>
                  <a:schemeClr val="tx1"/>
                </a:solidFill>
              </a:rPr>
              <a:t>lisaks</a:t>
            </a:r>
            <a:r>
              <a:rPr lang="en-GB" dirty="0">
                <a:solidFill>
                  <a:schemeClr val="tx1"/>
                </a:solidFill>
              </a:rPr>
              <a:t> </a:t>
            </a:r>
            <a:r>
              <a:rPr lang="en-GB" dirty="0" err="1">
                <a:solidFill>
                  <a:schemeClr val="tx1"/>
                </a:solidFill>
              </a:rPr>
              <a:t>teistele</a:t>
            </a:r>
            <a:r>
              <a:rPr lang="en-GB" dirty="0">
                <a:solidFill>
                  <a:schemeClr val="tx1"/>
                </a:solidFill>
              </a:rPr>
              <a:t> </a:t>
            </a:r>
            <a:r>
              <a:rPr lang="en-GB" dirty="0" err="1">
                <a:solidFill>
                  <a:schemeClr val="tx1"/>
                </a:solidFill>
              </a:rPr>
              <a:t>suuhügieeni</a:t>
            </a:r>
            <a:r>
              <a:rPr lang="en-GB" dirty="0">
                <a:solidFill>
                  <a:schemeClr val="tx1"/>
                </a:solidFill>
              </a:rPr>
              <a:t> </a:t>
            </a:r>
            <a:r>
              <a:rPr lang="en-GB" dirty="0" err="1">
                <a:solidFill>
                  <a:schemeClr val="tx1"/>
                </a:solidFill>
              </a:rPr>
              <a:t>võtetele</a:t>
            </a:r>
            <a:r>
              <a:rPr lang="en-GB" dirty="0">
                <a:solidFill>
                  <a:schemeClr val="tx1"/>
                </a:solidFill>
              </a:rPr>
              <a:t> </a:t>
            </a:r>
            <a:r>
              <a:rPr lang="en-GB" dirty="0" err="1">
                <a:solidFill>
                  <a:schemeClr val="tx1"/>
                </a:solidFill>
              </a:rPr>
              <a:t>ja</a:t>
            </a:r>
            <a:r>
              <a:rPr lang="en-GB" dirty="0">
                <a:solidFill>
                  <a:schemeClr val="tx1"/>
                </a:solidFill>
              </a:rPr>
              <a:t> </a:t>
            </a:r>
            <a:r>
              <a:rPr lang="en-GB" dirty="0" err="1">
                <a:solidFill>
                  <a:schemeClr val="tx1"/>
                </a:solidFill>
              </a:rPr>
              <a:t>regulaarselt</a:t>
            </a:r>
            <a:r>
              <a:rPr lang="en-GB" dirty="0">
                <a:solidFill>
                  <a:schemeClr val="tx1"/>
                </a:solidFill>
              </a:rPr>
              <a:t> </a:t>
            </a:r>
            <a:r>
              <a:rPr lang="en-GB" dirty="0" err="1">
                <a:solidFill>
                  <a:schemeClr val="tx1"/>
                </a:solidFill>
              </a:rPr>
              <a:t>vahetama</a:t>
            </a:r>
            <a:r>
              <a:rPr lang="en-GB" dirty="0">
                <a:solidFill>
                  <a:schemeClr val="tx1"/>
                </a:solidFill>
              </a:rPr>
              <a:t> </a:t>
            </a:r>
            <a:r>
              <a:rPr lang="en-GB" dirty="0" err="1">
                <a:solidFill>
                  <a:schemeClr val="tx1"/>
                </a:solidFill>
              </a:rPr>
              <a:t>uute</a:t>
            </a:r>
            <a:r>
              <a:rPr lang="en-GB" dirty="0">
                <a:solidFill>
                  <a:schemeClr val="tx1"/>
                </a:solidFill>
              </a:rPr>
              <a:t> </a:t>
            </a:r>
            <a:r>
              <a:rPr lang="en-GB" dirty="0" err="1">
                <a:solidFill>
                  <a:schemeClr val="tx1"/>
                </a:solidFill>
              </a:rPr>
              <a:t>vastu</a:t>
            </a:r>
            <a:r>
              <a:rPr lang="en-GB" dirty="0">
                <a:solidFill>
                  <a:schemeClr val="tx1"/>
                </a:solidFill>
              </a:rPr>
              <a:t>.</a:t>
            </a:r>
            <a:endParaRPr lang="et-E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solidFill>
                  <a:schemeClr val="tx1"/>
                </a:solidFill>
              </a:rPr>
              <a:t>Hammaste</a:t>
            </a:r>
            <a:r>
              <a:rPr lang="en-GB" dirty="0">
                <a:solidFill>
                  <a:schemeClr val="tx1"/>
                </a:solidFill>
              </a:rPr>
              <a:t> </a:t>
            </a:r>
            <a:r>
              <a:rPr lang="en-GB" dirty="0" err="1">
                <a:solidFill>
                  <a:schemeClr val="tx1"/>
                </a:solidFill>
              </a:rPr>
              <a:t>ja</a:t>
            </a:r>
            <a:r>
              <a:rPr lang="en-GB" dirty="0">
                <a:solidFill>
                  <a:schemeClr val="tx1"/>
                </a:solidFill>
              </a:rPr>
              <a:t> </a:t>
            </a:r>
            <a:r>
              <a:rPr lang="en-GB" dirty="0" err="1">
                <a:solidFill>
                  <a:schemeClr val="tx1"/>
                </a:solidFill>
              </a:rPr>
              <a:t>hambavahede</a:t>
            </a:r>
            <a:r>
              <a:rPr lang="en-GB" dirty="0">
                <a:solidFill>
                  <a:schemeClr val="tx1"/>
                </a:solidFill>
              </a:rPr>
              <a:t> </a:t>
            </a:r>
            <a:r>
              <a:rPr lang="en-GB" dirty="0" err="1">
                <a:solidFill>
                  <a:schemeClr val="tx1"/>
                </a:solidFill>
              </a:rPr>
              <a:t>puhastamiseks</a:t>
            </a:r>
            <a:r>
              <a:rPr lang="en-GB" dirty="0">
                <a:solidFill>
                  <a:schemeClr val="tx1"/>
                </a:solidFill>
              </a:rPr>
              <a:t> on </a:t>
            </a:r>
            <a:r>
              <a:rPr lang="en-GB" dirty="0" err="1">
                <a:solidFill>
                  <a:schemeClr val="tx1"/>
                </a:solidFill>
              </a:rPr>
              <a:t>heaks</a:t>
            </a:r>
            <a:r>
              <a:rPr lang="en-GB" dirty="0">
                <a:solidFill>
                  <a:schemeClr val="tx1"/>
                </a:solidFill>
              </a:rPr>
              <a:t> </a:t>
            </a:r>
            <a:r>
              <a:rPr lang="en-GB" dirty="0" err="1">
                <a:solidFill>
                  <a:schemeClr val="tx1"/>
                </a:solidFill>
              </a:rPr>
              <a:t>abivahendiks</a:t>
            </a:r>
            <a:r>
              <a:rPr lang="en-GB" dirty="0">
                <a:solidFill>
                  <a:schemeClr val="tx1"/>
                </a:solidFill>
              </a:rPr>
              <a:t> </a:t>
            </a:r>
            <a:r>
              <a:rPr lang="en-GB" dirty="0" err="1">
                <a:solidFill>
                  <a:schemeClr val="tx1"/>
                </a:solidFill>
              </a:rPr>
              <a:t>hammaste</a:t>
            </a:r>
            <a:r>
              <a:rPr lang="en-GB" dirty="0">
                <a:solidFill>
                  <a:schemeClr val="tx1"/>
                </a:solidFill>
              </a:rPr>
              <a:t> </a:t>
            </a:r>
            <a:r>
              <a:rPr lang="en-GB" dirty="0" err="1">
                <a:solidFill>
                  <a:schemeClr val="tx1"/>
                </a:solidFill>
              </a:rPr>
              <a:t>survepesur</a:t>
            </a:r>
            <a:r>
              <a:rPr lang="et-EE" dirty="0">
                <a:solidFill>
                  <a:schemeClr val="tx1"/>
                </a:solidFill>
              </a:rPr>
              <a:t>/irrigaator</a:t>
            </a:r>
            <a:r>
              <a:rPr lang="en-GB" dirty="0">
                <a:solidFill>
                  <a:schemeClr val="tx1"/>
                </a:solidFill>
              </a:rPr>
              <a:t>. See </a:t>
            </a:r>
            <a:r>
              <a:rPr lang="en-GB" dirty="0" err="1">
                <a:solidFill>
                  <a:schemeClr val="tx1"/>
                </a:solidFill>
              </a:rPr>
              <a:t>aitab</a:t>
            </a:r>
            <a:r>
              <a:rPr lang="en-GB" dirty="0">
                <a:solidFill>
                  <a:schemeClr val="tx1"/>
                </a:solidFill>
              </a:rPr>
              <a:t> </a:t>
            </a:r>
            <a:r>
              <a:rPr lang="en-GB" dirty="0" err="1">
                <a:solidFill>
                  <a:schemeClr val="tx1"/>
                </a:solidFill>
              </a:rPr>
              <a:t>paremini</a:t>
            </a:r>
            <a:r>
              <a:rPr lang="en-GB" dirty="0">
                <a:solidFill>
                  <a:schemeClr val="tx1"/>
                </a:solidFill>
              </a:rPr>
              <a:t> </a:t>
            </a:r>
            <a:r>
              <a:rPr lang="en-GB" dirty="0" err="1">
                <a:solidFill>
                  <a:schemeClr val="tx1"/>
                </a:solidFill>
              </a:rPr>
              <a:t>eemaldada</a:t>
            </a:r>
            <a:r>
              <a:rPr lang="en-GB" dirty="0">
                <a:solidFill>
                  <a:schemeClr val="tx1"/>
                </a:solidFill>
              </a:rPr>
              <a:t> </a:t>
            </a:r>
            <a:r>
              <a:rPr lang="en-GB" dirty="0" err="1">
                <a:solidFill>
                  <a:schemeClr val="tx1"/>
                </a:solidFill>
              </a:rPr>
              <a:t>kinnijäänud</a:t>
            </a:r>
            <a:r>
              <a:rPr lang="en-GB" dirty="0">
                <a:solidFill>
                  <a:schemeClr val="tx1"/>
                </a:solidFill>
              </a:rPr>
              <a:t> </a:t>
            </a:r>
            <a:r>
              <a:rPr lang="en-GB" dirty="0" err="1">
                <a:solidFill>
                  <a:schemeClr val="tx1"/>
                </a:solidFill>
              </a:rPr>
              <a:t>toiduosakesed</a:t>
            </a:r>
            <a:r>
              <a:rPr lang="en-GB" dirty="0">
                <a:solidFill>
                  <a:schemeClr val="tx1"/>
                </a:solidFill>
              </a:rPr>
              <a:t> </a:t>
            </a:r>
            <a:r>
              <a:rPr lang="en-GB" dirty="0" err="1">
                <a:solidFill>
                  <a:schemeClr val="tx1"/>
                </a:solidFill>
              </a:rPr>
              <a:t>ja</a:t>
            </a:r>
            <a:r>
              <a:rPr lang="en-GB" dirty="0">
                <a:solidFill>
                  <a:schemeClr val="tx1"/>
                </a:solidFill>
              </a:rPr>
              <a:t> </a:t>
            </a:r>
            <a:r>
              <a:rPr lang="et-EE" dirty="0">
                <a:solidFill>
                  <a:schemeClr val="tx1"/>
                </a:solidFill>
              </a:rPr>
              <a:t>hamba</a:t>
            </a:r>
            <a:r>
              <a:rPr lang="en-GB" dirty="0" err="1">
                <a:solidFill>
                  <a:schemeClr val="tx1"/>
                </a:solidFill>
              </a:rPr>
              <a:t>katu</a:t>
            </a:r>
            <a:r>
              <a:rPr lang="en-GB" dirty="0">
                <a:solidFill>
                  <a:schemeClr val="tx1"/>
                </a:solidFill>
              </a:rPr>
              <a:t>. </a:t>
            </a:r>
            <a:r>
              <a:rPr lang="en-GB" dirty="0" err="1">
                <a:solidFill>
                  <a:schemeClr val="tx1"/>
                </a:solidFill>
              </a:rPr>
              <a:t>Survepesur</a:t>
            </a:r>
            <a:r>
              <a:rPr lang="en-GB" dirty="0">
                <a:solidFill>
                  <a:schemeClr val="tx1"/>
                </a:solidFill>
              </a:rPr>
              <a:t> </a:t>
            </a:r>
            <a:r>
              <a:rPr lang="en-GB" dirty="0" err="1">
                <a:solidFill>
                  <a:schemeClr val="tx1"/>
                </a:solidFill>
              </a:rPr>
              <a:t>ei</a:t>
            </a:r>
            <a:r>
              <a:rPr lang="en-GB" dirty="0">
                <a:solidFill>
                  <a:schemeClr val="tx1"/>
                </a:solidFill>
              </a:rPr>
              <a:t> </a:t>
            </a:r>
            <a:r>
              <a:rPr lang="en-GB" dirty="0" err="1">
                <a:solidFill>
                  <a:schemeClr val="tx1"/>
                </a:solidFill>
              </a:rPr>
              <a:t>asenda</a:t>
            </a:r>
            <a:r>
              <a:rPr lang="en-GB" dirty="0">
                <a:solidFill>
                  <a:schemeClr val="tx1"/>
                </a:solidFill>
              </a:rPr>
              <a:t> </a:t>
            </a:r>
            <a:r>
              <a:rPr lang="en-GB" dirty="0" err="1">
                <a:solidFill>
                  <a:schemeClr val="tx1"/>
                </a:solidFill>
              </a:rPr>
              <a:t>hammaste</a:t>
            </a:r>
            <a:r>
              <a:rPr lang="en-GB" dirty="0">
                <a:solidFill>
                  <a:schemeClr val="tx1"/>
                </a:solidFill>
              </a:rPr>
              <a:t> </a:t>
            </a:r>
            <a:r>
              <a:rPr lang="en-GB" dirty="0" err="1">
                <a:solidFill>
                  <a:schemeClr val="tx1"/>
                </a:solidFill>
              </a:rPr>
              <a:t>puhastamist</a:t>
            </a:r>
            <a:r>
              <a:rPr lang="en-GB" dirty="0">
                <a:solidFill>
                  <a:schemeClr val="tx1"/>
                </a:solidFill>
              </a:rPr>
              <a:t> </a:t>
            </a:r>
            <a:r>
              <a:rPr lang="en-GB" dirty="0" err="1">
                <a:solidFill>
                  <a:schemeClr val="tx1"/>
                </a:solidFill>
              </a:rPr>
              <a:t>hambaharja</a:t>
            </a:r>
            <a:r>
              <a:rPr lang="en-GB" dirty="0">
                <a:solidFill>
                  <a:schemeClr val="tx1"/>
                </a:solidFill>
              </a:rPr>
              <a:t> </a:t>
            </a:r>
            <a:r>
              <a:rPr lang="en-GB" dirty="0" err="1">
                <a:solidFill>
                  <a:schemeClr val="tx1"/>
                </a:solidFill>
              </a:rPr>
              <a:t>ja</a:t>
            </a:r>
            <a:r>
              <a:rPr lang="en-GB" dirty="0">
                <a:solidFill>
                  <a:schemeClr val="tx1"/>
                </a:solidFill>
              </a:rPr>
              <a:t> </a:t>
            </a:r>
            <a:r>
              <a:rPr lang="en-GB" dirty="0" err="1">
                <a:solidFill>
                  <a:schemeClr val="tx1"/>
                </a:solidFill>
              </a:rPr>
              <a:t>hambaniidiga</a:t>
            </a:r>
            <a:r>
              <a:rPr lang="en-GB" dirty="0">
                <a:solidFill>
                  <a:schemeClr val="tx1"/>
                </a:solidFill>
              </a:rPr>
              <a:t>.</a:t>
            </a:r>
          </a:p>
        </p:txBody>
      </p:sp>
      <p:sp>
        <p:nvSpPr>
          <p:cNvPr id="4" name="Slide Number Placeholder 3"/>
          <p:cNvSpPr>
            <a:spLocks noGrp="1"/>
          </p:cNvSpPr>
          <p:nvPr>
            <p:ph type="sldNum" sz="quarter" idx="5"/>
          </p:nvPr>
        </p:nvSpPr>
        <p:spPr/>
        <p:txBody>
          <a:bodyPr/>
          <a:lstStyle/>
          <a:p>
            <a:fld id="{CB84DA4C-FE2F-1A48-9698-2072A37F98FB}" type="slidenum">
              <a:rPr lang="en-EE" smtClean="0"/>
              <a:t>64</a:t>
            </a:fld>
            <a:endParaRPr lang="en-EE"/>
          </a:p>
        </p:txBody>
      </p:sp>
    </p:spTree>
    <p:extLst>
      <p:ext uri="{BB962C8B-B14F-4D97-AF65-F5344CB8AC3E}">
        <p14:creationId xmlns:p14="http://schemas.microsoft.com/office/powerpoint/2010/main" val="46122837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solidFill>
                  <a:schemeClr val="tx1"/>
                </a:solidFill>
              </a:rPr>
              <a:t>Ebarahuldava</a:t>
            </a:r>
            <a:r>
              <a:rPr lang="en-GB" dirty="0">
                <a:solidFill>
                  <a:schemeClr val="tx1"/>
                </a:solidFill>
              </a:rPr>
              <a:t> </a:t>
            </a:r>
            <a:r>
              <a:rPr lang="en-GB" dirty="0" err="1">
                <a:solidFill>
                  <a:schemeClr val="tx1"/>
                </a:solidFill>
              </a:rPr>
              <a:t>suuhügieeni</a:t>
            </a:r>
            <a:r>
              <a:rPr lang="en-GB" dirty="0">
                <a:solidFill>
                  <a:schemeClr val="tx1"/>
                </a:solidFill>
              </a:rPr>
              <a:t> </a:t>
            </a:r>
            <a:r>
              <a:rPr lang="en-GB" dirty="0" err="1">
                <a:solidFill>
                  <a:schemeClr val="tx1"/>
                </a:solidFill>
              </a:rPr>
              <a:t>esimene</a:t>
            </a:r>
            <a:r>
              <a:rPr lang="en-GB" dirty="0">
                <a:solidFill>
                  <a:schemeClr val="tx1"/>
                </a:solidFill>
              </a:rPr>
              <a:t> </a:t>
            </a:r>
            <a:r>
              <a:rPr lang="en-GB" dirty="0" err="1">
                <a:solidFill>
                  <a:schemeClr val="tx1"/>
                </a:solidFill>
              </a:rPr>
              <a:t>märk</a:t>
            </a:r>
            <a:r>
              <a:rPr lang="en-GB" dirty="0">
                <a:solidFill>
                  <a:schemeClr val="tx1"/>
                </a:solidFill>
              </a:rPr>
              <a:t> on </a:t>
            </a:r>
            <a:r>
              <a:rPr lang="en-GB" dirty="0" err="1">
                <a:solidFill>
                  <a:schemeClr val="tx1"/>
                </a:solidFill>
              </a:rPr>
              <a:t>igemepõletiku</a:t>
            </a:r>
            <a:r>
              <a:rPr lang="en-GB" dirty="0">
                <a:solidFill>
                  <a:schemeClr val="tx1"/>
                </a:solidFill>
              </a:rPr>
              <a:t> </a:t>
            </a:r>
            <a:r>
              <a:rPr lang="en-GB" dirty="0" err="1">
                <a:solidFill>
                  <a:schemeClr val="tx1"/>
                </a:solidFill>
              </a:rPr>
              <a:t>teke</a:t>
            </a:r>
            <a:r>
              <a:rPr lang="en-GB" dirty="0">
                <a:solidFill>
                  <a:schemeClr val="tx1"/>
                </a:solidFill>
              </a:rPr>
              <a:t> </a:t>
            </a:r>
            <a:r>
              <a:rPr lang="et-EE" dirty="0">
                <a:solidFill>
                  <a:schemeClr val="tx1"/>
                </a:solidFill>
              </a:rPr>
              <a:t>(</a:t>
            </a:r>
            <a:r>
              <a:rPr lang="en-GB" dirty="0" err="1">
                <a:solidFill>
                  <a:schemeClr val="tx1"/>
                </a:solidFill>
              </a:rPr>
              <a:t>marginaalne</a:t>
            </a:r>
            <a:r>
              <a:rPr lang="en-GB" dirty="0">
                <a:solidFill>
                  <a:schemeClr val="tx1"/>
                </a:solidFill>
              </a:rPr>
              <a:t> </a:t>
            </a:r>
            <a:r>
              <a:rPr lang="en-GB" dirty="0" err="1">
                <a:solidFill>
                  <a:schemeClr val="tx1"/>
                </a:solidFill>
              </a:rPr>
              <a:t>gingiviit</a:t>
            </a:r>
            <a:r>
              <a:rPr lang="et-EE" dirty="0">
                <a:solidFill>
                  <a:schemeClr val="tx1"/>
                </a:solidFill>
              </a:rPr>
              <a:t>):</a:t>
            </a:r>
          </a:p>
          <a:p>
            <a:pPr marL="171450" indent="-171450">
              <a:buFont typeface="Arial" panose="020B0604020202020204" pitchFamily="34" charset="0"/>
              <a:buChar char="•"/>
            </a:pPr>
            <a:r>
              <a:rPr lang="et-EE" dirty="0">
                <a:solidFill>
                  <a:schemeClr val="tx1"/>
                </a:solidFill>
              </a:rPr>
              <a:t>igemed</a:t>
            </a:r>
            <a:r>
              <a:rPr lang="en-GB" dirty="0">
                <a:solidFill>
                  <a:schemeClr val="tx1"/>
                </a:solidFill>
              </a:rPr>
              <a:t> on </a:t>
            </a:r>
            <a:r>
              <a:rPr lang="en-GB" dirty="0" err="1">
                <a:solidFill>
                  <a:schemeClr val="tx1"/>
                </a:solidFill>
              </a:rPr>
              <a:t>punetavad</a:t>
            </a:r>
            <a:endParaRPr lang="et-EE" dirty="0">
              <a:solidFill>
                <a:schemeClr val="tx1"/>
              </a:solidFill>
            </a:endParaRPr>
          </a:p>
          <a:p>
            <a:pPr marL="171450" indent="-171450">
              <a:buFont typeface="Arial" panose="020B0604020202020204" pitchFamily="34" charset="0"/>
              <a:buChar char="•"/>
            </a:pPr>
            <a:r>
              <a:rPr lang="et-EE" dirty="0">
                <a:solidFill>
                  <a:schemeClr val="tx1"/>
                </a:solidFill>
              </a:rPr>
              <a:t>hambapesu ajal tekib kergesti veritsus</a:t>
            </a:r>
          </a:p>
          <a:p>
            <a:pPr marL="171450" indent="-171450">
              <a:buFont typeface="Arial" panose="020B0604020202020204" pitchFamily="34" charset="0"/>
              <a:buChar char="•"/>
            </a:pPr>
            <a:r>
              <a:rPr lang="en-GB" dirty="0" err="1">
                <a:solidFill>
                  <a:schemeClr val="tx1"/>
                </a:solidFill>
              </a:rPr>
              <a:t>mõnikord</a:t>
            </a:r>
            <a:r>
              <a:rPr lang="en-GB" dirty="0">
                <a:solidFill>
                  <a:schemeClr val="tx1"/>
                </a:solidFill>
              </a:rPr>
              <a:t> </a:t>
            </a:r>
            <a:r>
              <a:rPr lang="et-EE" dirty="0">
                <a:solidFill>
                  <a:schemeClr val="tx1"/>
                </a:solidFill>
              </a:rPr>
              <a:t>võivad igemed olla </a:t>
            </a:r>
            <a:r>
              <a:rPr lang="en-GB" dirty="0" err="1">
                <a:solidFill>
                  <a:schemeClr val="tx1"/>
                </a:solidFill>
              </a:rPr>
              <a:t>turse</a:t>
            </a:r>
            <a:r>
              <a:rPr lang="et-EE" dirty="0">
                <a:solidFill>
                  <a:schemeClr val="tx1"/>
                </a:solidFill>
              </a:rPr>
              <a:t>s</a:t>
            </a:r>
          </a:p>
          <a:p>
            <a:pPr marL="0" indent="0">
              <a:buFont typeface="Arial" panose="020B0604020202020204" pitchFamily="34" charset="0"/>
              <a:buNone/>
            </a:pPr>
            <a:r>
              <a:rPr lang="en-GB" dirty="0">
                <a:solidFill>
                  <a:schemeClr val="tx1"/>
                </a:solidFill>
              </a:rPr>
              <a:t>Kui </a:t>
            </a:r>
            <a:r>
              <a:rPr lang="en-GB" dirty="0" err="1">
                <a:solidFill>
                  <a:schemeClr val="tx1"/>
                </a:solidFill>
              </a:rPr>
              <a:t>suuhügieen</a:t>
            </a:r>
            <a:r>
              <a:rPr lang="en-GB" dirty="0">
                <a:solidFill>
                  <a:schemeClr val="tx1"/>
                </a:solidFill>
              </a:rPr>
              <a:t> </a:t>
            </a:r>
            <a:r>
              <a:rPr lang="en-GB" dirty="0" err="1">
                <a:solidFill>
                  <a:schemeClr val="tx1"/>
                </a:solidFill>
              </a:rPr>
              <a:t>paraneb</a:t>
            </a:r>
            <a:r>
              <a:rPr lang="en-GB" dirty="0">
                <a:solidFill>
                  <a:schemeClr val="tx1"/>
                </a:solidFill>
              </a:rPr>
              <a:t>, </a:t>
            </a:r>
            <a:r>
              <a:rPr lang="en-GB" dirty="0" err="1">
                <a:solidFill>
                  <a:schemeClr val="tx1"/>
                </a:solidFill>
              </a:rPr>
              <a:t>möödub</a:t>
            </a:r>
            <a:r>
              <a:rPr lang="en-GB" dirty="0">
                <a:solidFill>
                  <a:schemeClr val="tx1"/>
                </a:solidFill>
              </a:rPr>
              <a:t> </a:t>
            </a:r>
            <a:r>
              <a:rPr lang="en-GB" dirty="0" err="1">
                <a:solidFill>
                  <a:schemeClr val="tx1"/>
                </a:solidFill>
              </a:rPr>
              <a:t>põletik</a:t>
            </a:r>
            <a:r>
              <a:rPr lang="en-GB" dirty="0">
                <a:solidFill>
                  <a:schemeClr val="tx1"/>
                </a:solidFill>
              </a:rPr>
              <a:t> </a:t>
            </a:r>
            <a:r>
              <a:rPr lang="en-GB" dirty="0" err="1">
                <a:solidFill>
                  <a:schemeClr val="tx1"/>
                </a:solidFill>
              </a:rPr>
              <a:t>tavaliselt</a:t>
            </a:r>
            <a:r>
              <a:rPr lang="en-GB" dirty="0">
                <a:solidFill>
                  <a:schemeClr val="tx1"/>
                </a:solidFill>
              </a:rPr>
              <a:t> </a:t>
            </a:r>
            <a:r>
              <a:rPr lang="en-GB" dirty="0" err="1">
                <a:solidFill>
                  <a:schemeClr val="tx1"/>
                </a:solidFill>
              </a:rPr>
              <a:t>iseenesest</a:t>
            </a:r>
            <a:r>
              <a:rPr lang="en-GB" dirty="0">
                <a:solidFill>
                  <a:schemeClr val="tx1"/>
                </a:solidFill>
              </a:rPr>
              <a:t>.</a:t>
            </a:r>
            <a:endParaRPr lang="et-EE" dirty="0">
              <a:solidFill>
                <a:schemeClr val="tx1"/>
              </a:solidFill>
            </a:endParaRPr>
          </a:p>
          <a:p>
            <a:pPr marL="0" indent="0">
              <a:buFont typeface="Arial" panose="020B0604020202020204" pitchFamily="34" charset="0"/>
              <a:buNone/>
            </a:pPr>
            <a:r>
              <a:rPr lang="en-GB" dirty="0" err="1">
                <a:solidFill>
                  <a:schemeClr val="tx1"/>
                </a:solidFill>
              </a:rPr>
              <a:t>Ebarahuldava</a:t>
            </a:r>
            <a:r>
              <a:rPr lang="en-GB" dirty="0">
                <a:solidFill>
                  <a:schemeClr val="tx1"/>
                </a:solidFill>
              </a:rPr>
              <a:t> </a:t>
            </a:r>
            <a:r>
              <a:rPr lang="en-GB" dirty="0" err="1">
                <a:solidFill>
                  <a:schemeClr val="tx1"/>
                </a:solidFill>
              </a:rPr>
              <a:t>suuhügieeni</a:t>
            </a:r>
            <a:r>
              <a:rPr lang="en-GB" dirty="0">
                <a:solidFill>
                  <a:schemeClr val="tx1"/>
                </a:solidFill>
              </a:rPr>
              <a:t> </a:t>
            </a:r>
            <a:r>
              <a:rPr lang="en-GB" dirty="0" err="1">
                <a:solidFill>
                  <a:schemeClr val="tx1"/>
                </a:solidFill>
              </a:rPr>
              <a:t>jätkumisel</a:t>
            </a:r>
            <a:r>
              <a:rPr lang="en-GB" dirty="0">
                <a:solidFill>
                  <a:schemeClr val="tx1"/>
                </a:solidFill>
              </a:rPr>
              <a:t> </a:t>
            </a:r>
            <a:r>
              <a:rPr lang="en-GB" dirty="0" err="1">
                <a:solidFill>
                  <a:schemeClr val="tx1"/>
                </a:solidFill>
              </a:rPr>
              <a:t>võib</a:t>
            </a:r>
            <a:r>
              <a:rPr lang="en-GB" dirty="0">
                <a:solidFill>
                  <a:schemeClr val="tx1"/>
                </a:solidFill>
              </a:rPr>
              <a:t> </a:t>
            </a:r>
            <a:r>
              <a:rPr lang="en-GB" dirty="0" err="1">
                <a:solidFill>
                  <a:schemeClr val="tx1"/>
                </a:solidFill>
              </a:rPr>
              <a:t>igemepõletik</a:t>
            </a:r>
            <a:r>
              <a:rPr lang="en-GB" dirty="0">
                <a:solidFill>
                  <a:schemeClr val="tx1"/>
                </a:solidFill>
              </a:rPr>
              <a:t> </a:t>
            </a:r>
            <a:r>
              <a:rPr lang="en-GB" dirty="0" err="1">
                <a:solidFill>
                  <a:schemeClr val="tx1"/>
                </a:solidFill>
              </a:rPr>
              <a:t>progresseeruda</a:t>
            </a:r>
            <a:r>
              <a:rPr lang="en-GB" dirty="0">
                <a:solidFill>
                  <a:schemeClr val="tx1"/>
                </a:solidFill>
              </a:rPr>
              <a:t> </a:t>
            </a:r>
            <a:r>
              <a:rPr lang="en-GB" dirty="0" err="1">
                <a:solidFill>
                  <a:schemeClr val="tx1"/>
                </a:solidFill>
              </a:rPr>
              <a:t>parodontiidiks</a:t>
            </a:r>
            <a:r>
              <a:rPr lang="en-GB" dirty="0">
                <a:solidFill>
                  <a:schemeClr val="tx1"/>
                </a:solidFill>
              </a:rPr>
              <a:t> </a:t>
            </a:r>
            <a:r>
              <a:rPr lang="en-GB" dirty="0" err="1">
                <a:solidFill>
                  <a:schemeClr val="tx1"/>
                </a:solidFill>
              </a:rPr>
              <a:t>ning</a:t>
            </a:r>
            <a:r>
              <a:rPr lang="en-GB" dirty="0">
                <a:solidFill>
                  <a:schemeClr val="tx1"/>
                </a:solidFill>
              </a:rPr>
              <a:t> </a:t>
            </a:r>
            <a:r>
              <a:rPr lang="en-GB" dirty="0" err="1">
                <a:solidFill>
                  <a:schemeClr val="tx1"/>
                </a:solidFill>
              </a:rPr>
              <a:t>tuua</a:t>
            </a:r>
            <a:r>
              <a:rPr lang="en-GB" dirty="0">
                <a:solidFill>
                  <a:schemeClr val="tx1"/>
                </a:solidFill>
              </a:rPr>
              <a:t> </a:t>
            </a:r>
            <a:r>
              <a:rPr lang="en-GB" dirty="0" err="1">
                <a:solidFill>
                  <a:schemeClr val="tx1"/>
                </a:solidFill>
              </a:rPr>
              <a:t>kaasa</a:t>
            </a:r>
            <a:r>
              <a:rPr lang="en-GB" dirty="0">
                <a:solidFill>
                  <a:schemeClr val="tx1"/>
                </a:solidFill>
              </a:rPr>
              <a:t> </a:t>
            </a:r>
            <a:r>
              <a:rPr lang="en-GB" dirty="0" err="1">
                <a:solidFill>
                  <a:schemeClr val="tx1"/>
                </a:solidFill>
              </a:rPr>
              <a:t>püsiva</a:t>
            </a:r>
            <a:r>
              <a:rPr lang="en-GB" dirty="0">
                <a:solidFill>
                  <a:schemeClr val="tx1"/>
                </a:solidFill>
              </a:rPr>
              <a:t> </a:t>
            </a:r>
            <a:r>
              <a:rPr lang="en-GB" dirty="0" err="1">
                <a:solidFill>
                  <a:schemeClr val="tx1"/>
                </a:solidFill>
              </a:rPr>
              <a:t>kahjustuse</a:t>
            </a:r>
            <a:r>
              <a:rPr lang="en-GB" dirty="0">
                <a:solidFill>
                  <a:schemeClr val="tx1"/>
                </a:solidFill>
              </a:rPr>
              <a:t> hamba </a:t>
            </a:r>
            <a:r>
              <a:rPr lang="en-GB" dirty="0" err="1">
                <a:solidFill>
                  <a:schemeClr val="tx1"/>
                </a:solidFill>
              </a:rPr>
              <a:t>kinnituskudede</a:t>
            </a:r>
            <a:r>
              <a:rPr lang="en-GB" dirty="0">
                <a:solidFill>
                  <a:schemeClr val="tx1"/>
                </a:solidFill>
              </a:rPr>
              <a:t> </a:t>
            </a:r>
            <a:r>
              <a:rPr lang="en-GB" dirty="0" err="1">
                <a:solidFill>
                  <a:schemeClr val="tx1"/>
                </a:solidFill>
              </a:rPr>
              <a:t>hävinemise</a:t>
            </a:r>
            <a:r>
              <a:rPr lang="en-GB" dirty="0">
                <a:solidFill>
                  <a:schemeClr val="tx1"/>
                </a:solidFill>
              </a:rPr>
              <a:t> </a:t>
            </a:r>
            <a:r>
              <a:rPr lang="en-GB" dirty="0" err="1">
                <a:solidFill>
                  <a:schemeClr val="tx1"/>
                </a:solidFill>
              </a:rPr>
              <a:t>näol</a:t>
            </a:r>
            <a:r>
              <a:rPr lang="en-GB" dirty="0">
                <a:solidFill>
                  <a:schemeClr val="tx1"/>
                </a:solidFill>
              </a:rPr>
              <a:t>.</a:t>
            </a:r>
            <a:endParaRPr lang="et-EE" dirty="0">
              <a:solidFill>
                <a:schemeClr val="tx1"/>
              </a:solidFill>
            </a:endParaRPr>
          </a:p>
          <a:p>
            <a:pPr marL="0" indent="0">
              <a:buFont typeface="Arial" panose="020B0604020202020204" pitchFamily="34" charset="0"/>
              <a:buNone/>
            </a:pPr>
            <a:endParaRPr lang="et-EE" dirty="0">
              <a:solidFill>
                <a:schemeClr val="tx1"/>
              </a:solidFill>
            </a:endParaRPr>
          </a:p>
          <a:p>
            <a:r>
              <a:rPr lang="en-GB" dirty="0" err="1">
                <a:solidFill>
                  <a:schemeClr val="tx1"/>
                </a:solidFill>
              </a:rPr>
              <a:t>Puudulik</a:t>
            </a:r>
            <a:r>
              <a:rPr lang="en-GB" dirty="0">
                <a:solidFill>
                  <a:schemeClr val="tx1"/>
                </a:solidFill>
              </a:rPr>
              <a:t> </a:t>
            </a:r>
            <a:r>
              <a:rPr lang="en-GB" dirty="0" err="1">
                <a:solidFill>
                  <a:schemeClr val="tx1"/>
                </a:solidFill>
              </a:rPr>
              <a:t>suuhügieen</a:t>
            </a:r>
            <a:r>
              <a:rPr lang="en-GB" dirty="0">
                <a:solidFill>
                  <a:schemeClr val="tx1"/>
                </a:solidFill>
              </a:rPr>
              <a:t> </a:t>
            </a:r>
            <a:r>
              <a:rPr lang="en-GB" dirty="0" err="1">
                <a:solidFill>
                  <a:schemeClr val="tx1"/>
                </a:solidFill>
              </a:rPr>
              <a:t>võib</a:t>
            </a:r>
            <a:r>
              <a:rPr lang="en-GB" dirty="0">
                <a:solidFill>
                  <a:schemeClr val="tx1"/>
                </a:solidFill>
              </a:rPr>
              <a:t> </a:t>
            </a:r>
            <a:r>
              <a:rPr lang="en-GB" dirty="0" err="1">
                <a:solidFill>
                  <a:schemeClr val="tx1"/>
                </a:solidFill>
              </a:rPr>
              <a:t>põhjustada</a:t>
            </a:r>
            <a:r>
              <a:rPr lang="en-GB" dirty="0">
                <a:solidFill>
                  <a:schemeClr val="tx1"/>
                </a:solidFill>
              </a:rPr>
              <a:t> </a:t>
            </a:r>
            <a:r>
              <a:rPr lang="et-EE" dirty="0">
                <a:solidFill>
                  <a:schemeClr val="tx1"/>
                </a:solidFill>
              </a:rPr>
              <a:t>ka </a:t>
            </a:r>
            <a:r>
              <a:rPr lang="en-GB" dirty="0" err="1">
                <a:solidFill>
                  <a:schemeClr val="tx1"/>
                </a:solidFill>
              </a:rPr>
              <a:t>hambaemail</a:t>
            </a:r>
            <a:r>
              <a:rPr lang="et-EE" dirty="0">
                <a:solidFill>
                  <a:schemeClr val="tx1"/>
                </a:solidFill>
              </a:rPr>
              <a:t>i pöördumatu kahjustuse – hape „söövitab“ hambaemaili pindmise kihi ja hammas on kahjustunud kohtades piimjasvalge. Aja jooksul võivad need laigud pigmenteeruda ja muutuda kollakas-pruuniks. See kahjustus on PÜSIV, JÄÄV!</a:t>
            </a:r>
          </a:p>
          <a:p>
            <a:endParaRPr lang="et-EE" dirty="0">
              <a:solidFill>
                <a:schemeClr val="tx1"/>
              </a:solidFill>
            </a:endParaRPr>
          </a:p>
          <a:p>
            <a:r>
              <a:rPr lang="en-GB" dirty="0" err="1">
                <a:solidFill>
                  <a:schemeClr val="tx1"/>
                </a:solidFill>
              </a:rPr>
              <a:t>Vältimaks</a:t>
            </a:r>
            <a:r>
              <a:rPr lang="en-GB" dirty="0">
                <a:solidFill>
                  <a:schemeClr val="tx1"/>
                </a:solidFill>
              </a:rPr>
              <a:t> </a:t>
            </a:r>
            <a:r>
              <a:rPr lang="en-GB" dirty="0" err="1">
                <a:solidFill>
                  <a:schemeClr val="tx1"/>
                </a:solidFill>
              </a:rPr>
              <a:t>ulatuslikemate</a:t>
            </a:r>
            <a:r>
              <a:rPr lang="en-GB" dirty="0">
                <a:solidFill>
                  <a:schemeClr val="tx1"/>
                </a:solidFill>
              </a:rPr>
              <a:t> </a:t>
            </a:r>
            <a:r>
              <a:rPr lang="en-GB" dirty="0" err="1">
                <a:solidFill>
                  <a:schemeClr val="tx1"/>
                </a:solidFill>
              </a:rPr>
              <a:t>hambakahjustuse</a:t>
            </a:r>
            <a:r>
              <a:rPr lang="en-GB" dirty="0">
                <a:solidFill>
                  <a:schemeClr val="tx1"/>
                </a:solidFill>
              </a:rPr>
              <a:t> </a:t>
            </a:r>
            <a:r>
              <a:rPr lang="en-GB" dirty="0" err="1">
                <a:solidFill>
                  <a:schemeClr val="tx1"/>
                </a:solidFill>
              </a:rPr>
              <a:t>tekkimist</a:t>
            </a:r>
            <a:r>
              <a:rPr lang="en-GB" dirty="0">
                <a:solidFill>
                  <a:schemeClr val="tx1"/>
                </a:solidFill>
              </a:rPr>
              <a:t>, </a:t>
            </a:r>
            <a:r>
              <a:rPr lang="et-EE" dirty="0">
                <a:solidFill>
                  <a:schemeClr val="tx1"/>
                </a:solidFill>
              </a:rPr>
              <a:t>võib arst ortodontilise ravi KATKESTADA!</a:t>
            </a:r>
          </a:p>
          <a:p>
            <a:endParaRPr lang="et-EE" dirty="0">
              <a:solidFill>
                <a:schemeClr val="tx1"/>
              </a:solidFill>
            </a:endParaRPr>
          </a:p>
          <a:p>
            <a:r>
              <a:rPr lang="et-EE" dirty="0">
                <a:solidFill>
                  <a:schemeClr val="tx1"/>
                </a:solidFill>
              </a:rPr>
              <a:t>Foto: Katri Herman</a:t>
            </a:r>
            <a:endParaRPr lang="en-GB"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65</a:t>
            </a:fld>
            <a:endParaRPr lang="en-EE"/>
          </a:p>
        </p:txBody>
      </p:sp>
    </p:spTree>
    <p:extLst>
      <p:ext uri="{BB962C8B-B14F-4D97-AF65-F5344CB8AC3E}">
        <p14:creationId xmlns:p14="http://schemas.microsoft.com/office/powerpoint/2010/main" val="74396037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rPr>
              <a:t>Patsient ei ole breketravi ajal suuhügieeniga hoolas olnud – hammastel on kohutavad kaariesekahjustused.</a:t>
            </a: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Breketitega saame hambad ilusasse sirgesse ritta, kuid kui ravi järgselt on hambad kahjustunud, ei saavutata oodatud tulemust – ilusat säravat naeratust, mille üle uhke olla!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Ülemine foto: Katri Herman</a:t>
            </a:r>
          </a:p>
        </p:txBody>
      </p:sp>
      <p:sp>
        <p:nvSpPr>
          <p:cNvPr id="4" name="Slide Number Placeholder 3"/>
          <p:cNvSpPr>
            <a:spLocks noGrp="1"/>
          </p:cNvSpPr>
          <p:nvPr>
            <p:ph type="sldNum" sz="quarter" idx="5"/>
          </p:nvPr>
        </p:nvSpPr>
        <p:spPr/>
        <p:txBody>
          <a:bodyPr/>
          <a:lstStyle/>
          <a:p>
            <a:fld id="{CB84DA4C-FE2F-1A48-9698-2072A37F98FB}" type="slidenum">
              <a:rPr lang="en-EE" smtClean="0"/>
              <a:t>66</a:t>
            </a:fld>
            <a:endParaRPr lang="en-EE"/>
          </a:p>
        </p:txBody>
      </p:sp>
    </p:spTree>
    <p:extLst>
      <p:ext uri="{BB962C8B-B14F-4D97-AF65-F5344CB8AC3E}">
        <p14:creationId xmlns:p14="http://schemas.microsoft.com/office/powerpoint/2010/main" val="319954994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rPr>
              <a:t>Kapede (või muude ortodontiliste eemaldatavate aparaatide) hooldus: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t-EE" dirty="0">
                <a:solidFill>
                  <a:schemeClr val="tx1"/>
                </a:solidFill>
              </a:rPr>
              <a:t>Söömise ja joomise ajaks (v.a puhas vesi) tuleb aparaat suust eemaldada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t-EE" dirty="0">
                <a:solidFill>
                  <a:schemeClr val="tx1"/>
                </a:solidFill>
              </a:rPr>
              <a:t>Aparaati kandes ära näri nätsu</a:t>
            </a:r>
          </a:p>
          <a:p>
            <a:pPr marL="171450" indent="-171450">
              <a:buFont typeface="Arial" panose="020B0604020202020204" pitchFamily="34" charset="0"/>
              <a:buChar char="•"/>
            </a:pPr>
            <a:r>
              <a:rPr lang="et-EE" dirty="0">
                <a:solidFill>
                  <a:schemeClr val="tx1"/>
                </a:solidFill>
              </a:rPr>
              <a:t>Aparaati pesta 2x päevas sooja (mitte kuuma!) veega – hari + nõudepesuvahend</a:t>
            </a:r>
          </a:p>
          <a:p>
            <a:pPr marL="171450" indent="-171450">
              <a:buFont typeface="Arial" panose="020B0604020202020204" pitchFamily="34" charset="0"/>
              <a:buChar char="•"/>
            </a:pPr>
            <a:r>
              <a:rPr lang="et-EE" dirty="0">
                <a:solidFill>
                  <a:schemeClr val="tx1"/>
                </a:solidFill>
              </a:rPr>
              <a:t>Hambapasta võib ladestuda kape pinnale</a:t>
            </a:r>
          </a:p>
          <a:p>
            <a:pPr marL="171450" indent="-171450">
              <a:buFont typeface="Arial" panose="020B0604020202020204" pitchFamily="34" charset="0"/>
              <a:buChar char="•"/>
            </a:pPr>
            <a:r>
              <a:rPr lang="et-EE" dirty="0">
                <a:solidFill>
                  <a:schemeClr val="tx1"/>
                </a:solidFill>
              </a:rPr>
              <a:t>Aparaati hoiustada suletavas karbis, et kaitsta seda defomeerumise eest (hoida laste ja lemmikloomade eest kättesaamatus kohas – koerad armastavad neid)</a:t>
            </a:r>
            <a:endParaRPr lang="en-GB"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67</a:t>
            </a:fld>
            <a:endParaRPr lang="en-EE"/>
          </a:p>
        </p:txBody>
      </p:sp>
    </p:spTree>
    <p:extLst>
      <p:ext uri="{BB962C8B-B14F-4D97-AF65-F5344CB8AC3E}">
        <p14:creationId xmlns:p14="http://schemas.microsoft.com/office/powerpoint/2010/main" val="159361223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rPr>
              <a:t>Inimesel on kokku 28 hammast, neile lisaks tavaliselt 4 tarkusehammast = kokku 32 hammast!</a:t>
            </a:r>
          </a:p>
          <a:p>
            <a:r>
              <a:rPr lang="et-EE" dirty="0">
                <a:solidFill>
                  <a:schemeClr val="tx1"/>
                </a:solidFill>
              </a:rPr>
              <a:t>*Mõnikord kõiki tarkusehambaid välja arenenud ei ole – neid võib olla ka 1 või 2 või 3 tükki</a:t>
            </a:r>
          </a:p>
          <a:p>
            <a:endParaRPr lang="et-EE" dirty="0">
              <a:solidFill>
                <a:schemeClr val="tx1"/>
              </a:solidFill>
            </a:endParaRPr>
          </a:p>
          <a:p>
            <a:r>
              <a:rPr lang="et-EE" dirty="0">
                <a:solidFill>
                  <a:schemeClr val="tx1"/>
                </a:solidFill>
              </a:rPr>
              <a:t>Nimi tuleneb sellest, et need kasvavad enamasti suhu täiskasvanueas, kui inimene on juba vanem ja targem </a:t>
            </a:r>
            <a:r>
              <a:rPr lang="et-EE" dirty="0">
                <a:solidFill>
                  <a:schemeClr val="tx1"/>
                </a:solidFill>
                <a:sym typeface="Wingdings" panose="05000000000000000000" pitchFamily="2" charset="2"/>
              </a:rPr>
              <a:t> Reaalsuses pole neil tarkusega mitte mingit seost.</a:t>
            </a:r>
          </a:p>
          <a:p>
            <a:endParaRPr lang="et-EE" dirty="0">
              <a:solidFill>
                <a:schemeClr val="tx1"/>
              </a:solidFill>
              <a:sym typeface="Wingdings" panose="05000000000000000000" pitchFamily="2" charset="2"/>
            </a:endParaRPr>
          </a:p>
          <a:p>
            <a:r>
              <a:rPr lang="et-EE" dirty="0">
                <a:solidFill>
                  <a:schemeClr val="tx1"/>
                </a:solidFill>
                <a:sym typeface="Wingdings" panose="05000000000000000000" pitchFamily="2" charset="2"/>
              </a:rPr>
              <a:t>Suurim mure seoses tarkusehammastega: ruumipuudus! Hambad ei mahu suhu ära, nad on osaliselt kaetud limaskesta ja luukihiga. Hea hügieeni hoidmine sellises piirkonnas on keeruline – piirkonda kogunevad toiduosakesed ja bakterid ning tekib põletik, mis põhjustab ka valu. Millised sümptomid veel kaasneda võivad? Halb maitse suus (igemetaskust võib erituda mäda), valu neelamisel, vastava näopoole turse, palavik. Kui hea hügieeni hoidmine on keeruline, tekib tihti sellisesse hambasse auk (kaaries).</a:t>
            </a:r>
          </a:p>
          <a:p>
            <a:endParaRPr lang="et-EE" dirty="0">
              <a:solidFill>
                <a:schemeClr val="tx1"/>
              </a:solidFill>
              <a:sym typeface="Wingdings" panose="05000000000000000000" pitchFamily="2" charset="2"/>
            </a:endParaRPr>
          </a:p>
          <a:p>
            <a:r>
              <a:rPr lang="et-EE" dirty="0">
                <a:solidFill>
                  <a:schemeClr val="tx1"/>
                </a:solidFill>
                <a:sym typeface="Wingdings" panose="05000000000000000000" pitchFamily="2" charset="2"/>
              </a:rPr>
              <a:t>Mitte alati ei põhjusta tarkusehambad probleeme! Vahel mahuvad nad hambaritta ära, kasvavad ilusti suhu ja ei põhjusta mingeid probleeme!</a:t>
            </a:r>
            <a:endParaRPr lang="en-GB"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69</a:t>
            </a:fld>
            <a:endParaRPr lang="en-EE"/>
          </a:p>
        </p:txBody>
      </p:sp>
    </p:spTree>
    <p:extLst>
      <p:ext uri="{BB962C8B-B14F-4D97-AF65-F5344CB8AC3E}">
        <p14:creationId xmlns:p14="http://schemas.microsoft.com/office/powerpoint/2010/main" val="414548422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rPr>
              <a:t>Lisaks eelkirjeldatud põletikulistele protsessidele, võib ruumipuuduses olev tarkusehammas ära lõhkuda naaberhamba. On juhuseid, kus kahju on niivõrd suur, et ka naaberhammas tuleb eemaldada.</a:t>
            </a:r>
          </a:p>
          <a:p>
            <a:endParaRPr lang="et-EE" dirty="0">
              <a:solidFill>
                <a:schemeClr val="tx1"/>
              </a:solidFill>
            </a:endParaRPr>
          </a:p>
          <a:p>
            <a:r>
              <a:rPr lang="et-EE" dirty="0">
                <a:solidFill>
                  <a:schemeClr val="tx1"/>
                </a:solidFill>
              </a:rPr>
              <a:t>Vasakpoolsel pildil ruumipuuduses olev tarkusehammas.</a:t>
            </a:r>
          </a:p>
          <a:p>
            <a:r>
              <a:rPr lang="et-EE" dirty="0">
                <a:solidFill>
                  <a:schemeClr val="tx1"/>
                </a:solidFill>
              </a:rPr>
              <a:t>Parempoolsel pildil on tarkusehammas kahjustanud naaberhammast.</a:t>
            </a:r>
            <a:endParaRPr lang="en-GB"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70</a:t>
            </a:fld>
            <a:endParaRPr lang="en-EE"/>
          </a:p>
        </p:txBody>
      </p:sp>
    </p:spTree>
    <p:extLst>
      <p:ext uri="{BB962C8B-B14F-4D97-AF65-F5344CB8AC3E}">
        <p14:creationId xmlns:p14="http://schemas.microsoft.com/office/powerpoint/2010/main" val="377076836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rPr>
              <a:t>Millal tarkusehambad eemaldatakse?</a:t>
            </a: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*Hammas ei mahu korralikuilt suhu ja tekivad korduvad põletikud hamba piirkonnas</a:t>
            </a: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*Ruumipuuduses olev hammas on ohtlik naaberhambale</a:t>
            </a:r>
          </a:p>
          <a:p>
            <a:r>
              <a:rPr lang="et-EE" dirty="0">
                <a:solidFill>
                  <a:schemeClr val="tx1"/>
                </a:solidFill>
              </a:rPr>
              <a:t>*Hambas on auk – see viitab asjaolule, et hamba juurde pääsemine on keeruline ja seda ei saada hambapesul ilusti puhtaks</a:t>
            </a:r>
          </a:p>
          <a:p>
            <a:endParaRPr lang="et-EE" dirty="0">
              <a:solidFill>
                <a:schemeClr val="tx1"/>
              </a:solidFill>
            </a:endParaRPr>
          </a:p>
          <a:p>
            <a:r>
              <a:rPr lang="et-EE" dirty="0">
                <a:solidFill>
                  <a:schemeClr val="tx1"/>
                </a:solidFill>
              </a:rPr>
              <a:t>Mida noorem on inimene, seda lihtsam on hammast eemaldada – juured on lühemad ja hammast ümbritsev luu on hõredam/nõrgem.</a:t>
            </a:r>
            <a:endParaRPr lang="en-GB"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71</a:t>
            </a:fld>
            <a:endParaRPr lang="en-EE"/>
          </a:p>
        </p:txBody>
      </p:sp>
    </p:spTree>
    <p:extLst>
      <p:ext uri="{BB962C8B-B14F-4D97-AF65-F5344CB8AC3E}">
        <p14:creationId xmlns:p14="http://schemas.microsoft.com/office/powerpoint/2010/main" val="29716640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i="0" u="none"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72</a:t>
            </a:fld>
            <a:endParaRPr lang="en-EE"/>
          </a:p>
        </p:txBody>
      </p:sp>
    </p:spTree>
    <p:extLst>
      <p:ext uri="{BB962C8B-B14F-4D97-AF65-F5344CB8AC3E}">
        <p14:creationId xmlns:p14="http://schemas.microsoft.com/office/powerpoint/2010/main" val="299025255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rPr>
              <a:t>Hamba kuju ja asetust saab hinnata röntgenpildilt.</a:t>
            </a:r>
          </a:p>
          <a:p>
            <a:endParaRPr lang="et-EE" dirty="0">
              <a:solidFill>
                <a:schemeClr val="tx1"/>
              </a:solidFill>
            </a:endParaRPr>
          </a:p>
          <a:p>
            <a:r>
              <a:rPr lang="et-EE" dirty="0">
                <a:solidFill>
                  <a:schemeClr val="tx1"/>
                </a:solidFill>
              </a:rPr>
              <a:t>Kui hammas on ilusti suhu kasvanud, tehakse tuimestussüst ja hammas eemaldatakse nö tavapäraselt.</a:t>
            </a:r>
          </a:p>
          <a:p>
            <a:endParaRPr lang="et-EE" dirty="0">
              <a:solidFill>
                <a:schemeClr val="tx1"/>
              </a:solidFill>
            </a:endParaRPr>
          </a:p>
          <a:p>
            <a:r>
              <a:rPr lang="et-EE" dirty="0">
                <a:solidFill>
                  <a:schemeClr val="tx1"/>
                </a:solidFill>
              </a:rPr>
              <a:t>Kui hammas on osaliselt või täielikult „peidus“ (limaskesta all luu sees), tehakse tuimastus, ige lõigatakse pealt lahti ja hamba ümbert eemaldatakse luud (puuriga). Nii tekib ruum hamba eemaldamiseks. Pärast asetatakse õmblused ja vajadusel määratakse antibiootikumid. Arst annab juhised, kuidas käituda ja haava eest hoolitseda.</a:t>
            </a:r>
          </a:p>
          <a:p>
            <a:endParaRPr lang="et-EE" dirty="0">
              <a:solidFill>
                <a:schemeClr val="tx1"/>
              </a:solidFill>
            </a:endParaRPr>
          </a:p>
          <a:p>
            <a:r>
              <a:rPr lang="et-EE" dirty="0">
                <a:solidFill>
                  <a:schemeClr val="tx1"/>
                </a:solidFill>
              </a:rPr>
              <a:t>Keerulisemaid hambaid eemaldab suu-, näo- ja lõualuudekirurg.</a:t>
            </a:r>
            <a:endParaRPr lang="en-GB"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73</a:t>
            </a:fld>
            <a:endParaRPr lang="en-EE"/>
          </a:p>
        </p:txBody>
      </p:sp>
    </p:spTree>
    <p:extLst>
      <p:ext uri="{BB962C8B-B14F-4D97-AF65-F5344CB8AC3E}">
        <p14:creationId xmlns:p14="http://schemas.microsoft.com/office/powerpoint/2010/main" val="264629762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798DD4-DC30-EB7D-91C3-64D8F339B1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FF45AE-92E9-712A-4D84-FD5C6D2D8A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039D33-87E6-9930-08A4-B04C628764F5}"/>
              </a:ext>
            </a:extLst>
          </p:cNvPr>
          <p:cNvSpPr>
            <a:spLocks noGrp="1"/>
          </p:cNvSpPr>
          <p:nvPr>
            <p:ph type="body" idx="1"/>
          </p:nvPr>
        </p:nvSpPr>
        <p:spPr/>
        <p:txBody>
          <a:bodyPr/>
          <a:lstStyle/>
          <a:p>
            <a:r>
              <a:rPr lang="et-EE" dirty="0">
                <a:solidFill>
                  <a:schemeClr val="tx1"/>
                </a:solidFill>
              </a:rPr>
              <a:t>Koduste vahenditega on võimalik eemaldada või heledamaks muuta HAMBA PEAL olevat pigmenti. Selline pigment võib olla tekkinud näiteks rohkest kohvi/tee joomisest või tugeva pigmendiga toitude tarvitamisest.</a:t>
            </a:r>
          </a:p>
          <a:p>
            <a:endParaRPr lang="et-EE" dirty="0">
              <a:solidFill>
                <a:schemeClr val="tx1"/>
              </a:solidFill>
            </a:endParaRPr>
          </a:p>
          <a:p>
            <a:r>
              <a:rPr lang="et-EE" dirty="0">
                <a:solidFill>
                  <a:schemeClr val="tx1"/>
                </a:solidFill>
              </a:rPr>
              <a:t>Valgendavad hambapastad võivad sisaldada peroksiide või „karedaid osakesi“. Peroksiidid lahustavad pigmenti, „karedad osakesed“ hõõruvad pigmenti mehhaaniliseld maha (selleks võib olla näiteks sooda või süsi). Kui selliseid tooteid liiga sageli ja pika perioodi jooksul kasutada, võib see hamba pindmist kihti (emaili) jäädavalt kahjustada – hambaemail kulub ära, selle alt hakkab paistma kollakam hamba kiht (hambaluu ehk dentiin) ja hambad võivad muutuda tundlikuks.</a:t>
            </a:r>
          </a:p>
          <a:p>
            <a:endParaRPr lang="et-EE" dirty="0">
              <a:solidFill>
                <a:schemeClr val="tx1"/>
              </a:solidFill>
            </a:endParaRPr>
          </a:p>
          <a:p>
            <a:r>
              <a:rPr lang="et-EE" dirty="0">
                <a:solidFill>
                  <a:schemeClr val="tx1"/>
                </a:solidFill>
              </a:rPr>
              <a:t>Valgendav hambapasta võiks sisaldada fluoriidi (1450 ppm), et hambaemaili tugevdada!</a:t>
            </a:r>
          </a:p>
          <a:p>
            <a:endParaRPr lang="en-GB" dirty="0">
              <a:solidFill>
                <a:schemeClr val="tx1"/>
              </a:solidFill>
            </a:endParaRPr>
          </a:p>
        </p:txBody>
      </p:sp>
      <p:sp>
        <p:nvSpPr>
          <p:cNvPr id="4" name="Slide Number Placeholder 3">
            <a:extLst>
              <a:ext uri="{FF2B5EF4-FFF2-40B4-BE49-F238E27FC236}">
                <a16:creationId xmlns:a16="http://schemas.microsoft.com/office/drawing/2014/main" id="{32F4FF57-AC46-1A6D-67E5-5E8BAEB33575}"/>
              </a:ext>
            </a:extLst>
          </p:cNvPr>
          <p:cNvSpPr>
            <a:spLocks noGrp="1"/>
          </p:cNvSpPr>
          <p:nvPr>
            <p:ph type="sldNum" sz="quarter" idx="5"/>
          </p:nvPr>
        </p:nvSpPr>
        <p:spPr/>
        <p:txBody>
          <a:bodyPr/>
          <a:lstStyle/>
          <a:p>
            <a:fld id="{CB84DA4C-FE2F-1A48-9698-2072A37F98FB}" type="slidenum">
              <a:rPr lang="en-EE" smtClean="0"/>
              <a:t>75</a:t>
            </a:fld>
            <a:endParaRPr lang="en-EE"/>
          </a:p>
        </p:txBody>
      </p:sp>
    </p:spTree>
    <p:extLst>
      <p:ext uri="{BB962C8B-B14F-4D97-AF65-F5344CB8AC3E}">
        <p14:creationId xmlns:p14="http://schemas.microsoft.com/office/powerpoint/2010/main" val="2732168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E5E17B-29F1-1FF0-9E97-B8E2ABF74C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80C4D5-301C-5CAA-51A4-699D41A75D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FE884C-1BF2-B0B6-D0D3-4C490295861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latin typeface="+mn-lt"/>
              </a:rPr>
              <a:t>Suus elavad bakterid. </a:t>
            </a:r>
            <a:r>
              <a:rPr lang="en-GB" b="0" i="0" dirty="0">
                <a:solidFill>
                  <a:schemeClr val="tx1"/>
                </a:solidFill>
                <a:effectLst/>
                <a:latin typeface="+mn-lt"/>
              </a:rPr>
              <a:t>Iga </a:t>
            </a:r>
            <a:r>
              <a:rPr lang="en-GB" b="0" i="0" dirty="0" err="1">
                <a:solidFill>
                  <a:schemeClr val="tx1"/>
                </a:solidFill>
                <a:effectLst/>
                <a:latin typeface="+mn-lt"/>
              </a:rPr>
              <a:t>kord</a:t>
            </a:r>
            <a:r>
              <a:rPr lang="en-GB" b="0" i="0" dirty="0">
                <a:solidFill>
                  <a:schemeClr val="tx1"/>
                </a:solidFill>
                <a:effectLst/>
                <a:latin typeface="+mn-lt"/>
              </a:rPr>
              <a:t>, </a:t>
            </a:r>
            <a:r>
              <a:rPr lang="en-GB" b="0" i="0" dirty="0" err="1">
                <a:solidFill>
                  <a:schemeClr val="tx1"/>
                </a:solidFill>
                <a:effectLst/>
                <a:latin typeface="+mn-lt"/>
              </a:rPr>
              <a:t>kui</a:t>
            </a:r>
            <a:r>
              <a:rPr lang="en-GB" b="0" i="0" dirty="0">
                <a:solidFill>
                  <a:schemeClr val="tx1"/>
                </a:solidFill>
                <a:effectLst/>
                <a:latin typeface="+mn-lt"/>
              </a:rPr>
              <a:t> </a:t>
            </a:r>
            <a:r>
              <a:rPr lang="et-EE" b="0" i="0" dirty="0">
                <a:solidFill>
                  <a:schemeClr val="tx1"/>
                </a:solidFill>
                <a:effectLst/>
                <a:latin typeface="+mn-lt"/>
              </a:rPr>
              <a:t>me midagi </a:t>
            </a:r>
            <a:r>
              <a:rPr lang="en-GB" b="0" i="0" dirty="0" err="1">
                <a:solidFill>
                  <a:schemeClr val="tx1"/>
                </a:solidFill>
                <a:effectLst/>
                <a:latin typeface="+mn-lt"/>
              </a:rPr>
              <a:t>sööme</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joome</a:t>
            </a:r>
            <a:r>
              <a:rPr lang="et-EE" b="0" i="0" dirty="0">
                <a:solidFill>
                  <a:schemeClr val="tx1"/>
                </a:solidFill>
                <a:effectLst/>
                <a:latin typeface="+mn-lt"/>
              </a:rPr>
              <a:t> (v.a puhas gaseerimata, maitseta vesi)</a:t>
            </a:r>
            <a:r>
              <a:rPr lang="en-GB" b="0" i="0" dirty="0">
                <a:solidFill>
                  <a:schemeClr val="tx1"/>
                </a:solidFill>
                <a:effectLst/>
                <a:latin typeface="+mn-lt"/>
              </a:rPr>
              <a:t>, </a:t>
            </a:r>
            <a:r>
              <a:rPr lang="en-GB" b="0" i="0" dirty="0" err="1">
                <a:solidFill>
                  <a:schemeClr val="tx1"/>
                </a:solidFill>
                <a:effectLst/>
                <a:latin typeface="+mn-lt"/>
              </a:rPr>
              <a:t>saavad</a:t>
            </a:r>
            <a:r>
              <a:rPr lang="en-GB" b="0" i="0" dirty="0">
                <a:solidFill>
                  <a:schemeClr val="tx1"/>
                </a:solidFill>
                <a:effectLst/>
                <a:latin typeface="+mn-lt"/>
              </a:rPr>
              <a:t> </a:t>
            </a:r>
            <a:r>
              <a:rPr lang="et-EE" b="0" i="0" dirty="0">
                <a:solidFill>
                  <a:schemeClr val="tx1"/>
                </a:solidFill>
                <a:effectLst/>
                <a:latin typeface="+mn-lt"/>
              </a:rPr>
              <a:t>bakterid sellest</a:t>
            </a:r>
            <a:r>
              <a:rPr lang="en-GB" b="0" i="0" dirty="0">
                <a:solidFill>
                  <a:schemeClr val="tx1"/>
                </a:solidFill>
                <a:effectLst/>
                <a:latin typeface="+mn-lt"/>
              </a:rPr>
              <a:t> </a:t>
            </a:r>
            <a:r>
              <a:rPr lang="en-GB" b="0" i="0" dirty="0" err="1">
                <a:solidFill>
                  <a:schemeClr val="tx1"/>
                </a:solidFill>
                <a:effectLst/>
                <a:latin typeface="+mn-lt"/>
              </a:rPr>
              <a:t>energiat</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hakkavad</a:t>
            </a:r>
            <a:r>
              <a:rPr lang="en-GB" b="0" i="0" dirty="0">
                <a:solidFill>
                  <a:schemeClr val="tx1"/>
                </a:solidFill>
                <a:effectLst/>
                <a:latin typeface="+mn-lt"/>
              </a:rPr>
              <a:t> </a:t>
            </a:r>
            <a:r>
              <a:rPr lang="et-EE" b="0" i="0" dirty="0">
                <a:solidFill>
                  <a:schemeClr val="tx1"/>
                </a:solidFill>
                <a:effectLst/>
                <a:latin typeface="+mn-lt"/>
              </a:rPr>
              <a:t>tootma hapet (tekib happerünnak). Selle tulemusel </a:t>
            </a:r>
            <a:r>
              <a:rPr lang="et-EE" dirty="0">
                <a:solidFill>
                  <a:schemeClr val="tx1"/>
                </a:solidFill>
                <a:latin typeface="+mn-lt"/>
              </a:rPr>
              <a:t>muutub keskkond suus happeliseks. See viib hammastest mineraalid välja ja hammas muutub „pehmeks“/“nõrgaks“. </a:t>
            </a:r>
            <a:r>
              <a:rPr lang="et-EE" b="0" i="0" dirty="0">
                <a:solidFill>
                  <a:schemeClr val="tx1"/>
                </a:solidFill>
                <a:effectLst/>
                <a:latin typeface="+mn-lt"/>
              </a:rPr>
              <a:t>Sõltuvalt </a:t>
            </a:r>
            <a:r>
              <a:rPr lang="en-GB" b="0" i="0" dirty="0" err="1">
                <a:solidFill>
                  <a:schemeClr val="tx1"/>
                </a:solidFill>
                <a:effectLst/>
                <a:latin typeface="+mn-lt"/>
              </a:rPr>
              <a:t>toidust</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joogist</a:t>
            </a:r>
            <a:r>
              <a:rPr lang="et-EE" b="0" i="0" dirty="0">
                <a:solidFill>
                  <a:schemeClr val="tx1"/>
                </a:solidFill>
                <a:effectLst/>
                <a:latin typeface="+mn-lt"/>
              </a:rPr>
              <a:t>,</a:t>
            </a:r>
            <a:r>
              <a:rPr lang="en-GB" b="0" i="0" dirty="0">
                <a:solidFill>
                  <a:schemeClr val="tx1"/>
                </a:solidFill>
                <a:effectLst/>
                <a:latin typeface="+mn-lt"/>
              </a:rPr>
              <a:t> </a:t>
            </a:r>
            <a:r>
              <a:rPr lang="en-GB" b="0" i="0" dirty="0" err="1">
                <a:solidFill>
                  <a:schemeClr val="tx1"/>
                </a:solidFill>
                <a:effectLst/>
                <a:latin typeface="+mn-lt"/>
              </a:rPr>
              <a:t>kestab</a:t>
            </a:r>
            <a:r>
              <a:rPr lang="en-GB" b="0" i="0" dirty="0">
                <a:solidFill>
                  <a:schemeClr val="tx1"/>
                </a:solidFill>
                <a:effectLst/>
                <a:latin typeface="+mn-lt"/>
              </a:rPr>
              <a:t> </a:t>
            </a:r>
            <a:r>
              <a:rPr lang="en-GB" b="0" i="0" dirty="0" err="1">
                <a:solidFill>
                  <a:schemeClr val="tx1"/>
                </a:solidFill>
                <a:effectLst/>
                <a:latin typeface="+mn-lt"/>
              </a:rPr>
              <a:t>happerünnak</a:t>
            </a:r>
            <a:r>
              <a:rPr lang="en-GB" b="0" i="0" dirty="0">
                <a:solidFill>
                  <a:schemeClr val="tx1"/>
                </a:solidFill>
                <a:effectLst/>
                <a:latin typeface="+mn-lt"/>
              </a:rPr>
              <a:t> </a:t>
            </a:r>
            <a:r>
              <a:rPr lang="en-GB" b="0" i="0" dirty="0" err="1">
                <a:solidFill>
                  <a:schemeClr val="tx1"/>
                </a:solidFill>
                <a:effectLst/>
                <a:latin typeface="+mn-lt"/>
              </a:rPr>
              <a:t>minimaalselt</a:t>
            </a:r>
            <a:r>
              <a:rPr lang="en-GB" b="0" i="0" dirty="0">
                <a:solidFill>
                  <a:schemeClr val="tx1"/>
                </a:solidFill>
                <a:effectLst/>
                <a:latin typeface="+mn-lt"/>
              </a:rPr>
              <a:t> 20 </a:t>
            </a:r>
            <a:r>
              <a:rPr lang="en-GB" b="0" i="0" dirty="0" err="1">
                <a:solidFill>
                  <a:schemeClr val="tx1"/>
                </a:solidFill>
                <a:effectLst/>
                <a:latin typeface="+mn-lt"/>
              </a:rPr>
              <a:t>minutit</a:t>
            </a:r>
            <a:r>
              <a:rPr lang="en-GB" b="0" i="0" dirty="0">
                <a:solidFill>
                  <a:schemeClr val="tx1"/>
                </a:solidFill>
                <a:effectLst/>
                <a:latin typeface="+mn-lt"/>
              </a:rPr>
              <a:t>.</a:t>
            </a:r>
            <a:endParaRPr lang="en-GB" dirty="0">
              <a:solidFill>
                <a:schemeClr val="tx1"/>
              </a:solidFill>
              <a:latin typeface="+mn-lt"/>
            </a:endParaRPr>
          </a:p>
        </p:txBody>
      </p:sp>
      <p:sp>
        <p:nvSpPr>
          <p:cNvPr id="4" name="Slide Number Placeholder 3">
            <a:extLst>
              <a:ext uri="{FF2B5EF4-FFF2-40B4-BE49-F238E27FC236}">
                <a16:creationId xmlns:a16="http://schemas.microsoft.com/office/drawing/2014/main" id="{035F7C03-1B7B-E726-AE0A-B6F45DA3D2D4}"/>
              </a:ext>
            </a:extLst>
          </p:cNvPr>
          <p:cNvSpPr>
            <a:spLocks noGrp="1"/>
          </p:cNvSpPr>
          <p:nvPr>
            <p:ph type="sldNum" sz="quarter" idx="5"/>
          </p:nvPr>
        </p:nvSpPr>
        <p:spPr/>
        <p:txBody>
          <a:bodyPr/>
          <a:lstStyle/>
          <a:p>
            <a:fld id="{CB84DA4C-FE2F-1A48-9698-2072A37F98FB}" type="slidenum">
              <a:rPr lang="en-EE" smtClean="0"/>
              <a:t>9</a:t>
            </a:fld>
            <a:endParaRPr lang="en-EE"/>
          </a:p>
        </p:txBody>
      </p:sp>
    </p:spTree>
    <p:extLst>
      <p:ext uri="{BB962C8B-B14F-4D97-AF65-F5344CB8AC3E}">
        <p14:creationId xmlns:p14="http://schemas.microsoft.com/office/powerpoint/2010/main" val="84726703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olidFill>
                  <a:schemeClr val="tx1"/>
                </a:solidFill>
                <a:latin typeface="+mn-lt"/>
              </a:rPr>
              <a:t>Kui sul on soov oma hambaid valgendada, pea nõu oma hambaarstiga, kas valgendamine sulle sobib!? Kui sul on esihammastes täidised, siis need valgendamisele ei allu ning jäävad „valet värvi“.</a:t>
            </a:r>
          </a:p>
          <a:p>
            <a:endParaRPr lang="et-EE" dirty="0">
              <a:solidFill>
                <a:schemeClr val="tx1"/>
              </a:solidFill>
              <a:latin typeface="+mn-lt"/>
            </a:endParaRPr>
          </a:p>
          <a:p>
            <a:r>
              <a:rPr lang="et-EE" b="0" i="0" dirty="0">
                <a:solidFill>
                  <a:schemeClr val="tx1"/>
                </a:solidFill>
                <a:effectLst/>
                <a:latin typeface="+mn-lt"/>
              </a:rPr>
              <a:t>H</a:t>
            </a:r>
            <a:r>
              <a:rPr lang="en-GB" b="0" i="0" dirty="0">
                <a:solidFill>
                  <a:schemeClr val="tx1"/>
                </a:solidFill>
                <a:effectLst/>
                <a:latin typeface="+mn-lt"/>
              </a:rPr>
              <a:t>amba </a:t>
            </a:r>
            <a:r>
              <a:rPr lang="en-GB" b="0" i="0" dirty="0" err="1">
                <a:solidFill>
                  <a:schemeClr val="tx1"/>
                </a:solidFill>
                <a:effectLst/>
                <a:latin typeface="+mn-lt"/>
              </a:rPr>
              <a:t>loomulikuks</a:t>
            </a:r>
            <a:r>
              <a:rPr lang="en-GB" b="0" i="0" dirty="0">
                <a:solidFill>
                  <a:schemeClr val="tx1"/>
                </a:solidFill>
                <a:effectLst/>
                <a:latin typeface="+mn-lt"/>
              </a:rPr>
              <a:t> </a:t>
            </a:r>
            <a:r>
              <a:rPr lang="en-GB" b="0" i="0" dirty="0" err="1">
                <a:solidFill>
                  <a:schemeClr val="tx1"/>
                </a:solidFill>
                <a:effectLst/>
                <a:latin typeface="+mn-lt"/>
              </a:rPr>
              <a:t>värviks</a:t>
            </a:r>
            <a:r>
              <a:rPr lang="et-EE" b="0" i="0" dirty="0">
                <a:solidFill>
                  <a:schemeClr val="tx1"/>
                </a:solidFill>
                <a:effectLst/>
                <a:latin typeface="+mn-lt"/>
              </a:rPr>
              <a:t> peetakse</a:t>
            </a:r>
            <a:r>
              <a:rPr lang="en-GB" b="0" i="0" dirty="0">
                <a:solidFill>
                  <a:schemeClr val="tx1"/>
                </a:solidFill>
                <a:effectLst/>
                <a:latin typeface="+mn-lt"/>
              </a:rPr>
              <a:t> </a:t>
            </a:r>
            <a:r>
              <a:rPr lang="en-GB" b="0" i="0" dirty="0" err="1">
                <a:solidFill>
                  <a:schemeClr val="tx1"/>
                </a:solidFill>
                <a:effectLst/>
                <a:latin typeface="+mn-lt"/>
              </a:rPr>
              <a:t>seda</a:t>
            </a:r>
            <a:r>
              <a:rPr lang="en-GB" b="0" i="0" dirty="0">
                <a:solidFill>
                  <a:schemeClr val="tx1"/>
                </a:solidFill>
                <a:effectLst/>
                <a:latin typeface="+mn-lt"/>
              </a:rPr>
              <a:t> </a:t>
            </a:r>
            <a:r>
              <a:rPr lang="en-GB" b="0" i="0" dirty="0" err="1">
                <a:solidFill>
                  <a:schemeClr val="tx1"/>
                </a:solidFill>
                <a:effectLst/>
                <a:latin typeface="+mn-lt"/>
              </a:rPr>
              <a:t>valget</a:t>
            </a:r>
            <a:r>
              <a:rPr lang="en-GB" b="0" i="0" dirty="0">
                <a:solidFill>
                  <a:schemeClr val="tx1"/>
                </a:solidFill>
                <a:effectLst/>
                <a:latin typeface="+mn-lt"/>
              </a:rPr>
              <a:t> </a:t>
            </a:r>
            <a:r>
              <a:rPr lang="en-GB" b="0" i="0" dirty="0" err="1">
                <a:solidFill>
                  <a:schemeClr val="tx1"/>
                </a:solidFill>
                <a:effectLst/>
                <a:latin typeface="+mn-lt"/>
              </a:rPr>
              <a:t>tooni</a:t>
            </a:r>
            <a:r>
              <a:rPr lang="en-GB" b="0" i="0" dirty="0">
                <a:solidFill>
                  <a:schemeClr val="tx1"/>
                </a:solidFill>
                <a:effectLst/>
                <a:latin typeface="+mn-lt"/>
              </a:rPr>
              <a:t>, mis </a:t>
            </a:r>
            <a:r>
              <a:rPr lang="en-GB" b="0" i="0" dirty="0" err="1">
                <a:solidFill>
                  <a:schemeClr val="tx1"/>
                </a:solidFill>
                <a:effectLst/>
                <a:latin typeface="+mn-lt"/>
              </a:rPr>
              <a:t>toonis</a:t>
            </a:r>
            <a:r>
              <a:rPr lang="en-GB" b="0" i="0" dirty="0">
                <a:solidFill>
                  <a:schemeClr val="tx1"/>
                </a:solidFill>
                <a:effectLst/>
                <a:latin typeface="+mn-lt"/>
              </a:rPr>
              <a:t> on </a:t>
            </a:r>
            <a:r>
              <a:rPr lang="en-GB" b="0" i="0" dirty="0" err="1">
                <a:solidFill>
                  <a:schemeClr val="tx1"/>
                </a:solidFill>
                <a:effectLst/>
                <a:latin typeface="+mn-lt"/>
              </a:rPr>
              <a:t>su</a:t>
            </a:r>
            <a:r>
              <a:rPr lang="en-GB" b="0" i="0" dirty="0">
                <a:solidFill>
                  <a:schemeClr val="tx1"/>
                </a:solidFill>
                <a:effectLst/>
                <a:latin typeface="+mn-lt"/>
              </a:rPr>
              <a:t> </a:t>
            </a:r>
            <a:r>
              <a:rPr lang="en-GB" b="0" i="0" dirty="0" err="1">
                <a:solidFill>
                  <a:schemeClr val="tx1"/>
                </a:solidFill>
                <a:effectLst/>
                <a:latin typeface="+mn-lt"/>
              </a:rPr>
              <a:t>silmamuna</a:t>
            </a:r>
            <a:r>
              <a:rPr lang="en-GB" b="0" i="0" dirty="0">
                <a:solidFill>
                  <a:schemeClr val="tx1"/>
                </a:solidFill>
                <a:effectLst/>
                <a:latin typeface="+mn-lt"/>
              </a:rPr>
              <a:t>. </a:t>
            </a:r>
            <a:r>
              <a:rPr lang="en-GB" b="0" i="0" dirty="0" err="1">
                <a:solidFill>
                  <a:schemeClr val="tx1"/>
                </a:solidFill>
                <a:effectLst/>
                <a:latin typeface="+mn-lt"/>
              </a:rPr>
              <a:t>Kõik</a:t>
            </a:r>
            <a:r>
              <a:rPr lang="en-GB" b="0" i="0" dirty="0">
                <a:solidFill>
                  <a:schemeClr val="tx1"/>
                </a:solidFill>
                <a:effectLst/>
                <a:latin typeface="+mn-lt"/>
              </a:rPr>
              <a:t>, mis </a:t>
            </a:r>
            <a:r>
              <a:rPr lang="en-GB" b="0" i="0" dirty="0" err="1">
                <a:solidFill>
                  <a:schemeClr val="tx1"/>
                </a:solidFill>
                <a:effectLst/>
                <a:latin typeface="+mn-lt"/>
              </a:rPr>
              <a:t>jääb</a:t>
            </a:r>
            <a:r>
              <a:rPr lang="en-GB" b="0" i="0" dirty="0">
                <a:solidFill>
                  <a:schemeClr val="tx1"/>
                </a:solidFill>
                <a:effectLst/>
                <a:latin typeface="+mn-lt"/>
              </a:rPr>
              <a:t> </a:t>
            </a:r>
            <a:r>
              <a:rPr lang="en-GB" b="0" i="0" dirty="0" err="1">
                <a:solidFill>
                  <a:schemeClr val="tx1"/>
                </a:solidFill>
                <a:effectLst/>
                <a:latin typeface="+mn-lt"/>
              </a:rPr>
              <a:t>silmamuna-valgest</a:t>
            </a:r>
            <a:r>
              <a:rPr lang="en-GB" b="0" i="0" dirty="0">
                <a:solidFill>
                  <a:schemeClr val="tx1"/>
                </a:solidFill>
                <a:effectLst/>
                <a:latin typeface="+mn-lt"/>
              </a:rPr>
              <a:t> </a:t>
            </a:r>
            <a:r>
              <a:rPr lang="en-GB" b="0" i="0" dirty="0" err="1">
                <a:solidFill>
                  <a:schemeClr val="tx1"/>
                </a:solidFill>
                <a:effectLst/>
                <a:latin typeface="+mn-lt"/>
              </a:rPr>
              <a:t>heledam</a:t>
            </a:r>
            <a:r>
              <a:rPr lang="en-GB" b="0" i="0" dirty="0">
                <a:solidFill>
                  <a:schemeClr val="tx1"/>
                </a:solidFill>
                <a:effectLst/>
                <a:latin typeface="+mn-lt"/>
              </a:rPr>
              <a:t>, </a:t>
            </a:r>
            <a:r>
              <a:rPr lang="en-GB" b="0" i="0" dirty="0" err="1">
                <a:solidFill>
                  <a:schemeClr val="tx1"/>
                </a:solidFill>
                <a:effectLst/>
                <a:latin typeface="+mn-lt"/>
              </a:rPr>
              <a:t>näeb</a:t>
            </a:r>
            <a:r>
              <a:rPr lang="en-GB" b="0" i="0" dirty="0">
                <a:solidFill>
                  <a:schemeClr val="tx1"/>
                </a:solidFill>
                <a:effectLst/>
                <a:latin typeface="+mn-lt"/>
              </a:rPr>
              <a:t> </a:t>
            </a:r>
            <a:r>
              <a:rPr lang="en-GB" b="0" i="0" dirty="0" err="1">
                <a:solidFill>
                  <a:schemeClr val="tx1"/>
                </a:solidFill>
                <a:effectLst/>
                <a:latin typeface="+mn-lt"/>
              </a:rPr>
              <a:t>välja</a:t>
            </a:r>
            <a:r>
              <a:rPr lang="en-GB" b="0" i="0" dirty="0">
                <a:solidFill>
                  <a:schemeClr val="tx1"/>
                </a:solidFill>
                <a:effectLst/>
                <a:latin typeface="+mn-lt"/>
              </a:rPr>
              <a:t> </a:t>
            </a:r>
            <a:r>
              <a:rPr lang="en-GB" b="0" i="0" dirty="0" err="1">
                <a:solidFill>
                  <a:schemeClr val="tx1"/>
                </a:solidFill>
                <a:effectLst/>
                <a:latin typeface="+mn-lt"/>
              </a:rPr>
              <a:t>kunstlik</a:t>
            </a:r>
            <a:r>
              <a:rPr lang="en-GB" b="0" i="0" dirty="0">
                <a:solidFill>
                  <a:schemeClr val="tx1"/>
                </a:solidFill>
                <a:effectLst/>
                <a:latin typeface="+mn-lt"/>
              </a:rPr>
              <a:t>. </a:t>
            </a:r>
            <a:endParaRPr lang="et-EE" b="0" i="0" dirty="0">
              <a:solidFill>
                <a:schemeClr val="tx1"/>
              </a:solidFill>
              <a:effectLst/>
              <a:latin typeface="+mn-lt"/>
            </a:endParaRPr>
          </a:p>
          <a:p>
            <a:endParaRPr lang="et-EE" b="0" i="0" dirty="0">
              <a:solidFill>
                <a:schemeClr val="tx1"/>
              </a:solidFill>
              <a:effectLst/>
              <a:latin typeface="+mn-lt"/>
            </a:endParaRPr>
          </a:p>
          <a:p>
            <a:r>
              <a:rPr lang="et-EE" b="0" i="0" dirty="0">
                <a:solidFill>
                  <a:schemeClr val="tx1"/>
                </a:solidFill>
                <a:effectLst/>
                <a:latin typeface="+mn-lt"/>
              </a:rPr>
              <a:t>Hambaarst saab kliiniks kohapeal valgendusprotseduuri läbi viia (kiireim viis) või teha sinu suu järgi kaped, mida saad kodus valgendamiseks kasutada (kapede sisse pannakse valgendusgeeli ja kaped pannakse suhu – geel on vastu hambaid ja toimub hammaste valgendamine – tulemuse saavutamine võtab kauem aega).</a:t>
            </a:r>
            <a:endParaRPr lang="en-GB" dirty="0">
              <a:solidFill>
                <a:schemeClr val="tx1"/>
              </a:solidFill>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76</a:t>
            </a:fld>
            <a:endParaRPr lang="en-EE"/>
          </a:p>
        </p:txBody>
      </p:sp>
    </p:spTree>
    <p:extLst>
      <p:ext uri="{BB962C8B-B14F-4D97-AF65-F5344CB8AC3E}">
        <p14:creationId xmlns:p14="http://schemas.microsoft.com/office/powerpoint/2010/main" val="234894996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200" b="0" i="0" u="none" strike="noStrike" dirty="0" err="1">
                <a:solidFill>
                  <a:schemeClr val="tx1"/>
                </a:solidFill>
                <a:effectLst/>
                <a:latin typeface="+mn-lt"/>
              </a:rPr>
              <a:t>Kõige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turvalisem</a:t>
            </a:r>
            <a:r>
              <a:rPr lang="en-GB" sz="1200" b="0" i="0" u="none" strike="noStrike" dirty="0">
                <a:solidFill>
                  <a:schemeClr val="tx1"/>
                </a:solidFill>
                <a:effectLst/>
                <a:latin typeface="+mn-lt"/>
              </a:rPr>
              <a:t> on </a:t>
            </a:r>
            <a:r>
              <a:rPr lang="en-GB" sz="1200" b="0" i="0" u="none" strike="noStrike" dirty="0" err="1">
                <a:solidFill>
                  <a:schemeClr val="tx1"/>
                </a:solidFill>
                <a:effectLst/>
                <a:latin typeface="+mn-lt"/>
              </a:rPr>
              <a:t>hambaid</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valgendada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hambaarsti</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järelvalve</a:t>
            </a:r>
            <a:r>
              <a:rPr lang="en-GB" sz="1200" b="0" i="0" u="none" strike="noStrike" dirty="0">
                <a:solidFill>
                  <a:schemeClr val="tx1"/>
                </a:solidFill>
                <a:effectLst/>
                <a:latin typeface="+mn-lt"/>
              </a:rPr>
              <a:t> all! </a:t>
            </a:r>
            <a:r>
              <a:rPr lang="en-GB" sz="1200" b="0" i="0" u="none" strike="noStrike" dirty="0" err="1">
                <a:solidFill>
                  <a:schemeClr val="tx1"/>
                </a:solidFill>
                <a:effectLst/>
                <a:latin typeface="+mn-lt"/>
              </a:rPr>
              <a:t>Enne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valgendamist</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peavad</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hambad</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olema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terved</a:t>
            </a:r>
            <a:r>
              <a:rPr lang="en-GB" sz="1200" b="0" i="0" u="none" strike="noStrike" dirty="0">
                <a:solidFill>
                  <a:schemeClr val="tx1"/>
                </a:solidFill>
                <a:effectLst/>
                <a:latin typeface="+mn-lt"/>
              </a:rPr>
              <a:t>/</a:t>
            </a:r>
            <a:r>
              <a:rPr lang="en-GB" sz="1200" b="0" i="0" u="none" strike="noStrike" dirty="0" err="1">
                <a:solidFill>
                  <a:schemeClr val="tx1"/>
                </a:solidFill>
                <a:effectLst/>
                <a:latin typeface="+mn-lt"/>
              </a:rPr>
              <a:t>ravitud</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ja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korralikult</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hambakivist</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puhastatud</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Olukorda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suus</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oskab</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hinnata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ainult</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hambaarst</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Lisaks</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tuleb</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arvestada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asjaoluga</a:t>
            </a:r>
            <a:r>
              <a:rPr lang="en-GB" sz="1200" b="0" i="0" u="none" strike="noStrike" dirty="0">
                <a:solidFill>
                  <a:schemeClr val="tx1"/>
                </a:solidFill>
                <a:effectLst/>
                <a:latin typeface="+mn-lt"/>
              </a:rPr>
              <a:t>, et </a:t>
            </a:r>
            <a:r>
              <a:rPr lang="en-GB" sz="1200" b="0" i="0" u="none" strike="noStrike" dirty="0" err="1">
                <a:solidFill>
                  <a:schemeClr val="tx1"/>
                </a:solidFill>
                <a:effectLst/>
                <a:latin typeface="+mn-lt"/>
              </a:rPr>
              <a:t>valgendamine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ei</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muuda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täidiste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ja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kroonide</a:t>
            </a:r>
            <a:r>
              <a:rPr lang="en-GB" sz="1200" b="0" i="0" u="none" strike="noStrike" dirty="0">
                <a:solidFill>
                  <a:schemeClr val="tx1"/>
                </a:solidFill>
                <a:effectLst/>
                <a:latin typeface="+mn-lt"/>
              </a:rPr>
              <a:t>/</a:t>
            </a:r>
            <a:r>
              <a:rPr lang="en-GB" sz="1200" b="0" i="0" u="none" strike="noStrike" dirty="0" err="1">
                <a:solidFill>
                  <a:schemeClr val="tx1"/>
                </a:solidFill>
                <a:effectLst/>
                <a:latin typeface="+mn-lt"/>
              </a:rPr>
              <a:t>laminaatide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värvi</a:t>
            </a:r>
            <a:r>
              <a:rPr lang="en-GB" sz="1200" b="0" i="0" u="none" strike="noStrike" dirty="0">
                <a:solidFill>
                  <a:schemeClr val="tx1"/>
                </a:solidFill>
                <a:effectLst/>
                <a:latin typeface="+mn-lt"/>
              </a:rPr>
              <a:t>.</a:t>
            </a:r>
            <a:endParaRPr lang="en-GB" sz="1200" b="0" dirty="0">
              <a:solidFill>
                <a:schemeClr val="tx1"/>
              </a:solidFill>
              <a:effectLst/>
              <a:latin typeface="+mn-lt"/>
            </a:endParaRPr>
          </a:p>
          <a:p>
            <a:pPr rtl="0">
              <a:spcBef>
                <a:spcPts val="0"/>
              </a:spcBef>
              <a:spcAft>
                <a:spcPts val="0"/>
              </a:spcAft>
            </a:pPr>
            <a:br>
              <a:rPr lang="en-GB" sz="1200" b="0" dirty="0">
                <a:solidFill>
                  <a:schemeClr val="tx1"/>
                </a:solidFill>
                <a:effectLst/>
                <a:latin typeface="+mn-lt"/>
              </a:rPr>
            </a:br>
            <a:r>
              <a:rPr lang="en-GB" sz="1200" b="0" i="0" u="none" strike="noStrike" dirty="0" err="1">
                <a:solidFill>
                  <a:schemeClr val="tx1"/>
                </a:solidFill>
                <a:effectLst/>
                <a:latin typeface="+mn-lt"/>
              </a:rPr>
              <a:t>Palume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väga</a:t>
            </a:r>
            <a:r>
              <a:rPr lang="et-EE" sz="1200" b="0" i="0" u="none" strike="noStrike" dirty="0">
                <a:solidFill>
                  <a:schemeClr val="tx1"/>
                </a:solidFill>
                <a:effectLst/>
                <a:latin typeface="+mn-lt"/>
              </a:rPr>
              <a:t> enne hammaste valgendamist nõu pidada oma hambaarstiga ja valgendamist teostada ainult hambaravikabinetis või usaldusväärsete koduste vahenditega!</a:t>
            </a:r>
            <a:endParaRPr lang="en-GB" sz="1200" b="0" dirty="0">
              <a:solidFill>
                <a:schemeClr val="tx1"/>
              </a:solidFill>
              <a:effectLst/>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77</a:t>
            </a:fld>
            <a:endParaRPr lang="en-EE"/>
          </a:p>
        </p:txBody>
      </p:sp>
    </p:spTree>
    <p:extLst>
      <p:ext uri="{BB962C8B-B14F-4D97-AF65-F5344CB8AC3E}">
        <p14:creationId xmlns:p14="http://schemas.microsoft.com/office/powerpoint/2010/main" val="362707611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0" i="0" dirty="0">
                <a:solidFill>
                  <a:schemeClr val="tx1"/>
                </a:solidFill>
                <a:effectLst/>
                <a:latin typeface="+mn-lt"/>
              </a:rPr>
              <a:t>I</a:t>
            </a:r>
            <a:r>
              <a:rPr lang="en-GB" b="0" i="0" dirty="0" err="1">
                <a:solidFill>
                  <a:schemeClr val="tx1"/>
                </a:solidFill>
                <a:effectLst/>
                <a:latin typeface="+mn-lt"/>
              </a:rPr>
              <a:t>nternetis</a:t>
            </a:r>
            <a:r>
              <a:rPr lang="en-GB" b="0" i="0" dirty="0">
                <a:solidFill>
                  <a:schemeClr val="tx1"/>
                </a:solidFill>
                <a:effectLst/>
                <a:latin typeface="+mn-lt"/>
              </a:rPr>
              <a:t> </a:t>
            </a:r>
            <a:r>
              <a:rPr lang="en-GB" b="0" i="0" dirty="0" err="1">
                <a:solidFill>
                  <a:schemeClr val="tx1"/>
                </a:solidFill>
                <a:effectLst/>
                <a:latin typeface="+mn-lt"/>
              </a:rPr>
              <a:t>levib</a:t>
            </a:r>
            <a:r>
              <a:rPr lang="en-GB" b="0" i="0" dirty="0">
                <a:solidFill>
                  <a:schemeClr val="tx1"/>
                </a:solidFill>
                <a:effectLst/>
                <a:latin typeface="+mn-lt"/>
              </a:rPr>
              <a:t> </a:t>
            </a:r>
            <a:r>
              <a:rPr lang="en-GB" b="0" i="0" dirty="0" err="1">
                <a:solidFill>
                  <a:schemeClr val="tx1"/>
                </a:solidFill>
                <a:effectLst/>
                <a:latin typeface="+mn-lt"/>
              </a:rPr>
              <a:t>meetod</a:t>
            </a:r>
            <a:r>
              <a:rPr lang="en-GB" b="0" i="0" dirty="0">
                <a:solidFill>
                  <a:schemeClr val="tx1"/>
                </a:solidFill>
                <a:effectLst/>
                <a:latin typeface="+mn-lt"/>
              </a:rPr>
              <a:t>, </a:t>
            </a:r>
            <a:r>
              <a:rPr lang="en-GB" b="0" i="0" dirty="0" err="1">
                <a:solidFill>
                  <a:schemeClr val="tx1"/>
                </a:solidFill>
                <a:effectLst/>
                <a:latin typeface="+mn-lt"/>
              </a:rPr>
              <a:t>milles</a:t>
            </a:r>
            <a:r>
              <a:rPr lang="en-GB" b="0" i="0" dirty="0">
                <a:solidFill>
                  <a:schemeClr val="tx1"/>
                </a:solidFill>
                <a:effectLst/>
                <a:latin typeface="+mn-lt"/>
              </a:rPr>
              <a:t> </a:t>
            </a:r>
            <a:r>
              <a:rPr lang="en-GB" b="0" i="0" dirty="0" err="1">
                <a:solidFill>
                  <a:schemeClr val="tx1"/>
                </a:solidFill>
                <a:effectLst/>
                <a:latin typeface="+mn-lt"/>
              </a:rPr>
              <a:t>kasutatakse</a:t>
            </a:r>
            <a:r>
              <a:rPr lang="en-GB" b="0" i="0" dirty="0">
                <a:solidFill>
                  <a:schemeClr val="tx1"/>
                </a:solidFill>
                <a:effectLst/>
                <a:latin typeface="+mn-lt"/>
              </a:rPr>
              <a:t>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valgendamiseks</a:t>
            </a:r>
            <a:r>
              <a:rPr lang="en-GB" b="0" i="0" dirty="0">
                <a:solidFill>
                  <a:schemeClr val="tx1"/>
                </a:solidFill>
                <a:effectLst/>
                <a:latin typeface="+mn-lt"/>
              </a:rPr>
              <a:t> </a:t>
            </a:r>
            <a:r>
              <a:rPr lang="en-GB" b="0" i="0" dirty="0" err="1">
                <a:solidFill>
                  <a:schemeClr val="tx1"/>
                </a:solidFill>
                <a:effectLst/>
                <a:latin typeface="+mn-lt"/>
              </a:rPr>
              <a:t>kodus</a:t>
            </a:r>
            <a:r>
              <a:rPr lang="en-GB" b="0" i="0" dirty="0">
                <a:solidFill>
                  <a:schemeClr val="tx1"/>
                </a:solidFill>
                <a:effectLst/>
                <a:latin typeface="+mn-lt"/>
              </a:rPr>
              <a:t> </a:t>
            </a:r>
            <a:r>
              <a:rPr lang="en-GB" b="0" i="0" dirty="0" err="1">
                <a:solidFill>
                  <a:schemeClr val="tx1"/>
                </a:solidFill>
                <a:effectLst/>
                <a:latin typeface="+mn-lt"/>
              </a:rPr>
              <a:t>leiduvaid</a:t>
            </a:r>
            <a:r>
              <a:rPr lang="en-GB" b="0" i="0" dirty="0">
                <a:solidFill>
                  <a:schemeClr val="tx1"/>
                </a:solidFill>
                <a:effectLst/>
                <a:latin typeface="+mn-lt"/>
              </a:rPr>
              <a:t> </a:t>
            </a:r>
            <a:r>
              <a:rPr lang="en-GB" b="0" i="0" dirty="0" err="1">
                <a:solidFill>
                  <a:schemeClr val="tx1"/>
                </a:solidFill>
                <a:effectLst/>
                <a:latin typeface="+mn-lt"/>
              </a:rPr>
              <a:t>happelisi</a:t>
            </a:r>
            <a:r>
              <a:rPr lang="en-GB" b="0" i="0" dirty="0">
                <a:solidFill>
                  <a:schemeClr val="tx1"/>
                </a:solidFill>
                <a:effectLst/>
                <a:latin typeface="+mn-lt"/>
              </a:rPr>
              <a:t> </a:t>
            </a:r>
            <a:r>
              <a:rPr lang="en-GB" b="0" i="0" dirty="0" err="1">
                <a:solidFill>
                  <a:schemeClr val="tx1"/>
                </a:solidFill>
                <a:effectLst/>
                <a:latin typeface="+mn-lt"/>
              </a:rPr>
              <a:t>toiduaineid</a:t>
            </a:r>
            <a:r>
              <a:rPr lang="en-GB" b="0" i="0" dirty="0">
                <a:solidFill>
                  <a:schemeClr val="tx1"/>
                </a:solidFill>
                <a:effectLst/>
                <a:latin typeface="+mn-lt"/>
              </a:rPr>
              <a:t> (</a:t>
            </a:r>
            <a:r>
              <a:rPr lang="en-GB" b="0" i="0" dirty="0" err="1">
                <a:solidFill>
                  <a:schemeClr val="tx1"/>
                </a:solidFill>
                <a:effectLst/>
                <a:latin typeface="+mn-lt"/>
              </a:rPr>
              <a:t>nt</a:t>
            </a:r>
            <a:r>
              <a:rPr lang="en-GB" b="0" i="0" dirty="0">
                <a:solidFill>
                  <a:schemeClr val="tx1"/>
                </a:solidFill>
                <a:effectLst/>
                <a:latin typeface="+mn-lt"/>
              </a:rPr>
              <a:t> </a:t>
            </a:r>
            <a:r>
              <a:rPr lang="en-GB" b="0" i="0" dirty="0" err="1">
                <a:solidFill>
                  <a:schemeClr val="tx1"/>
                </a:solidFill>
                <a:effectLst/>
                <a:latin typeface="+mn-lt"/>
              </a:rPr>
              <a:t>sidurnid</a:t>
            </a:r>
            <a:r>
              <a:rPr lang="en-GB" b="0" i="0" dirty="0">
                <a:solidFill>
                  <a:schemeClr val="tx1"/>
                </a:solidFill>
                <a:effectLst/>
                <a:latin typeface="+mn-lt"/>
              </a:rPr>
              <a:t>, </a:t>
            </a:r>
            <a:r>
              <a:rPr lang="en-GB" b="0" i="0" dirty="0" err="1">
                <a:solidFill>
                  <a:schemeClr val="tx1"/>
                </a:solidFill>
                <a:effectLst/>
                <a:latin typeface="+mn-lt"/>
              </a:rPr>
              <a:t>apelsinid</a:t>
            </a:r>
            <a:r>
              <a:rPr lang="en-GB" b="0" i="0" dirty="0">
                <a:solidFill>
                  <a:schemeClr val="tx1"/>
                </a:solidFill>
                <a:effectLst/>
                <a:latin typeface="+mn-lt"/>
              </a:rPr>
              <a:t>, </a:t>
            </a:r>
            <a:r>
              <a:rPr lang="en-GB" b="0" i="0" dirty="0" err="1">
                <a:solidFill>
                  <a:schemeClr val="tx1"/>
                </a:solidFill>
                <a:effectLst/>
                <a:latin typeface="+mn-lt"/>
              </a:rPr>
              <a:t>õunasiidri</a:t>
            </a:r>
            <a:r>
              <a:rPr lang="en-GB" b="0" i="0" dirty="0">
                <a:solidFill>
                  <a:schemeClr val="tx1"/>
                </a:solidFill>
                <a:effectLst/>
                <a:latin typeface="+mn-lt"/>
              </a:rPr>
              <a:t> </a:t>
            </a:r>
            <a:r>
              <a:rPr lang="en-GB" b="0" i="0" dirty="0" err="1">
                <a:solidFill>
                  <a:schemeClr val="tx1"/>
                </a:solidFill>
                <a:effectLst/>
                <a:latin typeface="+mn-lt"/>
              </a:rPr>
              <a:t>äädikas</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toiduaineid</a:t>
            </a:r>
            <a:r>
              <a:rPr lang="en-GB" b="0" i="0" dirty="0">
                <a:solidFill>
                  <a:schemeClr val="tx1"/>
                </a:solidFill>
                <a:effectLst/>
                <a:latin typeface="+mn-lt"/>
              </a:rPr>
              <a:t>, mis </a:t>
            </a:r>
            <a:r>
              <a:rPr lang="en-GB" b="0" i="0" dirty="0" err="1">
                <a:solidFill>
                  <a:schemeClr val="tx1"/>
                </a:solidFill>
                <a:effectLst/>
                <a:latin typeface="+mn-lt"/>
              </a:rPr>
              <a:t>sisaldavad</a:t>
            </a:r>
            <a:r>
              <a:rPr lang="en-GB" b="0" i="0" dirty="0">
                <a:solidFill>
                  <a:schemeClr val="tx1"/>
                </a:solidFill>
                <a:effectLst/>
                <a:latin typeface="+mn-lt"/>
              </a:rPr>
              <a:t> </a:t>
            </a:r>
            <a:r>
              <a:rPr lang="en-GB" b="0" i="0" dirty="0" err="1">
                <a:solidFill>
                  <a:schemeClr val="tx1"/>
                </a:solidFill>
                <a:effectLst/>
                <a:latin typeface="+mn-lt"/>
              </a:rPr>
              <a:t>ensüüme</a:t>
            </a:r>
            <a:r>
              <a:rPr lang="en-GB" b="0" i="0" dirty="0">
                <a:solidFill>
                  <a:schemeClr val="tx1"/>
                </a:solidFill>
                <a:effectLst/>
                <a:latin typeface="+mn-lt"/>
              </a:rPr>
              <a:t> (</a:t>
            </a:r>
            <a:r>
              <a:rPr lang="en-GB" b="0" i="0" dirty="0" err="1">
                <a:solidFill>
                  <a:schemeClr val="tx1"/>
                </a:solidFill>
                <a:effectLst/>
                <a:latin typeface="+mn-lt"/>
              </a:rPr>
              <a:t>nt</a:t>
            </a:r>
            <a:r>
              <a:rPr lang="en-GB" b="0" i="0" dirty="0">
                <a:solidFill>
                  <a:schemeClr val="tx1"/>
                </a:solidFill>
                <a:effectLst/>
                <a:latin typeface="+mn-lt"/>
              </a:rPr>
              <a:t> </a:t>
            </a:r>
            <a:r>
              <a:rPr lang="en-GB" b="0" i="0" dirty="0" err="1">
                <a:solidFill>
                  <a:schemeClr val="tx1"/>
                </a:solidFill>
                <a:effectLst/>
                <a:latin typeface="+mn-lt"/>
              </a:rPr>
              <a:t>ananass</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mango). Neid </a:t>
            </a:r>
            <a:r>
              <a:rPr lang="en-GB" b="0" i="0" dirty="0" err="1">
                <a:solidFill>
                  <a:schemeClr val="tx1"/>
                </a:solidFill>
                <a:effectLst/>
                <a:latin typeface="+mn-lt"/>
              </a:rPr>
              <a:t>kasutatakse</a:t>
            </a:r>
            <a:r>
              <a:rPr lang="en-GB" b="0" i="0" dirty="0">
                <a:solidFill>
                  <a:schemeClr val="tx1"/>
                </a:solidFill>
                <a:effectLst/>
                <a:latin typeface="+mn-lt"/>
              </a:rPr>
              <a:t> </a:t>
            </a:r>
            <a:r>
              <a:rPr lang="en-GB" b="0" i="0" dirty="0" err="1">
                <a:solidFill>
                  <a:schemeClr val="tx1"/>
                </a:solidFill>
                <a:effectLst/>
                <a:latin typeface="+mn-lt"/>
              </a:rPr>
              <a:t>koos</a:t>
            </a:r>
            <a:r>
              <a:rPr lang="en-GB" b="0" i="0" dirty="0">
                <a:solidFill>
                  <a:schemeClr val="tx1"/>
                </a:solidFill>
                <a:effectLst/>
                <a:latin typeface="+mn-lt"/>
              </a:rPr>
              <a:t> </a:t>
            </a:r>
            <a:r>
              <a:rPr lang="en-GB" b="0" i="0" dirty="0" err="1">
                <a:solidFill>
                  <a:schemeClr val="tx1"/>
                </a:solidFill>
                <a:effectLst/>
                <a:latin typeface="+mn-lt"/>
              </a:rPr>
              <a:t>mingi</a:t>
            </a:r>
            <a:r>
              <a:rPr lang="en-GB" b="0" i="0" dirty="0">
                <a:solidFill>
                  <a:schemeClr val="tx1"/>
                </a:solidFill>
                <a:effectLst/>
                <a:latin typeface="+mn-lt"/>
              </a:rPr>
              <a:t> </a:t>
            </a:r>
            <a:r>
              <a:rPr lang="en-GB" b="0" i="0" dirty="0" err="1">
                <a:solidFill>
                  <a:schemeClr val="tx1"/>
                </a:solidFill>
                <a:effectLst/>
                <a:latin typeface="+mn-lt"/>
              </a:rPr>
              <a:t>abrasiivse</a:t>
            </a:r>
            <a:r>
              <a:rPr lang="en-GB" b="0" i="0" dirty="0">
                <a:solidFill>
                  <a:schemeClr val="tx1"/>
                </a:solidFill>
                <a:effectLst/>
                <a:latin typeface="+mn-lt"/>
              </a:rPr>
              <a:t> (</a:t>
            </a:r>
            <a:r>
              <a:rPr lang="en-GB" b="0" i="0" dirty="0" err="1">
                <a:solidFill>
                  <a:schemeClr val="tx1"/>
                </a:solidFill>
                <a:effectLst/>
                <a:latin typeface="+mn-lt"/>
              </a:rPr>
              <a:t>lihviva</a:t>
            </a:r>
            <a:r>
              <a:rPr lang="en-GB" b="0" i="0" dirty="0">
                <a:solidFill>
                  <a:schemeClr val="tx1"/>
                </a:solidFill>
                <a:effectLst/>
                <a:latin typeface="+mn-lt"/>
              </a:rPr>
              <a:t>, </a:t>
            </a:r>
            <a:r>
              <a:rPr lang="en-GB" b="0" i="0" dirty="0" err="1">
                <a:solidFill>
                  <a:schemeClr val="tx1"/>
                </a:solidFill>
                <a:effectLst/>
                <a:latin typeface="+mn-lt"/>
              </a:rPr>
              <a:t>poleeriva</a:t>
            </a:r>
            <a:r>
              <a:rPr lang="en-GB" b="0" i="0" dirty="0">
                <a:solidFill>
                  <a:schemeClr val="tx1"/>
                </a:solidFill>
                <a:effectLst/>
                <a:latin typeface="+mn-lt"/>
              </a:rPr>
              <a:t>) </a:t>
            </a:r>
            <a:r>
              <a:rPr lang="en-GB" b="0" i="0" dirty="0" err="1">
                <a:solidFill>
                  <a:schemeClr val="tx1"/>
                </a:solidFill>
                <a:effectLst/>
                <a:latin typeface="+mn-lt"/>
              </a:rPr>
              <a:t>ainega</a:t>
            </a:r>
            <a:r>
              <a:rPr lang="en-GB" b="0" i="0" dirty="0">
                <a:solidFill>
                  <a:schemeClr val="tx1"/>
                </a:solidFill>
                <a:effectLst/>
                <a:latin typeface="+mn-lt"/>
              </a:rPr>
              <a:t> (</a:t>
            </a:r>
            <a:r>
              <a:rPr lang="en-GB" b="0" i="0" dirty="0" err="1">
                <a:solidFill>
                  <a:schemeClr val="tx1"/>
                </a:solidFill>
                <a:effectLst/>
                <a:latin typeface="+mn-lt"/>
              </a:rPr>
              <a:t>nt</a:t>
            </a:r>
            <a:r>
              <a:rPr lang="en-GB" b="0" i="0" dirty="0">
                <a:solidFill>
                  <a:schemeClr val="tx1"/>
                </a:solidFill>
                <a:effectLst/>
                <a:latin typeface="+mn-lt"/>
              </a:rPr>
              <a:t> </a:t>
            </a:r>
            <a:r>
              <a:rPr lang="en-GB" b="0" i="0" dirty="0" err="1">
                <a:solidFill>
                  <a:schemeClr val="tx1"/>
                </a:solidFill>
                <a:effectLst/>
                <a:latin typeface="+mn-lt"/>
              </a:rPr>
              <a:t>söögisooda</a:t>
            </a:r>
            <a:r>
              <a:rPr lang="en-GB" b="0" i="0" dirty="0">
                <a:solidFill>
                  <a:schemeClr val="tx1"/>
                </a:solidFill>
                <a:effectLst/>
                <a:latin typeface="+mn-lt"/>
              </a:rPr>
              <a:t>). </a:t>
            </a:r>
            <a:br>
              <a:rPr lang="en-GB" dirty="0">
                <a:solidFill>
                  <a:schemeClr val="tx1"/>
                </a:solidFill>
                <a:latin typeface="+mn-lt"/>
              </a:rPr>
            </a:br>
            <a:r>
              <a:rPr lang="en-GB" b="0" i="0" dirty="0">
                <a:solidFill>
                  <a:schemeClr val="tx1"/>
                </a:solidFill>
                <a:effectLst/>
                <a:latin typeface="+mn-lt"/>
              </a:rPr>
              <a:t>Kui </a:t>
            </a:r>
            <a:r>
              <a:rPr lang="en-GB" b="0" i="0" dirty="0" err="1">
                <a:solidFill>
                  <a:schemeClr val="tx1"/>
                </a:solidFill>
                <a:effectLst/>
                <a:latin typeface="+mn-lt"/>
              </a:rPr>
              <a:t>happelisi</a:t>
            </a:r>
            <a:r>
              <a:rPr lang="en-GB" b="0" i="0" dirty="0">
                <a:solidFill>
                  <a:schemeClr val="tx1"/>
                </a:solidFill>
                <a:effectLst/>
                <a:latin typeface="+mn-lt"/>
              </a:rPr>
              <a:t> </a:t>
            </a:r>
            <a:r>
              <a:rPr lang="en-GB" b="0" i="0" dirty="0" err="1">
                <a:solidFill>
                  <a:schemeClr val="tx1"/>
                </a:solidFill>
                <a:effectLst/>
                <a:latin typeface="+mn-lt"/>
              </a:rPr>
              <a:t>puuvilju</a:t>
            </a:r>
            <a:r>
              <a:rPr lang="en-GB" b="0" i="0" dirty="0">
                <a:solidFill>
                  <a:schemeClr val="tx1"/>
                </a:solidFill>
                <a:effectLst/>
                <a:latin typeface="+mn-lt"/>
              </a:rPr>
              <a:t> </a:t>
            </a:r>
            <a:r>
              <a:rPr lang="en-GB" b="0" i="0" dirty="0" err="1">
                <a:solidFill>
                  <a:schemeClr val="tx1"/>
                </a:solidFill>
                <a:effectLst/>
                <a:latin typeface="+mn-lt"/>
              </a:rPr>
              <a:t>süüa</a:t>
            </a:r>
            <a:r>
              <a:rPr lang="en-GB" b="0" i="0" dirty="0">
                <a:solidFill>
                  <a:schemeClr val="tx1"/>
                </a:solidFill>
                <a:effectLst/>
                <a:latin typeface="+mn-lt"/>
              </a:rPr>
              <a:t>, </a:t>
            </a:r>
            <a:r>
              <a:rPr lang="en-GB" b="0" i="0" dirty="0" err="1">
                <a:solidFill>
                  <a:schemeClr val="tx1"/>
                </a:solidFill>
                <a:effectLst/>
                <a:latin typeface="+mn-lt"/>
              </a:rPr>
              <a:t>siis</a:t>
            </a:r>
            <a:r>
              <a:rPr lang="en-GB" b="0" i="0" dirty="0">
                <a:solidFill>
                  <a:schemeClr val="tx1"/>
                </a:solidFill>
                <a:effectLst/>
                <a:latin typeface="+mn-lt"/>
              </a:rPr>
              <a:t> see </a:t>
            </a:r>
            <a:r>
              <a:rPr lang="en-GB" b="0" i="0" dirty="0" err="1">
                <a:solidFill>
                  <a:schemeClr val="tx1"/>
                </a:solidFill>
                <a:effectLst/>
                <a:latin typeface="+mn-lt"/>
              </a:rPr>
              <a:t>mõistlikus</a:t>
            </a:r>
            <a:r>
              <a:rPr lang="en-GB" b="0" i="0" dirty="0">
                <a:solidFill>
                  <a:schemeClr val="tx1"/>
                </a:solidFill>
                <a:effectLst/>
                <a:latin typeface="+mn-lt"/>
              </a:rPr>
              <a:t> </a:t>
            </a:r>
            <a:r>
              <a:rPr lang="en-GB" b="0" i="0" dirty="0" err="1">
                <a:solidFill>
                  <a:schemeClr val="tx1"/>
                </a:solidFill>
                <a:effectLst/>
                <a:latin typeface="+mn-lt"/>
              </a:rPr>
              <a:t>koguses</a:t>
            </a:r>
            <a:r>
              <a:rPr lang="en-GB" b="0" i="0" dirty="0">
                <a:solidFill>
                  <a:schemeClr val="tx1"/>
                </a:solidFill>
                <a:effectLst/>
                <a:latin typeface="+mn-lt"/>
              </a:rPr>
              <a:t> </a:t>
            </a:r>
            <a:r>
              <a:rPr lang="en-GB" b="0" i="0" dirty="0" err="1">
                <a:solidFill>
                  <a:schemeClr val="tx1"/>
                </a:solidFill>
                <a:effectLst/>
                <a:latin typeface="+mn-lt"/>
              </a:rPr>
              <a:t>tarbimisel</a:t>
            </a:r>
            <a:r>
              <a:rPr lang="en-GB" b="0" i="0" dirty="0">
                <a:solidFill>
                  <a:schemeClr val="tx1"/>
                </a:solidFill>
                <a:effectLst/>
                <a:latin typeface="+mn-lt"/>
              </a:rPr>
              <a:t> </a:t>
            </a:r>
            <a:r>
              <a:rPr lang="en-GB" b="0" i="0" dirty="0" err="1">
                <a:solidFill>
                  <a:schemeClr val="tx1"/>
                </a:solidFill>
                <a:effectLst/>
                <a:latin typeface="+mn-lt"/>
              </a:rPr>
              <a:t>ei</a:t>
            </a:r>
            <a:r>
              <a:rPr lang="en-GB" b="0" i="0" dirty="0">
                <a:solidFill>
                  <a:schemeClr val="tx1"/>
                </a:solidFill>
                <a:effectLst/>
                <a:latin typeface="+mn-lt"/>
              </a:rPr>
              <a:t> tee </a:t>
            </a:r>
            <a:r>
              <a:rPr lang="en-GB" b="0" i="0" dirty="0" err="1">
                <a:solidFill>
                  <a:schemeClr val="tx1"/>
                </a:solidFill>
                <a:effectLst/>
                <a:latin typeface="+mn-lt"/>
              </a:rPr>
              <a:t>hammastele</a:t>
            </a:r>
            <a:r>
              <a:rPr lang="en-GB" b="0" i="0" dirty="0">
                <a:solidFill>
                  <a:schemeClr val="tx1"/>
                </a:solidFill>
                <a:effectLst/>
                <a:latin typeface="+mn-lt"/>
              </a:rPr>
              <a:t> </a:t>
            </a:r>
            <a:r>
              <a:rPr lang="en-GB" b="0" i="0" dirty="0" err="1">
                <a:solidFill>
                  <a:schemeClr val="tx1"/>
                </a:solidFill>
                <a:effectLst/>
                <a:latin typeface="+mn-lt"/>
              </a:rPr>
              <a:t>midagi</a:t>
            </a:r>
            <a:r>
              <a:rPr lang="en-GB" b="0" i="0" dirty="0">
                <a:solidFill>
                  <a:schemeClr val="tx1"/>
                </a:solidFill>
                <a:effectLst/>
                <a:latin typeface="+mn-lt"/>
              </a:rPr>
              <a:t>. Kui me aga </a:t>
            </a:r>
            <a:r>
              <a:rPr lang="en-GB" b="0" i="0" dirty="0" err="1">
                <a:solidFill>
                  <a:schemeClr val="tx1"/>
                </a:solidFill>
                <a:effectLst/>
                <a:latin typeface="+mn-lt"/>
              </a:rPr>
              <a:t>hakkame</a:t>
            </a:r>
            <a:r>
              <a:rPr lang="en-GB" b="0" i="0" dirty="0">
                <a:solidFill>
                  <a:schemeClr val="tx1"/>
                </a:solidFill>
                <a:effectLst/>
                <a:latin typeface="+mn-lt"/>
              </a:rPr>
              <a:t>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keskkonda</a:t>
            </a:r>
            <a:r>
              <a:rPr lang="en-GB" b="0" i="0" dirty="0">
                <a:solidFill>
                  <a:schemeClr val="tx1"/>
                </a:solidFill>
                <a:effectLst/>
                <a:latin typeface="+mn-lt"/>
              </a:rPr>
              <a:t> </a:t>
            </a:r>
            <a:r>
              <a:rPr lang="en-GB" b="0" i="0" dirty="0" err="1">
                <a:solidFill>
                  <a:schemeClr val="tx1"/>
                </a:solidFill>
                <a:effectLst/>
                <a:latin typeface="+mn-lt"/>
              </a:rPr>
              <a:t>muutma</a:t>
            </a:r>
            <a:r>
              <a:rPr lang="en-GB" b="0" i="0" dirty="0">
                <a:solidFill>
                  <a:schemeClr val="tx1"/>
                </a:solidFill>
                <a:effectLst/>
                <a:latin typeface="+mn-lt"/>
              </a:rPr>
              <a:t> </a:t>
            </a:r>
            <a:r>
              <a:rPr lang="en-GB" b="0" i="0" dirty="0" err="1">
                <a:solidFill>
                  <a:schemeClr val="tx1"/>
                </a:solidFill>
                <a:effectLst/>
                <a:latin typeface="+mn-lt"/>
              </a:rPr>
              <a:t>happeliseks</a:t>
            </a:r>
            <a:r>
              <a:rPr lang="en-GB" b="0" i="0" dirty="0">
                <a:solidFill>
                  <a:schemeClr val="tx1"/>
                </a:solidFill>
                <a:effectLst/>
                <a:latin typeface="+mn-lt"/>
              </a:rPr>
              <a:t>, </a:t>
            </a:r>
            <a:r>
              <a:rPr lang="en-GB" b="0" i="0" dirty="0" err="1">
                <a:solidFill>
                  <a:schemeClr val="tx1"/>
                </a:solidFill>
                <a:effectLst/>
                <a:latin typeface="+mn-lt"/>
              </a:rPr>
              <a:t>siis</a:t>
            </a:r>
            <a:r>
              <a:rPr lang="en-GB" b="0" i="0" dirty="0">
                <a:solidFill>
                  <a:schemeClr val="tx1"/>
                </a:solidFill>
                <a:effectLst/>
                <a:latin typeface="+mn-lt"/>
              </a:rPr>
              <a:t> </a:t>
            </a:r>
            <a:r>
              <a:rPr lang="en-GB" b="0" i="0" dirty="0" err="1">
                <a:solidFill>
                  <a:schemeClr val="tx1"/>
                </a:solidFill>
                <a:effectLst/>
                <a:latin typeface="+mn-lt"/>
              </a:rPr>
              <a:t>hambaemail</a:t>
            </a:r>
            <a:r>
              <a:rPr lang="en-GB" b="0" i="0" dirty="0">
                <a:solidFill>
                  <a:schemeClr val="tx1"/>
                </a:solidFill>
                <a:effectLst/>
                <a:latin typeface="+mn-lt"/>
              </a:rPr>
              <a:t> </a:t>
            </a:r>
            <a:r>
              <a:rPr lang="en-GB" b="0" i="0" dirty="0" err="1">
                <a:solidFill>
                  <a:schemeClr val="tx1"/>
                </a:solidFill>
                <a:effectLst/>
                <a:latin typeface="+mn-lt"/>
              </a:rPr>
              <a:t>muutub</a:t>
            </a:r>
            <a:r>
              <a:rPr lang="en-GB" b="0" i="0" dirty="0">
                <a:solidFill>
                  <a:schemeClr val="tx1"/>
                </a:solidFill>
                <a:effectLst/>
                <a:latin typeface="+mn-lt"/>
              </a:rPr>
              <a:t> </a:t>
            </a:r>
            <a:r>
              <a:rPr lang="en-GB" b="0" i="0" dirty="0" err="1">
                <a:solidFill>
                  <a:schemeClr val="tx1"/>
                </a:solidFill>
                <a:effectLst/>
                <a:latin typeface="+mn-lt"/>
              </a:rPr>
              <a:t>hapraks</a:t>
            </a:r>
            <a:r>
              <a:rPr lang="en-GB" b="0" i="0" dirty="0">
                <a:solidFill>
                  <a:schemeClr val="tx1"/>
                </a:solidFill>
                <a:effectLst/>
                <a:latin typeface="+mn-lt"/>
              </a:rPr>
              <a:t> </a:t>
            </a:r>
            <a:r>
              <a:rPr lang="en-GB" b="0" i="0" dirty="0" err="1">
                <a:solidFill>
                  <a:schemeClr val="tx1"/>
                </a:solidFill>
                <a:effectLst/>
                <a:latin typeface="+mn-lt"/>
              </a:rPr>
              <a:t>ning</a:t>
            </a:r>
            <a:r>
              <a:rPr lang="en-GB" b="0" i="0" dirty="0">
                <a:solidFill>
                  <a:schemeClr val="tx1"/>
                </a:solidFill>
                <a:effectLst/>
                <a:latin typeface="+mn-lt"/>
              </a:rPr>
              <a:t> </a:t>
            </a:r>
            <a:r>
              <a:rPr lang="en-GB" b="0" i="0" dirty="0" err="1">
                <a:solidFill>
                  <a:schemeClr val="tx1"/>
                </a:solidFill>
                <a:effectLst/>
                <a:latin typeface="+mn-lt"/>
              </a:rPr>
              <a:t>hakkab</a:t>
            </a:r>
            <a:r>
              <a:rPr lang="en-GB" b="0" i="0" dirty="0">
                <a:solidFill>
                  <a:schemeClr val="tx1"/>
                </a:solidFill>
                <a:effectLst/>
                <a:latin typeface="+mn-lt"/>
              </a:rPr>
              <a:t> </a:t>
            </a:r>
            <a:r>
              <a:rPr lang="en-GB" b="0" i="0" dirty="0" err="1">
                <a:solidFill>
                  <a:schemeClr val="tx1"/>
                </a:solidFill>
                <a:effectLst/>
                <a:latin typeface="+mn-lt"/>
              </a:rPr>
              <a:t>kuluma</a:t>
            </a:r>
            <a:r>
              <a:rPr lang="en-GB" b="0" i="0" dirty="0">
                <a:solidFill>
                  <a:schemeClr val="tx1"/>
                </a:solidFill>
                <a:effectLst/>
                <a:latin typeface="+mn-lt"/>
              </a:rPr>
              <a:t>. Kui </a:t>
            </a:r>
            <a:r>
              <a:rPr lang="en-GB" b="0" i="0" dirty="0" err="1">
                <a:solidFill>
                  <a:schemeClr val="tx1"/>
                </a:solidFill>
                <a:effectLst/>
                <a:latin typeface="+mn-lt"/>
              </a:rPr>
              <a:t>nõrgestatud</a:t>
            </a:r>
            <a:r>
              <a:rPr lang="en-GB" b="0" i="0" dirty="0">
                <a:solidFill>
                  <a:schemeClr val="tx1"/>
                </a:solidFill>
                <a:effectLst/>
                <a:latin typeface="+mn-lt"/>
              </a:rPr>
              <a:t> </a:t>
            </a:r>
            <a:r>
              <a:rPr lang="en-GB" b="0" i="0" dirty="0" err="1">
                <a:solidFill>
                  <a:schemeClr val="tx1"/>
                </a:solidFill>
                <a:effectLst/>
                <a:latin typeface="+mn-lt"/>
              </a:rPr>
              <a:t>emaili</a:t>
            </a:r>
            <a:r>
              <a:rPr lang="en-GB" b="0" i="0" dirty="0">
                <a:solidFill>
                  <a:schemeClr val="tx1"/>
                </a:solidFill>
                <a:effectLst/>
                <a:latin typeface="+mn-lt"/>
              </a:rPr>
              <a:t> </a:t>
            </a:r>
            <a:r>
              <a:rPr lang="en-GB" b="0" i="0" dirty="0" err="1">
                <a:solidFill>
                  <a:schemeClr val="tx1"/>
                </a:solidFill>
                <a:effectLst/>
                <a:latin typeface="+mn-lt"/>
              </a:rPr>
              <a:t>veel</a:t>
            </a:r>
            <a:r>
              <a:rPr lang="en-GB" b="0" i="0" dirty="0">
                <a:solidFill>
                  <a:schemeClr val="tx1"/>
                </a:solidFill>
                <a:effectLst/>
                <a:latin typeface="+mn-lt"/>
              </a:rPr>
              <a:t> </a:t>
            </a:r>
            <a:r>
              <a:rPr lang="en-GB" b="0" i="0" dirty="0" err="1">
                <a:solidFill>
                  <a:schemeClr val="tx1"/>
                </a:solidFill>
                <a:effectLst/>
                <a:latin typeface="+mn-lt"/>
              </a:rPr>
              <a:t>mingi</a:t>
            </a:r>
            <a:r>
              <a:rPr lang="en-GB" b="0" i="0" dirty="0">
                <a:solidFill>
                  <a:schemeClr val="tx1"/>
                </a:solidFill>
                <a:effectLst/>
                <a:latin typeface="+mn-lt"/>
              </a:rPr>
              <a:t> </a:t>
            </a:r>
            <a:r>
              <a:rPr lang="en-GB" b="0" i="0" dirty="0" err="1">
                <a:solidFill>
                  <a:schemeClr val="tx1"/>
                </a:solidFill>
                <a:effectLst/>
                <a:latin typeface="+mn-lt"/>
              </a:rPr>
              <a:t>abrasiivse</a:t>
            </a:r>
            <a:r>
              <a:rPr lang="en-GB" b="0" i="0" dirty="0">
                <a:solidFill>
                  <a:schemeClr val="tx1"/>
                </a:solidFill>
                <a:effectLst/>
                <a:latin typeface="+mn-lt"/>
              </a:rPr>
              <a:t> </a:t>
            </a:r>
            <a:r>
              <a:rPr lang="en-GB" b="0" i="0" dirty="0" err="1">
                <a:solidFill>
                  <a:schemeClr val="tx1"/>
                </a:solidFill>
                <a:effectLst/>
                <a:latin typeface="+mn-lt"/>
              </a:rPr>
              <a:t>ainega</a:t>
            </a:r>
            <a:r>
              <a:rPr lang="en-GB" b="0" i="0" dirty="0">
                <a:solidFill>
                  <a:schemeClr val="tx1"/>
                </a:solidFill>
                <a:effectLst/>
                <a:latin typeface="+mn-lt"/>
              </a:rPr>
              <a:t> </a:t>
            </a:r>
            <a:r>
              <a:rPr lang="en-GB" b="0" i="0" dirty="0" err="1">
                <a:solidFill>
                  <a:schemeClr val="tx1"/>
                </a:solidFill>
                <a:effectLst/>
                <a:latin typeface="+mn-lt"/>
              </a:rPr>
              <a:t>hõõruda</a:t>
            </a:r>
            <a:r>
              <a:rPr lang="en-GB" b="0" i="0" dirty="0">
                <a:solidFill>
                  <a:schemeClr val="tx1"/>
                </a:solidFill>
                <a:effectLst/>
                <a:latin typeface="+mn-lt"/>
              </a:rPr>
              <a:t>, </a:t>
            </a:r>
            <a:r>
              <a:rPr lang="en-GB" b="0" i="0" dirty="0" err="1">
                <a:solidFill>
                  <a:schemeClr val="tx1"/>
                </a:solidFill>
                <a:effectLst/>
                <a:latin typeface="+mn-lt"/>
              </a:rPr>
              <a:t>siis</a:t>
            </a:r>
            <a:r>
              <a:rPr lang="en-GB" b="0" i="0" dirty="0">
                <a:solidFill>
                  <a:schemeClr val="tx1"/>
                </a:solidFill>
                <a:effectLst/>
                <a:latin typeface="+mn-lt"/>
              </a:rPr>
              <a:t> </a:t>
            </a:r>
            <a:r>
              <a:rPr lang="en-GB" b="0" i="0" dirty="0" err="1">
                <a:solidFill>
                  <a:schemeClr val="tx1"/>
                </a:solidFill>
                <a:effectLst/>
                <a:latin typeface="+mn-lt"/>
              </a:rPr>
              <a:t>ei</a:t>
            </a:r>
            <a:r>
              <a:rPr lang="en-GB" b="0" i="0" dirty="0">
                <a:solidFill>
                  <a:schemeClr val="tx1"/>
                </a:solidFill>
                <a:effectLst/>
                <a:latin typeface="+mn-lt"/>
              </a:rPr>
              <a:t> ole </a:t>
            </a:r>
            <a:r>
              <a:rPr lang="en-GB" b="0" i="0" dirty="0" err="1">
                <a:solidFill>
                  <a:schemeClr val="tx1"/>
                </a:solidFill>
                <a:effectLst/>
                <a:latin typeface="+mn-lt"/>
              </a:rPr>
              <a:t>keeruline</a:t>
            </a:r>
            <a:r>
              <a:rPr lang="en-GB" b="0" i="0" dirty="0">
                <a:solidFill>
                  <a:schemeClr val="tx1"/>
                </a:solidFill>
                <a:effectLst/>
                <a:latin typeface="+mn-lt"/>
              </a:rPr>
              <a:t> </a:t>
            </a:r>
            <a:r>
              <a:rPr lang="en-GB" b="0" i="0" dirty="0" err="1">
                <a:solidFill>
                  <a:schemeClr val="tx1"/>
                </a:solidFill>
                <a:effectLst/>
                <a:latin typeface="+mn-lt"/>
              </a:rPr>
              <a:t>hambaemaili</a:t>
            </a:r>
            <a:r>
              <a:rPr lang="en-GB" b="0" i="0" dirty="0">
                <a:solidFill>
                  <a:schemeClr val="tx1"/>
                </a:solidFill>
                <a:effectLst/>
                <a:latin typeface="+mn-lt"/>
              </a:rPr>
              <a:t> hamba </a:t>
            </a:r>
            <a:r>
              <a:rPr lang="en-GB" b="0" i="0" dirty="0" err="1">
                <a:solidFill>
                  <a:schemeClr val="tx1"/>
                </a:solidFill>
                <a:effectLst/>
                <a:latin typeface="+mn-lt"/>
              </a:rPr>
              <a:t>pinnalt</a:t>
            </a:r>
            <a:r>
              <a:rPr lang="en-GB" b="0" i="0" dirty="0">
                <a:solidFill>
                  <a:schemeClr val="tx1"/>
                </a:solidFill>
                <a:effectLst/>
                <a:latin typeface="+mn-lt"/>
              </a:rPr>
              <a:t> maha "</a:t>
            </a:r>
            <a:r>
              <a:rPr lang="en-GB" b="0" i="0" dirty="0" err="1">
                <a:solidFill>
                  <a:schemeClr val="tx1"/>
                </a:solidFill>
                <a:effectLst/>
                <a:latin typeface="+mn-lt"/>
              </a:rPr>
              <a:t>pesta</a:t>
            </a:r>
            <a:r>
              <a:rPr lang="en-GB" b="0" i="0" dirty="0">
                <a:solidFill>
                  <a:schemeClr val="tx1"/>
                </a:solidFill>
                <a:effectLst/>
                <a:latin typeface="+mn-lt"/>
              </a:rPr>
              <a:t>" </a:t>
            </a:r>
            <a:r>
              <a:rPr lang="en-GB" b="0" i="0" dirty="0" err="1">
                <a:solidFill>
                  <a:schemeClr val="tx1"/>
                </a:solidFill>
                <a:effectLst/>
                <a:latin typeface="+mn-lt"/>
              </a:rPr>
              <a:t>ning</a:t>
            </a:r>
            <a:r>
              <a:rPr lang="en-GB" b="0" i="0" dirty="0">
                <a:solidFill>
                  <a:schemeClr val="tx1"/>
                </a:solidFill>
                <a:effectLst/>
                <a:latin typeface="+mn-lt"/>
              </a:rPr>
              <a:t> </a:t>
            </a:r>
            <a:r>
              <a:rPr lang="en-GB" b="0" i="0" dirty="0" err="1">
                <a:solidFill>
                  <a:schemeClr val="tx1"/>
                </a:solidFill>
                <a:effectLst/>
                <a:latin typeface="+mn-lt"/>
              </a:rPr>
              <a:t>sellega</a:t>
            </a:r>
            <a:r>
              <a:rPr lang="en-GB" b="0" i="0" dirty="0">
                <a:solidFill>
                  <a:schemeClr val="tx1"/>
                </a:solidFill>
                <a:effectLst/>
                <a:latin typeface="+mn-lt"/>
              </a:rPr>
              <a:t> </a:t>
            </a:r>
            <a:r>
              <a:rPr lang="en-GB" b="0" i="0" dirty="0" err="1">
                <a:solidFill>
                  <a:schemeClr val="tx1"/>
                </a:solidFill>
                <a:effectLst/>
                <a:latin typeface="+mn-lt"/>
              </a:rPr>
              <a:t>hambaid</a:t>
            </a:r>
            <a:r>
              <a:rPr lang="en-GB" b="0" i="0" dirty="0">
                <a:solidFill>
                  <a:schemeClr val="tx1"/>
                </a:solidFill>
                <a:effectLst/>
                <a:latin typeface="+mn-lt"/>
              </a:rPr>
              <a:t> </a:t>
            </a:r>
            <a:r>
              <a:rPr lang="en-GB" b="0" i="0" dirty="0" err="1">
                <a:solidFill>
                  <a:schemeClr val="tx1"/>
                </a:solidFill>
                <a:effectLst/>
                <a:latin typeface="+mn-lt"/>
              </a:rPr>
              <a:t>tundlikuks</a:t>
            </a:r>
            <a:r>
              <a:rPr lang="en-GB" b="0" i="0" dirty="0">
                <a:solidFill>
                  <a:schemeClr val="tx1"/>
                </a:solidFill>
                <a:effectLst/>
                <a:latin typeface="+mn-lt"/>
              </a:rPr>
              <a:t> </a:t>
            </a:r>
            <a:r>
              <a:rPr lang="en-GB" b="0" i="0" dirty="0" err="1">
                <a:solidFill>
                  <a:schemeClr val="tx1"/>
                </a:solidFill>
                <a:effectLst/>
                <a:latin typeface="+mn-lt"/>
              </a:rPr>
              <a:t>saada</a:t>
            </a:r>
            <a:r>
              <a:rPr lang="en-GB" b="0" i="0" dirty="0">
                <a:solidFill>
                  <a:schemeClr val="tx1"/>
                </a:solidFill>
                <a:effectLst/>
                <a:latin typeface="+mn-lt"/>
              </a:rPr>
              <a:t>. </a:t>
            </a:r>
            <a:br>
              <a:rPr lang="en-GB" dirty="0">
                <a:solidFill>
                  <a:schemeClr val="tx1"/>
                </a:solidFill>
                <a:latin typeface="+mn-lt"/>
              </a:rPr>
            </a:br>
            <a:r>
              <a:rPr lang="en-GB" b="0" i="0" dirty="0" err="1">
                <a:solidFill>
                  <a:schemeClr val="tx1"/>
                </a:solidFill>
                <a:effectLst/>
                <a:latin typeface="+mn-lt"/>
              </a:rPr>
              <a:t>Abrasiivsed</a:t>
            </a:r>
            <a:r>
              <a:rPr lang="en-GB" b="0" i="0" dirty="0">
                <a:solidFill>
                  <a:schemeClr val="tx1"/>
                </a:solidFill>
                <a:effectLst/>
                <a:latin typeface="+mn-lt"/>
              </a:rPr>
              <a:t> </a:t>
            </a:r>
            <a:r>
              <a:rPr lang="en-GB" b="0" i="0" dirty="0" err="1">
                <a:solidFill>
                  <a:schemeClr val="tx1"/>
                </a:solidFill>
                <a:effectLst/>
                <a:latin typeface="+mn-lt"/>
              </a:rPr>
              <a:t>ained</a:t>
            </a:r>
            <a:r>
              <a:rPr lang="en-GB" b="0" i="0" dirty="0">
                <a:solidFill>
                  <a:schemeClr val="tx1"/>
                </a:solidFill>
                <a:effectLst/>
                <a:latin typeface="+mn-lt"/>
              </a:rPr>
              <a:t> on </a:t>
            </a:r>
            <a:r>
              <a:rPr lang="en-GB" b="0" i="0" dirty="0" err="1">
                <a:solidFill>
                  <a:schemeClr val="tx1"/>
                </a:solidFill>
                <a:effectLst/>
                <a:latin typeface="+mn-lt"/>
              </a:rPr>
              <a:t>kõvad</a:t>
            </a:r>
            <a:r>
              <a:rPr lang="en-GB" b="0" i="0" dirty="0">
                <a:solidFill>
                  <a:schemeClr val="tx1"/>
                </a:solidFill>
                <a:effectLst/>
                <a:latin typeface="+mn-lt"/>
              </a:rPr>
              <a:t>,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pesemisel</a:t>
            </a:r>
            <a:r>
              <a:rPr lang="en-GB" b="0" i="0" dirty="0">
                <a:solidFill>
                  <a:schemeClr val="tx1"/>
                </a:solidFill>
                <a:effectLst/>
                <a:latin typeface="+mn-lt"/>
              </a:rPr>
              <a:t> </a:t>
            </a:r>
            <a:r>
              <a:rPr lang="en-GB" b="0" i="0" dirty="0" err="1">
                <a:solidFill>
                  <a:schemeClr val="tx1"/>
                </a:solidFill>
                <a:effectLst/>
                <a:latin typeface="+mn-lt"/>
              </a:rPr>
              <a:t>hõõruvad</a:t>
            </a:r>
            <a:r>
              <a:rPr lang="en-GB" b="0" i="0" dirty="0">
                <a:solidFill>
                  <a:schemeClr val="tx1"/>
                </a:solidFill>
                <a:effectLst/>
                <a:latin typeface="+mn-lt"/>
              </a:rPr>
              <a:t>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pindu</a:t>
            </a:r>
            <a:r>
              <a:rPr lang="en-GB" b="0" i="0" dirty="0">
                <a:solidFill>
                  <a:schemeClr val="tx1"/>
                </a:solidFill>
                <a:effectLst/>
                <a:latin typeface="+mn-lt"/>
              </a:rPr>
              <a:t> </a:t>
            </a:r>
            <a:r>
              <a:rPr lang="en-GB" b="0" i="0" dirty="0" err="1">
                <a:solidFill>
                  <a:schemeClr val="tx1"/>
                </a:solidFill>
                <a:effectLst/>
                <a:latin typeface="+mn-lt"/>
              </a:rPr>
              <a:t>ning</a:t>
            </a:r>
            <a:r>
              <a:rPr lang="en-GB" b="0" i="0" dirty="0">
                <a:solidFill>
                  <a:schemeClr val="tx1"/>
                </a:solidFill>
                <a:effectLst/>
                <a:latin typeface="+mn-lt"/>
              </a:rPr>
              <a:t> </a:t>
            </a:r>
            <a:r>
              <a:rPr lang="en-GB" b="0" i="0" dirty="0" err="1">
                <a:solidFill>
                  <a:schemeClr val="tx1"/>
                </a:solidFill>
                <a:effectLst/>
                <a:latin typeface="+mn-lt"/>
              </a:rPr>
              <a:t>võivad</a:t>
            </a:r>
            <a:r>
              <a:rPr lang="en-GB" b="0" i="0" dirty="0">
                <a:solidFill>
                  <a:schemeClr val="tx1"/>
                </a:solidFill>
                <a:effectLst/>
                <a:latin typeface="+mn-lt"/>
              </a:rPr>
              <a:t> </a:t>
            </a:r>
            <a:r>
              <a:rPr lang="en-GB" b="0" i="0" dirty="0" err="1">
                <a:solidFill>
                  <a:schemeClr val="tx1"/>
                </a:solidFill>
                <a:effectLst/>
                <a:latin typeface="+mn-lt"/>
              </a:rPr>
              <a:t>valesti</a:t>
            </a:r>
            <a:r>
              <a:rPr lang="en-GB" b="0" i="0" dirty="0">
                <a:solidFill>
                  <a:schemeClr val="tx1"/>
                </a:solidFill>
                <a:effectLst/>
                <a:latin typeface="+mn-lt"/>
              </a:rPr>
              <a:t> </a:t>
            </a:r>
            <a:r>
              <a:rPr lang="en-GB" b="0" i="0" dirty="0" err="1">
                <a:solidFill>
                  <a:schemeClr val="tx1"/>
                </a:solidFill>
                <a:effectLst/>
                <a:latin typeface="+mn-lt"/>
              </a:rPr>
              <a:t>kasutamisel</a:t>
            </a:r>
            <a:r>
              <a:rPr lang="en-GB" b="0" i="0" dirty="0">
                <a:solidFill>
                  <a:schemeClr val="tx1"/>
                </a:solidFill>
                <a:effectLst/>
                <a:latin typeface="+mn-lt"/>
              </a:rPr>
              <a:t> </a:t>
            </a:r>
            <a:r>
              <a:rPr lang="en-GB" b="0" i="0" dirty="0" err="1">
                <a:solidFill>
                  <a:schemeClr val="tx1"/>
                </a:solidFill>
                <a:effectLst/>
                <a:latin typeface="+mn-lt"/>
              </a:rPr>
              <a:t>kahjustada</a:t>
            </a:r>
            <a:r>
              <a:rPr lang="en-GB" b="0" i="0" dirty="0">
                <a:solidFill>
                  <a:schemeClr val="tx1"/>
                </a:solidFill>
                <a:effectLst/>
                <a:latin typeface="+mn-lt"/>
              </a:rPr>
              <a:t> </a:t>
            </a:r>
            <a:r>
              <a:rPr lang="en-GB" b="0" i="0" dirty="0" err="1">
                <a:solidFill>
                  <a:schemeClr val="tx1"/>
                </a:solidFill>
                <a:effectLst/>
                <a:latin typeface="+mn-lt"/>
              </a:rPr>
              <a:t>hambaemaili</a:t>
            </a:r>
            <a:r>
              <a:rPr lang="en-GB" b="0" i="0" dirty="0">
                <a:solidFill>
                  <a:schemeClr val="tx1"/>
                </a:solidFill>
                <a:effectLst/>
                <a:latin typeface="+mn-lt"/>
              </a:rPr>
              <a:t>. </a:t>
            </a:r>
            <a:r>
              <a:rPr lang="en-GB" b="0" i="0" dirty="0" err="1">
                <a:solidFill>
                  <a:schemeClr val="tx1"/>
                </a:solidFill>
                <a:effectLst/>
                <a:latin typeface="+mn-lt"/>
              </a:rPr>
              <a:t>Levinumad</a:t>
            </a:r>
            <a:r>
              <a:rPr lang="en-GB" b="0" i="0" dirty="0">
                <a:solidFill>
                  <a:schemeClr val="tx1"/>
                </a:solidFill>
                <a:effectLst/>
                <a:latin typeface="+mn-lt"/>
              </a:rPr>
              <a:t> </a:t>
            </a:r>
            <a:r>
              <a:rPr lang="en-GB" b="0" i="0" dirty="0" err="1">
                <a:solidFill>
                  <a:schemeClr val="tx1"/>
                </a:solidFill>
                <a:effectLst/>
                <a:latin typeface="+mn-lt"/>
              </a:rPr>
              <a:t>sellised</a:t>
            </a:r>
            <a:r>
              <a:rPr lang="en-GB" b="0" i="0" dirty="0">
                <a:solidFill>
                  <a:schemeClr val="tx1"/>
                </a:solidFill>
                <a:effectLst/>
                <a:latin typeface="+mn-lt"/>
              </a:rPr>
              <a:t> </a:t>
            </a:r>
            <a:r>
              <a:rPr lang="en-GB" b="0" i="0" dirty="0" err="1">
                <a:solidFill>
                  <a:schemeClr val="tx1"/>
                </a:solidFill>
                <a:effectLst/>
                <a:latin typeface="+mn-lt"/>
              </a:rPr>
              <a:t>internetis</a:t>
            </a:r>
            <a:r>
              <a:rPr lang="en-GB" b="0" i="0" dirty="0">
                <a:solidFill>
                  <a:schemeClr val="tx1"/>
                </a:solidFill>
                <a:effectLst/>
                <a:latin typeface="+mn-lt"/>
              </a:rPr>
              <a:t> </a:t>
            </a:r>
            <a:r>
              <a:rPr lang="en-GB" b="0" i="0" dirty="0" err="1">
                <a:solidFill>
                  <a:schemeClr val="tx1"/>
                </a:solidFill>
                <a:effectLst/>
                <a:latin typeface="+mn-lt"/>
              </a:rPr>
              <a:t>soovitatud</a:t>
            </a:r>
            <a:r>
              <a:rPr lang="en-GB" b="0" i="0" dirty="0">
                <a:solidFill>
                  <a:schemeClr val="tx1"/>
                </a:solidFill>
                <a:effectLst/>
                <a:latin typeface="+mn-lt"/>
              </a:rPr>
              <a:t> </a:t>
            </a:r>
            <a:r>
              <a:rPr lang="en-GB" b="0" i="0" dirty="0" err="1">
                <a:solidFill>
                  <a:schemeClr val="tx1"/>
                </a:solidFill>
                <a:effectLst/>
                <a:latin typeface="+mn-lt"/>
              </a:rPr>
              <a:t>ained</a:t>
            </a:r>
            <a:r>
              <a:rPr lang="en-GB" b="0" i="0" dirty="0">
                <a:solidFill>
                  <a:schemeClr val="tx1"/>
                </a:solidFill>
                <a:effectLst/>
                <a:latin typeface="+mn-lt"/>
              </a:rPr>
              <a:t> on </a:t>
            </a:r>
            <a:r>
              <a:rPr lang="en-GB" b="0" i="0" dirty="0" err="1">
                <a:solidFill>
                  <a:schemeClr val="tx1"/>
                </a:solidFill>
                <a:effectLst/>
                <a:latin typeface="+mn-lt"/>
              </a:rPr>
              <a:t>näiteks</a:t>
            </a:r>
            <a:r>
              <a:rPr lang="en-GB" b="0" i="0" dirty="0">
                <a:solidFill>
                  <a:schemeClr val="tx1"/>
                </a:solidFill>
                <a:effectLst/>
                <a:latin typeface="+mn-lt"/>
              </a:rPr>
              <a:t> </a:t>
            </a:r>
            <a:r>
              <a:rPr lang="en-GB" b="0" i="0" dirty="0" err="1">
                <a:solidFill>
                  <a:schemeClr val="tx1"/>
                </a:solidFill>
                <a:effectLst/>
                <a:latin typeface="+mn-lt"/>
              </a:rPr>
              <a:t>süsi</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söögisooda</a:t>
            </a:r>
            <a:r>
              <a:rPr lang="en-GB" b="0" i="0" dirty="0">
                <a:solidFill>
                  <a:schemeClr val="tx1"/>
                </a:solidFill>
                <a:effectLst/>
                <a:latin typeface="+mn-lt"/>
              </a:rPr>
              <a:t>. </a:t>
            </a:r>
            <a:r>
              <a:rPr lang="en-GB" b="0" i="0" dirty="0" err="1">
                <a:solidFill>
                  <a:schemeClr val="tx1"/>
                </a:solidFill>
                <a:effectLst/>
                <a:latin typeface="+mn-lt"/>
              </a:rPr>
              <a:t>Uuringud</a:t>
            </a:r>
            <a:r>
              <a:rPr lang="en-GB" b="0" i="0" dirty="0">
                <a:solidFill>
                  <a:schemeClr val="tx1"/>
                </a:solidFill>
                <a:effectLst/>
                <a:latin typeface="+mn-lt"/>
              </a:rPr>
              <a:t> </a:t>
            </a:r>
            <a:r>
              <a:rPr lang="en-GB" b="0" i="0" dirty="0" err="1">
                <a:solidFill>
                  <a:schemeClr val="tx1"/>
                </a:solidFill>
                <a:effectLst/>
                <a:latin typeface="+mn-lt"/>
              </a:rPr>
              <a:t>ei</a:t>
            </a:r>
            <a:r>
              <a:rPr lang="en-GB" b="0" i="0" dirty="0">
                <a:solidFill>
                  <a:schemeClr val="tx1"/>
                </a:solidFill>
                <a:effectLst/>
                <a:latin typeface="+mn-lt"/>
              </a:rPr>
              <a:t> </a:t>
            </a:r>
            <a:r>
              <a:rPr lang="en-GB" b="0" i="0" dirty="0" err="1">
                <a:solidFill>
                  <a:schemeClr val="tx1"/>
                </a:solidFill>
                <a:effectLst/>
                <a:latin typeface="+mn-lt"/>
              </a:rPr>
              <a:t>näidanud</a:t>
            </a:r>
            <a:r>
              <a:rPr lang="en-GB" b="0" i="0" dirty="0">
                <a:solidFill>
                  <a:schemeClr val="tx1"/>
                </a:solidFill>
                <a:effectLst/>
                <a:latin typeface="+mn-lt"/>
              </a:rPr>
              <a:t>, et </a:t>
            </a:r>
            <a:r>
              <a:rPr lang="en-GB" b="0" i="0" dirty="0" err="1">
                <a:solidFill>
                  <a:schemeClr val="tx1"/>
                </a:solidFill>
                <a:effectLst/>
                <a:latin typeface="+mn-lt"/>
              </a:rPr>
              <a:t>söega</a:t>
            </a:r>
            <a:r>
              <a:rPr lang="en-GB" b="0" i="0" dirty="0">
                <a:solidFill>
                  <a:schemeClr val="tx1"/>
                </a:solidFill>
                <a:effectLst/>
                <a:latin typeface="+mn-lt"/>
              </a:rPr>
              <a:t> </a:t>
            </a:r>
            <a:r>
              <a:rPr lang="en-GB" b="0" i="0" dirty="0" err="1">
                <a:solidFill>
                  <a:schemeClr val="tx1"/>
                </a:solidFill>
                <a:effectLst/>
                <a:latin typeface="+mn-lt"/>
              </a:rPr>
              <a:t>hambapastad</a:t>
            </a:r>
            <a:r>
              <a:rPr lang="en-GB" b="0" i="0" dirty="0">
                <a:solidFill>
                  <a:schemeClr val="tx1"/>
                </a:solidFill>
                <a:effectLst/>
                <a:latin typeface="+mn-lt"/>
              </a:rPr>
              <a:t> </a:t>
            </a:r>
            <a:r>
              <a:rPr lang="en-GB" b="0" i="0" dirty="0" err="1">
                <a:solidFill>
                  <a:schemeClr val="tx1"/>
                </a:solidFill>
                <a:effectLst/>
                <a:latin typeface="+mn-lt"/>
              </a:rPr>
              <a:t>oleksid</a:t>
            </a:r>
            <a:r>
              <a:rPr lang="en-GB" b="0" i="0" dirty="0">
                <a:solidFill>
                  <a:schemeClr val="tx1"/>
                </a:solidFill>
                <a:effectLst/>
                <a:latin typeface="+mn-lt"/>
              </a:rPr>
              <a:t>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puhastamiseks</a:t>
            </a:r>
            <a:r>
              <a:rPr lang="en-GB" b="0" i="0" dirty="0">
                <a:solidFill>
                  <a:schemeClr val="tx1"/>
                </a:solidFill>
                <a:effectLst/>
                <a:latin typeface="+mn-lt"/>
              </a:rPr>
              <a:t> </a:t>
            </a:r>
            <a:r>
              <a:rPr lang="en-GB" b="0" i="0" dirty="0" err="1">
                <a:solidFill>
                  <a:schemeClr val="tx1"/>
                </a:solidFill>
                <a:effectLst/>
                <a:latin typeface="+mn-lt"/>
              </a:rPr>
              <a:t>ohutud</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isegi</a:t>
            </a:r>
            <a:r>
              <a:rPr lang="en-GB" b="0" i="0" dirty="0">
                <a:solidFill>
                  <a:schemeClr val="tx1"/>
                </a:solidFill>
                <a:effectLst/>
                <a:latin typeface="+mn-lt"/>
              </a:rPr>
              <a:t>... </a:t>
            </a:r>
            <a:r>
              <a:rPr lang="en-GB" b="0" i="0" dirty="0" err="1">
                <a:solidFill>
                  <a:schemeClr val="tx1"/>
                </a:solidFill>
                <a:effectLst/>
                <a:latin typeface="+mn-lt"/>
              </a:rPr>
              <a:t>efektiivsed</a:t>
            </a:r>
            <a:r>
              <a:rPr lang="en-GB" b="0" i="0" dirty="0">
                <a:solidFill>
                  <a:schemeClr val="tx1"/>
                </a:solidFill>
                <a:effectLst/>
                <a:latin typeface="+mn-lt"/>
              </a:rPr>
              <a:t>. </a:t>
            </a:r>
            <a:br>
              <a:rPr lang="en-GB" dirty="0">
                <a:solidFill>
                  <a:schemeClr val="tx1"/>
                </a:solidFill>
                <a:latin typeface="+mn-lt"/>
              </a:rPr>
            </a:br>
            <a:r>
              <a:rPr lang="en-GB" b="0" i="0" dirty="0" err="1">
                <a:solidFill>
                  <a:schemeClr val="tx1"/>
                </a:solidFill>
                <a:effectLst/>
                <a:latin typeface="+mn-lt"/>
              </a:rPr>
              <a:t>Abrasiivsete</a:t>
            </a:r>
            <a:r>
              <a:rPr lang="en-GB" b="0" i="0" dirty="0">
                <a:solidFill>
                  <a:schemeClr val="tx1"/>
                </a:solidFill>
                <a:effectLst/>
                <a:latin typeface="+mn-lt"/>
              </a:rPr>
              <a:t> </a:t>
            </a:r>
            <a:r>
              <a:rPr lang="en-GB" b="0" i="0" dirty="0" err="1">
                <a:solidFill>
                  <a:schemeClr val="tx1"/>
                </a:solidFill>
                <a:effectLst/>
                <a:latin typeface="+mn-lt"/>
              </a:rPr>
              <a:t>ainetega</a:t>
            </a:r>
            <a:r>
              <a:rPr lang="en-GB" b="0" i="0" dirty="0">
                <a:solidFill>
                  <a:schemeClr val="tx1"/>
                </a:solidFill>
                <a:effectLst/>
                <a:latin typeface="+mn-lt"/>
              </a:rPr>
              <a:t> </a:t>
            </a:r>
            <a:r>
              <a:rPr lang="en-GB" b="0" i="0" dirty="0" err="1">
                <a:solidFill>
                  <a:schemeClr val="tx1"/>
                </a:solidFill>
                <a:effectLst/>
                <a:latin typeface="+mn-lt"/>
              </a:rPr>
              <a:t>meelevaldselt</a:t>
            </a:r>
            <a:r>
              <a:rPr lang="en-GB" b="0" i="0" dirty="0">
                <a:solidFill>
                  <a:schemeClr val="tx1"/>
                </a:solidFill>
                <a:effectLst/>
                <a:latin typeface="+mn-lt"/>
              </a:rPr>
              <a:t>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puhastamine</a:t>
            </a:r>
            <a:r>
              <a:rPr lang="en-GB" b="0" i="0" dirty="0">
                <a:solidFill>
                  <a:schemeClr val="tx1"/>
                </a:solidFill>
                <a:effectLst/>
                <a:latin typeface="+mn-lt"/>
              </a:rPr>
              <a:t> </a:t>
            </a:r>
            <a:r>
              <a:rPr lang="en-GB" b="0" i="0" dirty="0" err="1">
                <a:solidFill>
                  <a:schemeClr val="tx1"/>
                </a:solidFill>
                <a:effectLst/>
                <a:latin typeface="+mn-lt"/>
              </a:rPr>
              <a:t>võib</a:t>
            </a:r>
            <a:r>
              <a:rPr lang="en-GB" b="0" i="0" dirty="0">
                <a:solidFill>
                  <a:schemeClr val="tx1"/>
                </a:solidFill>
                <a:effectLst/>
                <a:latin typeface="+mn-lt"/>
              </a:rPr>
              <a:t> </a:t>
            </a:r>
            <a:r>
              <a:rPr lang="en-GB" b="0" i="0" dirty="0" err="1">
                <a:solidFill>
                  <a:schemeClr val="tx1"/>
                </a:solidFill>
                <a:effectLst/>
                <a:latin typeface="+mn-lt"/>
              </a:rPr>
              <a:t>viia</a:t>
            </a:r>
            <a:r>
              <a:rPr lang="en-GB" b="0" i="0" dirty="0">
                <a:solidFill>
                  <a:schemeClr val="tx1"/>
                </a:solidFill>
                <a:effectLst/>
                <a:latin typeface="+mn-lt"/>
              </a:rPr>
              <a:t> </a:t>
            </a:r>
            <a:r>
              <a:rPr lang="en-GB" b="0" i="0" dirty="0" err="1">
                <a:solidFill>
                  <a:schemeClr val="tx1"/>
                </a:solidFill>
                <a:effectLst/>
                <a:latin typeface="+mn-lt"/>
              </a:rPr>
              <a:t>hoopis</a:t>
            </a:r>
            <a:r>
              <a:rPr lang="en-GB" b="0" i="0" dirty="0">
                <a:solidFill>
                  <a:schemeClr val="tx1"/>
                </a:solidFill>
                <a:effectLst/>
                <a:latin typeface="+mn-lt"/>
              </a:rPr>
              <a:t>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kollasemaks</a:t>
            </a:r>
            <a:r>
              <a:rPr lang="en-GB" b="0" i="0" dirty="0">
                <a:solidFill>
                  <a:schemeClr val="tx1"/>
                </a:solidFill>
                <a:effectLst/>
                <a:latin typeface="+mn-lt"/>
              </a:rPr>
              <a:t> </a:t>
            </a:r>
            <a:r>
              <a:rPr lang="en-GB" b="0" i="0" dirty="0" err="1">
                <a:solidFill>
                  <a:schemeClr val="tx1"/>
                </a:solidFill>
                <a:effectLst/>
                <a:latin typeface="+mn-lt"/>
              </a:rPr>
              <a:t>muutumiseni</a:t>
            </a:r>
            <a:r>
              <a:rPr lang="en-GB" b="0" i="0" dirty="0">
                <a:solidFill>
                  <a:schemeClr val="tx1"/>
                </a:solidFill>
                <a:effectLst/>
                <a:latin typeface="+mn-lt"/>
              </a:rPr>
              <a:t>. Kui </a:t>
            </a:r>
            <a:r>
              <a:rPr lang="en-GB" b="0" i="0" dirty="0" err="1">
                <a:solidFill>
                  <a:schemeClr val="tx1"/>
                </a:solidFill>
                <a:effectLst/>
                <a:latin typeface="+mn-lt"/>
              </a:rPr>
              <a:t>hambaemail</a:t>
            </a:r>
            <a:r>
              <a:rPr lang="en-GB" b="0" i="0" dirty="0">
                <a:solidFill>
                  <a:schemeClr val="tx1"/>
                </a:solidFill>
                <a:effectLst/>
                <a:latin typeface="+mn-lt"/>
              </a:rPr>
              <a:t>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pinnalt</a:t>
            </a:r>
            <a:r>
              <a:rPr lang="en-GB" b="0" i="0" dirty="0">
                <a:solidFill>
                  <a:schemeClr val="tx1"/>
                </a:solidFill>
                <a:effectLst/>
                <a:latin typeface="+mn-lt"/>
              </a:rPr>
              <a:t> </a:t>
            </a:r>
            <a:r>
              <a:rPr lang="en-GB" b="0" i="0" dirty="0" err="1">
                <a:solidFill>
                  <a:schemeClr val="tx1"/>
                </a:solidFill>
                <a:effectLst/>
                <a:latin typeface="+mn-lt"/>
              </a:rPr>
              <a:t>liiga</a:t>
            </a:r>
            <a:r>
              <a:rPr lang="en-GB" b="0" i="0" dirty="0">
                <a:solidFill>
                  <a:schemeClr val="tx1"/>
                </a:solidFill>
                <a:effectLst/>
                <a:latin typeface="+mn-lt"/>
              </a:rPr>
              <a:t> </a:t>
            </a:r>
            <a:r>
              <a:rPr lang="en-GB" b="0" i="0" dirty="0" err="1">
                <a:solidFill>
                  <a:schemeClr val="tx1"/>
                </a:solidFill>
                <a:effectLst/>
                <a:latin typeface="+mn-lt"/>
              </a:rPr>
              <a:t>abrasiivsete</a:t>
            </a:r>
            <a:r>
              <a:rPr lang="en-GB" b="0" i="0" dirty="0">
                <a:solidFill>
                  <a:schemeClr val="tx1"/>
                </a:solidFill>
                <a:effectLst/>
                <a:latin typeface="+mn-lt"/>
              </a:rPr>
              <a:t> </a:t>
            </a:r>
            <a:r>
              <a:rPr lang="en-GB" b="0" i="0" dirty="0" err="1">
                <a:solidFill>
                  <a:schemeClr val="tx1"/>
                </a:solidFill>
                <a:effectLst/>
                <a:latin typeface="+mn-lt"/>
              </a:rPr>
              <a:t>ainetega</a:t>
            </a:r>
            <a:r>
              <a:rPr lang="en-GB" b="0" i="0" dirty="0">
                <a:solidFill>
                  <a:schemeClr val="tx1"/>
                </a:solidFill>
                <a:effectLst/>
                <a:latin typeface="+mn-lt"/>
              </a:rPr>
              <a:t> </a:t>
            </a:r>
            <a:r>
              <a:rPr lang="en-GB" b="0" i="0" dirty="0" err="1">
                <a:solidFill>
                  <a:schemeClr val="tx1"/>
                </a:solidFill>
                <a:effectLst/>
                <a:latin typeface="+mn-lt"/>
              </a:rPr>
              <a:t>puhastades</a:t>
            </a:r>
            <a:r>
              <a:rPr lang="en-GB" b="0" i="0" dirty="0">
                <a:solidFill>
                  <a:schemeClr val="tx1"/>
                </a:solidFill>
                <a:effectLst/>
                <a:latin typeface="+mn-lt"/>
              </a:rPr>
              <a:t> "maha </a:t>
            </a:r>
            <a:r>
              <a:rPr lang="en-GB" b="0" i="0" dirty="0" err="1">
                <a:solidFill>
                  <a:schemeClr val="tx1"/>
                </a:solidFill>
                <a:effectLst/>
                <a:latin typeface="+mn-lt"/>
              </a:rPr>
              <a:t>pesta</a:t>
            </a:r>
            <a:r>
              <a:rPr lang="en-GB" b="0" i="0" dirty="0">
                <a:solidFill>
                  <a:schemeClr val="tx1"/>
                </a:solidFill>
                <a:effectLst/>
                <a:latin typeface="+mn-lt"/>
              </a:rPr>
              <a:t>", </a:t>
            </a:r>
            <a:r>
              <a:rPr lang="en-GB" b="0" i="0" dirty="0" err="1">
                <a:solidFill>
                  <a:schemeClr val="tx1"/>
                </a:solidFill>
                <a:effectLst/>
                <a:latin typeface="+mn-lt"/>
              </a:rPr>
              <a:t>siis</a:t>
            </a:r>
            <a:r>
              <a:rPr lang="en-GB" b="0" i="0" dirty="0">
                <a:solidFill>
                  <a:schemeClr val="tx1"/>
                </a:solidFill>
                <a:effectLst/>
                <a:latin typeface="+mn-lt"/>
              </a:rPr>
              <a:t> </a:t>
            </a:r>
            <a:r>
              <a:rPr lang="en-GB" b="0" i="0" dirty="0" err="1">
                <a:solidFill>
                  <a:schemeClr val="tx1"/>
                </a:solidFill>
                <a:effectLst/>
                <a:latin typeface="+mn-lt"/>
              </a:rPr>
              <a:t>paljastub</a:t>
            </a:r>
            <a:r>
              <a:rPr lang="en-GB" b="0" i="0" dirty="0">
                <a:solidFill>
                  <a:schemeClr val="tx1"/>
                </a:solidFill>
                <a:effectLst/>
                <a:latin typeface="+mn-lt"/>
              </a:rPr>
              <a:t> hamba </a:t>
            </a:r>
            <a:r>
              <a:rPr lang="en-GB" b="0" i="0" dirty="0" err="1">
                <a:solidFill>
                  <a:schemeClr val="tx1"/>
                </a:solidFill>
                <a:effectLst/>
                <a:latin typeface="+mn-lt"/>
              </a:rPr>
              <a:t>järgmine</a:t>
            </a:r>
            <a:r>
              <a:rPr lang="en-GB" b="0" i="0" dirty="0">
                <a:solidFill>
                  <a:schemeClr val="tx1"/>
                </a:solidFill>
                <a:effectLst/>
                <a:latin typeface="+mn-lt"/>
              </a:rPr>
              <a:t> </a:t>
            </a:r>
            <a:r>
              <a:rPr lang="en-GB" b="0" i="0" dirty="0" err="1">
                <a:solidFill>
                  <a:schemeClr val="tx1"/>
                </a:solidFill>
                <a:effectLst/>
                <a:latin typeface="+mn-lt"/>
              </a:rPr>
              <a:t>kiht</a:t>
            </a:r>
            <a:r>
              <a:rPr lang="en-GB" b="0" i="0" dirty="0">
                <a:solidFill>
                  <a:schemeClr val="tx1"/>
                </a:solidFill>
                <a:effectLst/>
                <a:latin typeface="+mn-lt"/>
              </a:rPr>
              <a:t> </a:t>
            </a:r>
            <a:r>
              <a:rPr lang="et-EE" b="0" i="0" dirty="0">
                <a:solidFill>
                  <a:schemeClr val="tx1"/>
                </a:solidFill>
                <a:effectLst/>
                <a:latin typeface="+mn-lt"/>
              </a:rPr>
              <a:t>hambaluu ehk </a:t>
            </a:r>
            <a:r>
              <a:rPr lang="en-GB" b="0" i="0" dirty="0" err="1">
                <a:solidFill>
                  <a:schemeClr val="tx1"/>
                </a:solidFill>
                <a:effectLst/>
                <a:latin typeface="+mn-lt"/>
              </a:rPr>
              <a:t>dentiin</a:t>
            </a:r>
            <a:r>
              <a:rPr lang="en-GB" b="0" i="0" dirty="0">
                <a:solidFill>
                  <a:schemeClr val="tx1"/>
                </a:solidFill>
                <a:effectLst/>
                <a:latin typeface="+mn-lt"/>
              </a:rPr>
              <a:t>, mis </a:t>
            </a:r>
            <a:r>
              <a:rPr lang="en-GB" b="0" i="0" dirty="0" err="1">
                <a:solidFill>
                  <a:schemeClr val="tx1"/>
                </a:solidFill>
                <a:effectLst/>
                <a:latin typeface="+mn-lt"/>
              </a:rPr>
              <a:t>ongi</a:t>
            </a:r>
            <a:r>
              <a:rPr lang="en-GB" b="0" i="0" dirty="0">
                <a:solidFill>
                  <a:schemeClr val="tx1"/>
                </a:solidFill>
                <a:effectLst/>
                <a:latin typeface="+mn-lt"/>
              </a:rPr>
              <a:t> </a:t>
            </a:r>
            <a:r>
              <a:rPr lang="en-GB" b="0" i="0" dirty="0" err="1">
                <a:solidFill>
                  <a:schemeClr val="tx1"/>
                </a:solidFill>
                <a:effectLst/>
                <a:latin typeface="+mn-lt"/>
              </a:rPr>
              <a:t>kollaka</a:t>
            </a:r>
            <a:r>
              <a:rPr lang="et-EE" b="0" i="0" dirty="0">
                <a:solidFill>
                  <a:schemeClr val="tx1"/>
                </a:solidFill>
                <a:effectLst/>
                <a:latin typeface="+mn-lt"/>
              </a:rPr>
              <a:t>t värvi</a:t>
            </a:r>
            <a:r>
              <a:rPr lang="en-GB" b="0" i="0" dirty="0">
                <a:solidFill>
                  <a:schemeClr val="tx1"/>
                </a:solidFill>
                <a:effectLst/>
                <a:latin typeface="+mn-lt"/>
              </a:rPr>
              <a:t>. </a:t>
            </a:r>
            <a:r>
              <a:rPr lang="en-GB" b="0" i="0" dirty="0" err="1">
                <a:solidFill>
                  <a:schemeClr val="tx1"/>
                </a:solidFill>
                <a:effectLst/>
                <a:latin typeface="+mn-lt"/>
              </a:rPr>
              <a:t>Hambad</a:t>
            </a:r>
            <a:r>
              <a:rPr lang="en-GB" b="0" i="0" dirty="0">
                <a:solidFill>
                  <a:schemeClr val="tx1"/>
                </a:solidFill>
                <a:effectLst/>
                <a:latin typeface="+mn-lt"/>
              </a:rPr>
              <a:t>, </a:t>
            </a:r>
            <a:r>
              <a:rPr lang="en-GB" b="0" i="0" dirty="0" err="1">
                <a:solidFill>
                  <a:schemeClr val="tx1"/>
                </a:solidFill>
                <a:effectLst/>
                <a:latin typeface="+mn-lt"/>
              </a:rPr>
              <a:t>millel</a:t>
            </a:r>
            <a:r>
              <a:rPr lang="en-GB" b="0" i="0" dirty="0">
                <a:solidFill>
                  <a:schemeClr val="tx1"/>
                </a:solidFill>
                <a:effectLst/>
                <a:latin typeface="+mn-lt"/>
              </a:rPr>
              <a:t> on </a:t>
            </a:r>
            <a:r>
              <a:rPr lang="en-GB" b="0" i="0" dirty="0" err="1">
                <a:solidFill>
                  <a:schemeClr val="tx1"/>
                </a:solidFill>
                <a:effectLst/>
                <a:latin typeface="+mn-lt"/>
              </a:rPr>
              <a:t>dentiin</a:t>
            </a:r>
            <a:r>
              <a:rPr lang="en-GB" b="0" i="0" dirty="0">
                <a:solidFill>
                  <a:schemeClr val="tx1"/>
                </a:solidFill>
                <a:effectLst/>
                <a:latin typeface="+mn-lt"/>
              </a:rPr>
              <a:t> </a:t>
            </a:r>
            <a:r>
              <a:rPr lang="en-GB" b="0" i="0" dirty="0" err="1">
                <a:solidFill>
                  <a:schemeClr val="tx1"/>
                </a:solidFill>
                <a:effectLst/>
                <a:latin typeface="+mn-lt"/>
              </a:rPr>
              <a:t>paljastunud</a:t>
            </a:r>
            <a:r>
              <a:rPr lang="en-GB" b="0" i="0" dirty="0">
                <a:solidFill>
                  <a:schemeClr val="tx1"/>
                </a:solidFill>
                <a:effectLst/>
                <a:latin typeface="+mn-lt"/>
              </a:rPr>
              <a:t>, on </a:t>
            </a:r>
            <a:r>
              <a:rPr lang="en-GB" b="0" i="0" dirty="0" err="1">
                <a:solidFill>
                  <a:schemeClr val="tx1"/>
                </a:solidFill>
                <a:effectLst/>
                <a:latin typeface="+mn-lt"/>
              </a:rPr>
              <a:t>palju</a:t>
            </a:r>
            <a:r>
              <a:rPr lang="en-GB" b="0" i="0" dirty="0">
                <a:solidFill>
                  <a:schemeClr val="tx1"/>
                </a:solidFill>
                <a:effectLst/>
                <a:latin typeface="+mn-lt"/>
              </a:rPr>
              <a:t> </a:t>
            </a:r>
            <a:r>
              <a:rPr lang="en-GB" b="0" i="0" dirty="0" err="1">
                <a:solidFill>
                  <a:schemeClr val="tx1"/>
                </a:solidFill>
                <a:effectLst/>
                <a:latin typeface="+mn-lt"/>
              </a:rPr>
              <a:t>tundlikumad</a:t>
            </a:r>
            <a:r>
              <a:rPr lang="en-GB" b="0" i="0" dirty="0">
                <a:solidFill>
                  <a:schemeClr val="tx1"/>
                </a:solidFill>
                <a:effectLst/>
                <a:latin typeface="+mn-lt"/>
              </a:rPr>
              <a:t>, </a:t>
            </a:r>
            <a:r>
              <a:rPr lang="en-GB" b="0" i="0" dirty="0" err="1">
                <a:solidFill>
                  <a:schemeClr val="tx1"/>
                </a:solidFill>
                <a:effectLst/>
                <a:latin typeface="+mn-lt"/>
              </a:rPr>
              <a:t>kui</a:t>
            </a:r>
            <a:r>
              <a:rPr lang="en-GB" b="0" i="0" dirty="0">
                <a:solidFill>
                  <a:schemeClr val="tx1"/>
                </a:solidFill>
                <a:effectLst/>
                <a:latin typeface="+mn-lt"/>
              </a:rPr>
              <a:t> </a:t>
            </a:r>
            <a:r>
              <a:rPr lang="en-GB" b="0" i="0" dirty="0" err="1">
                <a:solidFill>
                  <a:schemeClr val="tx1"/>
                </a:solidFill>
                <a:effectLst/>
                <a:latin typeface="+mn-lt"/>
              </a:rPr>
              <a:t>terved</a:t>
            </a:r>
            <a:r>
              <a:rPr lang="et-EE" b="0" i="0" dirty="0">
                <a:solidFill>
                  <a:schemeClr val="tx1"/>
                </a:solidFill>
                <a:effectLst/>
                <a:latin typeface="+mn-lt"/>
              </a:rPr>
              <a:t>,</a:t>
            </a:r>
            <a:r>
              <a:rPr lang="en-GB" b="0" i="0" dirty="0">
                <a:solidFill>
                  <a:schemeClr val="tx1"/>
                </a:solidFill>
                <a:effectLst/>
                <a:latin typeface="+mn-lt"/>
              </a:rPr>
              <a:t> </a:t>
            </a:r>
            <a:r>
              <a:rPr lang="en-GB" b="0" i="0" dirty="0" err="1">
                <a:solidFill>
                  <a:schemeClr val="tx1"/>
                </a:solidFill>
                <a:effectLst/>
                <a:latin typeface="+mn-lt"/>
              </a:rPr>
              <a:t>emailikahjustuseta</a:t>
            </a:r>
            <a:r>
              <a:rPr lang="en-GB" b="0" i="0" dirty="0">
                <a:solidFill>
                  <a:schemeClr val="tx1"/>
                </a:solidFill>
                <a:effectLst/>
                <a:latin typeface="+mn-lt"/>
              </a:rPr>
              <a:t> </a:t>
            </a:r>
            <a:r>
              <a:rPr lang="en-GB" b="0" i="0" dirty="0" err="1">
                <a:solidFill>
                  <a:schemeClr val="tx1"/>
                </a:solidFill>
                <a:effectLst/>
                <a:latin typeface="+mn-lt"/>
              </a:rPr>
              <a:t>hambad</a:t>
            </a:r>
            <a:r>
              <a:rPr lang="et-EE" b="0" i="0" dirty="0">
                <a:solidFill>
                  <a:schemeClr val="tx1"/>
                </a:solidFill>
                <a:effectLst/>
                <a:latin typeface="+mn-lt"/>
              </a:rPr>
              <a:t>.</a:t>
            </a:r>
            <a:br>
              <a:rPr lang="en-GB" dirty="0">
                <a:solidFill>
                  <a:schemeClr val="tx1"/>
                </a:solidFill>
                <a:latin typeface="+mn-lt"/>
              </a:rPr>
            </a:br>
            <a:r>
              <a:rPr lang="en-GB" b="0" i="0" dirty="0" err="1">
                <a:solidFill>
                  <a:schemeClr val="tx1"/>
                </a:solidFill>
                <a:effectLst/>
                <a:latin typeface="+mn-lt"/>
              </a:rPr>
              <a:t>Internetis</a:t>
            </a:r>
            <a:r>
              <a:rPr lang="en-GB" b="0" i="0" dirty="0">
                <a:solidFill>
                  <a:schemeClr val="tx1"/>
                </a:solidFill>
                <a:effectLst/>
                <a:latin typeface="+mn-lt"/>
              </a:rPr>
              <a:t> </a:t>
            </a:r>
            <a:r>
              <a:rPr lang="en-GB" b="0" i="0" dirty="0" err="1">
                <a:solidFill>
                  <a:schemeClr val="tx1"/>
                </a:solidFill>
                <a:effectLst/>
                <a:latin typeface="+mn-lt"/>
              </a:rPr>
              <a:t>levib</a:t>
            </a:r>
            <a:r>
              <a:rPr lang="en-GB" b="0" i="0" dirty="0">
                <a:solidFill>
                  <a:schemeClr val="tx1"/>
                </a:solidFill>
                <a:effectLst/>
                <a:latin typeface="+mn-lt"/>
              </a:rPr>
              <a:t> </a:t>
            </a:r>
            <a:r>
              <a:rPr lang="en-GB" b="0" i="0" dirty="0" err="1">
                <a:solidFill>
                  <a:schemeClr val="tx1"/>
                </a:solidFill>
                <a:effectLst/>
                <a:latin typeface="+mn-lt"/>
              </a:rPr>
              <a:t>soovitus</a:t>
            </a:r>
            <a:r>
              <a:rPr lang="en-GB" b="0" i="0" dirty="0">
                <a:solidFill>
                  <a:schemeClr val="tx1"/>
                </a:solidFill>
                <a:effectLst/>
                <a:latin typeface="+mn-lt"/>
              </a:rPr>
              <a:t>, et </a:t>
            </a:r>
            <a:r>
              <a:rPr lang="en-GB" b="0" i="0" dirty="0" err="1">
                <a:solidFill>
                  <a:schemeClr val="tx1"/>
                </a:solidFill>
                <a:effectLst/>
                <a:latin typeface="+mn-lt"/>
              </a:rPr>
              <a:t>hammaste</a:t>
            </a:r>
            <a:r>
              <a:rPr lang="en-GB" b="0" i="0" dirty="0">
                <a:solidFill>
                  <a:schemeClr val="tx1"/>
                </a:solidFill>
                <a:effectLst/>
                <a:latin typeface="+mn-lt"/>
              </a:rPr>
              <a:t> </a:t>
            </a:r>
            <a:r>
              <a:rPr lang="en-GB" b="0" i="0" dirty="0" err="1">
                <a:solidFill>
                  <a:schemeClr val="tx1"/>
                </a:solidFill>
                <a:effectLst/>
                <a:latin typeface="+mn-lt"/>
              </a:rPr>
              <a:t>valgendamiseks</a:t>
            </a:r>
            <a:r>
              <a:rPr lang="en-GB" b="0" i="0" dirty="0">
                <a:solidFill>
                  <a:schemeClr val="tx1"/>
                </a:solidFill>
                <a:effectLst/>
                <a:latin typeface="+mn-lt"/>
              </a:rPr>
              <a:t> </a:t>
            </a:r>
            <a:r>
              <a:rPr lang="en-GB" b="0" i="0" dirty="0" err="1">
                <a:solidFill>
                  <a:schemeClr val="tx1"/>
                </a:solidFill>
                <a:effectLst/>
                <a:latin typeface="+mn-lt"/>
              </a:rPr>
              <a:t>võiks</a:t>
            </a:r>
            <a:r>
              <a:rPr lang="en-GB" b="0" i="0" dirty="0">
                <a:solidFill>
                  <a:schemeClr val="tx1"/>
                </a:solidFill>
                <a:effectLst/>
                <a:latin typeface="+mn-lt"/>
              </a:rPr>
              <a:t> </a:t>
            </a:r>
            <a:r>
              <a:rPr lang="en-GB" b="0" i="0" dirty="0" err="1">
                <a:solidFill>
                  <a:schemeClr val="tx1"/>
                </a:solidFill>
                <a:effectLst/>
                <a:latin typeface="+mn-lt"/>
              </a:rPr>
              <a:t>kasutada</a:t>
            </a:r>
            <a:r>
              <a:rPr lang="en-GB" b="0" i="0" dirty="0">
                <a:solidFill>
                  <a:schemeClr val="tx1"/>
                </a:solidFill>
                <a:effectLst/>
                <a:latin typeface="+mn-lt"/>
              </a:rPr>
              <a:t> </a:t>
            </a:r>
            <a:r>
              <a:rPr lang="en-GB" b="0" i="0" dirty="0" err="1">
                <a:solidFill>
                  <a:schemeClr val="tx1"/>
                </a:solidFill>
                <a:effectLst/>
                <a:latin typeface="+mn-lt"/>
              </a:rPr>
              <a:t>vürtse</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õlisid</a:t>
            </a:r>
            <a:r>
              <a:rPr lang="en-GB" b="0" i="0" dirty="0">
                <a:solidFill>
                  <a:schemeClr val="tx1"/>
                </a:solidFill>
                <a:effectLst/>
                <a:latin typeface="+mn-lt"/>
              </a:rPr>
              <a:t> – </a:t>
            </a:r>
            <a:r>
              <a:rPr lang="en-GB" b="0" i="0" dirty="0" err="1">
                <a:solidFill>
                  <a:schemeClr val="tx1"/>
                </a:solidFill>
                <a:effectLst/>
                <a:latin typeface="+mn-lt"/>
              </a:rPr>
              <a:t>näiteks</a:t>
            </a:r>
            <a:r>
              <a:rPr lang="en-GB" b="0" i="0" dirty="0">
                <a:solidFill>
                  <a:schemeClr val="tx1"/>
                </a:solidFill>
                <a:effectLst/>
                <a:latin typeface="+mn-lt"/>
              </a:rPr>
              <a:t> </a:t>
            </a:r>
            <a:r>
              <a:rPr lang="en-GB" b="0" i="0" dirty="0" err="1">
                <a:solidFill>
                  <a:schemeClr val="tx1"/>
                </a:solidFill>
                <a:effectLst/>
                <a:latin typeface="+mn-lt"/>
              </a:rPr>
              <a:t>kurkumit</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kookosõli</a:t>
            </a:r>
            <a:r>
              <a:rPr lang="en-GB" b="0" i="0" dirty="0">
                <a:solidFill>
                  <a:schemeClr val="tx1"/>
                </a:solidFill>
                <a:effectLst/>
                <a:latin typeface="+mn-lt"/>
              </a:rPr>
              <a:t>, et </a:t>
            </a:r>
            <a:r>
              <a:rPr lang="en-GB" b="0" i="0" dirty="0" err="1">
                <a:solidFill>
                  <a:schemeClr val="tx1"/>
                </a:solidFill>
                <a:effectLst/>
                <a:latin typeface="+mn-lt"/>
              </a:rPr>
              <a:t>sellega</a:t>
            </a:r>
            <a:r>
              <a:rPr lang="en-GB" b="0" i="0" dirty="0">
                <a:solidFill>
                  <a:schemeClr val="tx1"/>
                </a:solidFill>
                <a:effectLst/>
                <a:latin typeface="+mn-lt"/>
              </a:rPr>
              <a:t> </a:t>
            </a:r>
            <a:r>
              <a:rPr lang="en-GB" b="0" i="0" dirty="0" err="1">
                <a:solidFill>
                  <a:schemeClr val="tx1"/>
                </a:solidFill>
                <a:effectLst/>
                <a:latin typeface="+mn-lt"/>
              </a:rPr>
              <a:t>siis</a:t>
            </a:r>
            <a:r>
              <a:rPr lang="en-GB" b="0" i="0" dirty="0">
                <a:solidFill>
                  <a:schemeClr val="tx1"/>
                </a:solidFill>
                <a:effectLst/>
                <a:latin typeface="+mn-lt"/>
              </a:rPr>
              <a:t> </a:t>
            </a:r>
            <a:r>
              <a:rPr lang="en-GB" b="0" i="0" dirty="0" err="1">
                <a:solidFill>
                  <a:schemeClr val="tx1"/>
                </a:solidFill>
                <a:effectLst/>
                <a:latin typeface="+mn-lt"/>
              </a:rPr>
              <a:t>suud</a:t>
            </a:r>
            <a:r>
              <a:rPr lang="en-GB" b="0" i="0" dirty="0">
                <a:solidFill>
                  <a:schemeClr val="tx1"/>
                </a:solidFill>
                <a:effectLst/>
                <a:latin typeface="+mn-lt"/>
              </a:rPr>
              <a:t> </a:t>
            </a:r>
            <a:r>
              <a:rPr lang="en-GB" b="0" i="0" dirty="0" err="1">
                <a:solidFill>
                  <a:schemeClr val="tx1"/>
                </a:solidFill>
                <a:effectLst/>
                <a:latin typeface="+mn-lt"/>
              </a:rPr>
              <a:t>loputada</a:t>
            </a:r>
            <a:r>
              <a:rPr lang="en-GB" b="0" i="0" dirty="0">
                <a:solidFill>
                  <a:schemeClr val="tx1"/>
                </a:solidFill>
                <a:effectLst/>
                <a:latin typeface="+mn-lt"/>
              </a:rPr>
              <a:t> (</a:t>
            </a:r>
            <a:r>
              <a:rPr lang="en-GB" b="0" i="1" dirty="0">
                <a:solidFill>
                  <a:schemeClr val="tx1"/>
                </a:solidFill>
                <a:effectLst/>
                <a:latin typeface="+mn-lt"/>
              </a:rPr>
              <a:t>oil pulling</a:t>
            </a:r>
            <a:r>
              <a:rPr lang="en-GB" b="0" i="0" dirty="0">
                <a:solidFill>
                  <a:schemeClr val="tx1"/>
                </a:solidFill>
                <a:effectLst/>
                <a:latin typeface="+mn-lt"/>
              </a:rPr>
              <a:t>). </a:t>
            </a:r>
            <a:r>
              <a:rPr lang="en-GB" b="0" i="0" dirty="0" err="1">
                <a:solidFill>
                  <a:schemeClr val="tx1"/>
                </a:solidFill>
                <a:effectLst/>
                <a:latin typeface="+mn-lt"/>
              </a:rPr>
              <a:t>Sellistel</a:t>
            </a:r>
            <a:r>
              <a:rPr lang="en-GB" b="0" i="0" dirty="0">
                <a:solidFill>
                  <a:schemeClr val="tx1"/>
                </a:solidFill>
                <a:effectLst/>
                <a:latin typeface="+mn-lt"/>
              </a:rPr>
              <a:t> </a:t>
            </a:r>
            <a:r>
              <a:rPr lang="en-GB" b="0" i="0" dirty="0" err="1">
                <a:solidFill>
                  <a:schemeClr val="tx1"/>
                </a:solidFill>
                <a:effectLst/>
                <a:latin typeface="+mn-lt"/>
              </a:rPr>
              <a:t>meetoditel</a:t>
            </a:r>
            <a:r>
              <a:rPr lang="en-GB" b="0" i="0" dirty="0">
                <a:solidFill>
                  <a:schemeClr val="tx1"/>
                </a:solidFill>
                <a:effectLst/>
                <a:latin typeface="+mn-lt"/>
              </a:rPr>
              <a:t> </a:t>
            </a:r>
            <a:r>
              <a:rPr lang="en-GB" b="0" i="0" dirty="0" err="1">
                <a:solidFill>
                  <a:schemeClr val="tx1"/>
                </a:solidFill>
                <a:effectLst/>
                <a:latin typeface="+mn-lt"/>
              </a:rPr>
              <a:t>ei</a:t>
            </a:r>
            <a:r>
              <a:rPr lang="en-GB" b="0" i="0" dirty="0">
                <a:solidFill>
                  <a:schemeClr val="tx1"/>
                </a:solidFill>
                <a:effectLst/>
                <a:latin typeface="+mn-lt"/>
              </a:rPr>
              <a:t> ole </a:t>
            </a:r>
            <a:r>
              <a:rPr lang="en-GB" b="0" i="0" dirty="0" err="1">
                <a:solidFill>
                  <a:schemeClr val="tx1"/>
                </a:solidFill>
                <a:effectLst/>
                <a:latin typeface="+mn-lt"/>
              </a:rPr>
              <a:t>teaduslikku</a:t>
            </a:r>
            <a:r>
              <a:rPr lang="en-GB" b="0" i="0" dirty="0">
                <a:solidFill>
                  <a:schemeClr val="tx1"/>
                </a:solidFill>
                <a:effectLst/>
                <a:latin typeface="+mn-lt"/>
              </a:rPr>
              <a:t> </a:t>
            </a:r>
            <a:r>
              <a:rPr lang="en-GB" b="0" i="0" dirty="0" err="1">
                <a:solidFill>
                  <a:schemeClr val="tx1"/>
                </a:solidFill>
                <a:effectLst/>
                <a:latin typeface="+mn-lt"/>
              </a:rPr>
              <a:t>tõestust</a:t>
            </a:r>
            <a:r>
              <a:rPr lang="en-GB" b="0" i="0" dirty="0">
                <a:solidFill>
                  <a:schemeClr val="tx1"/>
                </a:solidFill>
                <a:effectLst/>
                <a:latin typeface="+mn-lt"/>
              </a:rPr>
              <a:t>.</a:t>
            </a:r>
            <a:endParaRPr lang="et-EE" b="0" i="0" dirty="0">
              <a:solidFill>
                <a:schemeClr val="tx1"/>
              </a:solidFill>
              <a:effectLst/>
              <a:latin typeface="+mn-lt"/>
            </a:endParaRPr>
          </a:p>
          <a:p>
            <a:endParaRPr lang="et-EE" b="0" i="0" dirty="0">
              <a:solidFill>
                <a:schemeClr val="tx1"/>
              </a:solidFill>
              <a:effectLst/>
              <a:latin typeface="+mn-lt"/>
            </a:endParaRPr>
          </a:p>
          <a:p>
            <a:r>
              <a:rPr lang="et-EE" b="0" i="0" dirty="0">
                <a:solidFill>
                  <a:schemeClr val="tx1"/>
                </a:solidFill>
                <a:effectLst/>
                <a:latin typeface="+mn-lt"/>
              </a:rPr>
              <a:t>ALLIKAS: https://hambatarkused.ee/blogi/koduste-vahenditega-hammaste-valgendamine-valjamoeldis-voi-hoopis-voimalik-1</a:t>
            </a:r>
            <a:endParaRPr lang="en-GB" dirty="0">
              <a:solidFill>
                <a:schemeClr val="tx1"/>
              </a:solidFill>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78</a:t>
            </a:fld>
            <a:endParaRPr lang="en-EE"/>
          </a:p>
        </p:txBody>
      </p:sp>
    </p:spTree>
    <p:extLst>
      <p:ext uri="{BB962C8B-B14F-4D97-AF65-F5344CB8AC3E}">
        <p14:creationId xmlns:p14="http://schemas.microsoft.com/office/powerpoint/2010/main" val="82991025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200" b="0" i="0" u="none" strike="noStrike" dirty="0" err="1">
                <a:solidFill>
                  <a:schemeClr val="tx1"/>
                </a:solidFill>
                <a:effectLst/>
                <a:latin typeface="+mn-lt"/>
              </a:rPr>
              <a:t>Nagu</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valgendamisegagi</a:t>
            </a:r>
            <a:r>
              <a:rPr lang="en-GB" sz="1200" b="0" i="0" u="none" strike="noStrike" dirty="0">
                <a:solidFill>
                  <a:schemeClr val="tx1"/>
                </a:solidFill>
                <a:effectLst/>
                <a:latin typeface="+mn-lt"/>
              </a:rPr>
              <a:t>, peaks ka </a:t>
            </a:r>
            <a:r>
              <a:rPr lang="en-GB" sz="1200" b="0" i="0" u="none" strike="noStrike" dirty="0" err="1">
                <a:solidFill>
                  <a:schemeClr val="tx1"/>
                </a:solidFill>
                <a:effectLst/>
                <a:latin typeface="+mn-lt"/>
              </a:rPr>
              <a:t>hambakaunistusi</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paigaldama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ainult</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hambaarst</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Enne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kaunistuse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paigaldamist</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tuleb</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üle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kontrollida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suuõõne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tervis</a:t>
            </a:r>
            <a:r>
              <a:rPr lang="en-GB" sz="1200" b="0" i="0" u="none" strike="noStrike" dirty="0">
                <a:solidFill>
                  <a:schemeClr val="tx1"/>
                </a:solidFill>
                <a:effectLst/>
                <a:latin typeface="+mn-lt"/>
              </a:rPr>
              <a:t>.</a:t>
            </a:r>
            <a:endParaRPr lang="en-GB" sz="1200" b="0" dirty="0">
              <a:solidFill>
                <a:schemeClr val="tx1"/>
              </a:solidFill>
              <a:effectLst/>
              <a:latin typeface="+mn-lt"/>
            </a:endParaRPr>
          </a:p>
          <a:p>
            <a:pPr marL="285750" indent="-285750" rtl="0" fontAlgn="base">
              <a:spcBef>
                <a:spcPts val="0"/>
              </a:spcBef>
              <a:spcAft>
                <a:spcPts val="0"/>
              </a:spcAft>
              <a:buFont typeface="Arial" panose="020B0604020202020204" pitchFamily="34" charset="0"/>
              <a:buChar char="•"/>
            </a:pPr>
            <a:r>
              <a:rPr lang="en-GB" sz="1200" b="0" i="0" u="none" strike="noStrike" dirty="0" err="1">
                <a:solidFill>
                  <a:schemeClr val="tx1"/>
                </a:solidFill>
                <a:effectLst/>
                <a:latin typeface="+mn-lt"/>
              </a:rPr>
              <a:t>Hambaaugud</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tuleb</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ravida</a:t>
            </a:r>
            <a:r>
              <a:rPr lang="en-GB" sz="1200" b="0" i="0" u="none" strike="noStrike" dirty="0">
                <a:solidFill>
                  <a:schemeClr val="tx1"/>
                </a:solidFill>
                <a:effectLst/>
                <a:latin typeface="+mn-lt"/>
              </a:rPr>
              <a:t> – </a:t>
            </a:r>
            <a:r>
              <a:rPr lang="en-GB" sz="1200" b="0" i="0" u="none" strike="noStrike" dirty="0" err="1">
                <a:solidFill>
                  <a:schemeClr val="tx1"/>
                </a:solidFill>
                <a:effectLst/>
                <a:latin typeface="+mn-lt"/>
              </a:rPr>
              <a:t>kaunistust</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ei</a:t>
            </a:r>
            <a:r>
              <a:rPr lang="en-GB" sz="1200" b="0" i="0" u="none" strike="noStrike" dirty="0">
                <a:solidFill>
                  <a:schemeClr val="tx1"/>
                </a:solidFill>
                <a:effectLst/>
                <a:latin typeface="+mn-lt"/>
              </a:rPr>
              <a:t> tohi </a:t>
            </a:r>
            <a:r>
              <a:rPr lang="en-GB" sz="1200" b="0" i="0" u="none" strike="noStrike" dirty="0" err="1">
                <a:solidFill>
                  <a:schemeClr val="tx1"/>
                </a:solidFill>
                <a:effectLst/>
                <a:latin typeface="+mn-lt"/>
              </a:rPr>
              <a:t>kleepida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katkisele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hambale</a:t>
            </a:r>
            <a:endParaRPr lang="en-GB" sz="1200" b="0" i="0" u="none" strike="noStrike" dirty="0">
              <a:solidFill>
                <a:schemeClr val="tx1"/>
              </a:solidFill>
              <a:effectLst/>
              <a:latin typeface="+mn-lt"/>
            </a:endParaRPr>
          </a:p>
          <a:p>
            <a:pPr marL="285750" indent="-285750" rtl="0" fontAlgn="base">
              <a:spcBef>
                <a:spcPts val="0"/>
              </a:spcBef>
              <a:spcAft>
                <a:spcPts val="0"/>
              </a:spcAft>
              <a:buFont typeface="Arial" panose="020B0604020202020204" pitchFamily="34" charset="0"/>
              <a:buChar char="•"/>
            </a:pPr>
            <a:r>
              <a:rPr lang="en-GB" sz="1200" b="0" i="0" u="none" strike="noStrike" dirty="0" err="1">
                <a:solidFill>
                  <a:schemeClr val="tx1"/>
                </a:solidFill>
                <a:effectLst/>
                <a:latin typeface="+mn-lt"/>
              </a:rPr>
              <a:t>Hammas</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peab</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olema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hambakivist</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ja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katust</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täiesti</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puhas</a:t>
            </a:r>
            <a:endParaRPr lang="en-GB" sz="1200" b="0" i="0" u="none" strike="noStrike" dirty="0">
              <a:solidFill>
                <a:schemeClr val="tx1"/>
              </a:solidFill>
              <a:effectLst/>
              <a:latin typeface="+mn-lt"/>
            </a:endParaRPr>
          </a:p>
          <a:p>
            <a:pPr marL="285750" indent="-285750" rtl="0" fontAlgn="base">
              <a:spcBef>
                <a:spcPts val="0"/>
              </a:spcBef>
              <a:spcAft>
                <a:spcPts val="0"/>
              </a:spcAft>
              <a:buFont typeface="Arial" panose="020B0604020202020204" pitchFamily="34" charset="0"/>
              <a:buChar char="•"/>
            </a:pPr>
            <a:r>
              <a:rPr lang="en-GB" sz="1200" b="0" i="0" u="none" strike="noStrike" dirty="0" err="1">
                <a:solidFill>
                  <a:schemeClr val="tx1"/>
                </a:solidFill>
                <a:effectLst/>
                <a:latin typeface="+mn-lt"/>
              </a:rPr>
              <a:t>Kasutatav</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liim</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peab</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olema</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suuõõnde</a:t>
            </a:r>
            <a:r>
              <a:rPr lang="en-GB" sz="1200" b="0" i="0" u="none" strike="noStrike" dirty="0">
                <a:solidFill>
                  <a:schemeClr val="tx1"/>
                </a:solidFill>
                <a:effectLst/>
                <a:latin typeface="+mn-lt"/>
              </a:rPr>
              <a:t> </a:t>
            </a:r>
            <a:r>
              <a:rPr lang="en-GB" sz="1200" b="0" i="0" u="none" strike="noStrike" dirty="0" err="1">
                <a:solidFill>
                  <a:schemeClr val="tx1"/>
                </a:solidFill>
                <a:effectLst/>
                <a:latin typeface="+mn-lt"/>
              </a:rPr>
              <a:t>sobilik</a:t>
            </a:r>
            <a:endParaRPr lang="en-GB" sz="1200" b="0" i="0" u="none" strike="noStrike" dirty="0">
              <a:solidFill>
                <a:schemeClr val="tx1"/>
              </a:solidFill>
              <a:effectLst/>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80</a:t>
            </a:fld>
            <a:endParaRPr lang="en-EE"/>
          </a:p>
        </p:txBody>
      </p:sp>
    </p:spTree>
    <p:extLst>
      <p:ext uri="{BB962C8B-B14F-4D97-AF65-F5344CB8AC3E}">
        <p14:creationId xmlns:p14="http://schemas.microsoft.com/office/powerpoint/2010/main" val="15885604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81</a:t>
            </a:fld>
            <a:endParaRPr lang="en-EE"/>
          </a:p>
        </p:txBody>
      </p:sp>
    </p:spTree>
    <p:extLst>
      <p:ext uri="{BB962C8B-B14F-4D97-AF65-F5344CB8AC3E}">
        <p14:creationId xmlns:p14="http://schemas.microsoft.com/office/powerpoint/2010/main" val="130812190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2E6441-E8A5-B3D6-16B1-4DE68DFB53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3A8E2F-7022-AE8C-F393-9B7E61C9D3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3A2AE7-51BE-BC99-36F5-5C41D75FF2B6}"/>
              </a:ext>
            </a:extLst>
          </p:cNvPr>
          <p:cNvSpPr>
            <a:spLocks noGrp="1"/>
          </p:cNvSpPr>
          <p:nvPr>
            <p:ph type="body" idx="1"/>
          </p:nvPr>
        </p:nvSpPr>
        <p:spPr/>
        <p:txBody>
          <a:bodyPr/>
          <a:lstStyle/>
          <a:p>
            <a:pPr rtl="0">
              <a:spcBef>
                <a:spcPts val="0"/>
              </a:spcBef>
              <a:spcAft>
                <a:spcPts val="0"/>
              </a:spcAft>
            </a:pPr>
            <a:endParaRPr lang="en-GB" b="0" dirty="0">
              <a:effectLst/>
            </a:endParaRPr>
          </a:p>
        </p:txBody>
      </p:sp>
      <p:sp>
        <p:nvSpPr>
          <p:cNvPr id="4" name="Slide Number Placeholder 3">
            <a:extLst>
              <a:ext uri="{FF2B5EF4-FFF2-40B4-BE49-F238E27FC236}">
                <a16:creationId xmlns:a16="http://schemas.microsoft.com/office/drawing/2014/main" id="{84BFC622-119D-3AD8-E993-6067FFD77308}"/>
              </a:ext>
            </a:extLst>
          </p:cNvPr>
          <p:cNvSpPr>
            <a:spLocks noGrp="1"/>
          </p:cNvSpPr>
          <p:nvPr>
            <p:ph type="sldNum" sz="quarter" idx="5"/>
          </p:nvPr>
        </p:nvSpPr>
        <p:spPr/>
        <p:txBody>
          <a:bodyPr/>
          <a:lstStyle/>
          <a:p>
            <a:fld id="{CB84DA4C-FE2F-1A48-9698-2072A37F98FB}" type="slidenum">
              <a:rPr lang="en-EE" smtClean="0"/>
              <a:t>82</a:t>
            </a:fld>
            <a:endParaRPr lang="en-EE"/>
          </a:p>
        </p:txBody>
      </p:sp>
    </p:spTree>
    <p:extLst>
      <p:ext uri="{BB962C8B-B14F-4D97-AF65-F5344CB8AC3E}">
        <p14:creationId xmlns:p14="http://schemas.microsoft.com/office/powerpoint/2010/main" val="126516121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5F90C-DC51-FD64-E6FD-A716606634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1F9D95-A92A-64D1-14E2-52D7F4ED91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CE89C2-EA96-B636-6B3F-75BD2FEC3946}"/>
              </a:ext>
            </a:extLst>
          </p:cNvPr>
          <p:cNvSpPr>
            <a:spLocks noGrp="1"/>
          </p:cNvSpPr>
          <p:nvPr>
            <p:ph type="body" idx="1"/>
          </p:nvPr>
        </p:nvSpPr>
        <p:spPr/>
        <p:txBody>
          <a:bodyPr/>
          <a:lstStyle/>
          <a:p>
            <a:pPr rtl="0">
              <a:spcBef>
                <a:spcPts val="0"/>
              </a:spcBef>
              <a:spcAft>
                <a:spcPts val="0"/>
              </a:spcAft>
            </a:pPr>
            <a:endParaRPr lang="en-GB" b="0" dirty="0">
              <a:effectLst/>
            </a:endParaRPr>
          </a:p>
        </p:txBody>
      </p:sp>
      <p:sp>
        <p:nvSpPr>
          <p:cNvPr id="4" name="Slide Number Placeholder 3">
            <a:extLst>
              <a:ext uri="{FF2B5EF4-FFF2-40B4-BE49-F238E27FC236}">
                <a16:creationId xmlns:a16="http://schemas.microsoft.com/office/drawing/2014/main" id="{7259FC9B-B0FF-7A45-4450-66D1DB576791}"/>
              </a:ext>
            </a:extLst>
          </p:cNvPr>
          <p:cNvSpPr>
            <a:spLocks noGrp="1"/>
          </p:cNvSpPr>
          <p:nvPr>
            <p:ph type="sldNum" sz="quarter" idx="5"/>
          </p:nvPr>
        </p:nvSpPr>
        <p:spPr/>
        <p:txBody>
          <a:bodyPr/>
          <a:lstStyle/>
          <a:p>
            <a:fld id="{CB84DA4C-FE2F-1A48-9698-2072A37F98FB}" type="slidenum">
              <a:rPr lang="en-EE" smtClean="0"/>
              <a:t>83</a:t>
            </a:fld>
            <a:endParaRPr lang="en-EE"/>
          </a:p>
        </p:txBody>
      </p:sp>
    </p:spTree>
    <p:extLst>
      <p:ext uri="{BB962C8B-B14F-4D97-AF65-F5344CB8AC3E}">
        <p14:creationId xmlns:p14="http://schemas.microsoft.com/office/powerpoint/2010/main" val="389667501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t-EE" b="0" dirty="0">
                <a:solidFill>
                  <a:schemeClr val="tx1"/>
                </a:solidFill>
                <a:effectLst/>
              </a:rPr>
              <a:t>Hambaarstitudengid on Tartu linna toetusel teinud lühifilmi „Hambad korda viiekaga!“, mis tuletab meelde, et enne 19-aastaseks saamist tuleks kindlasti külastada hambaarsti!</a:t>
            </a:r>
          </a:p>
          <a:p>
            <a:pPr rtl="0">
              <a:spcBef>
                <a:spcPts val="0"/>
              </a:spcBef>
              <a:spcAft>
                <a:spcPts val="0"/>
              </a:spcAft>
            </a:pPr>
            <a:endParaRPr lang="et-EE" b="0" dirty="0">
              <a:solidFill>
                <a:schemeClr val="tx1"/>
              </a:solidFill>
              <a:effectLst/>
            </a:endParaRPr>
          </a:p>
          <a:p>
            <a:pPr rtl="0">
              <a:spcBef>
                <a:spcPts val="0"/>
              </a:spcBef>
              <a:spcAft>
                <a:spcPts val="0"/>
              </a:spcAft>
            </a:pPr>
            <a:r>
              <a:rPr lang="et-EE" b="0" dirty="0">
                <a:solidFill>
                  <a:schemeClr val="tx1"/>
                </a:solidFill>
                <a:effectLst/>
              </a:rPr>
              <a:t>Täisekraani režiimis avaneb video, kui CTRL-klahvi all hoides pildile vajutada.</a:t>
            </a:r>
          </a:p>
          <a:p>
            <a:pPr rtl="0">
              <a:spcBef>
                <a:spcPts val="0"/>
              </a:spcBef>
              <a:spcAft>
                <a:spcPts val="0"/>
              </a:spcAft>
            </a:pPr>
            <a:endParaRPr lang="et-EE" b="0" dirty="0">
              <a:solidFill>
                <a:schemeClr val="tx1"/>
              </a:solidFill>
              <a:effectLst/>
            </a:endParaRPr>
          </a:p>
          <a:p>
            <a:pPr rtl="0">
              <a:spcBef>
                <a:spcPts val="0"/>
              </a:spcBef>
              <a:spcAft>
                <a:spcPts val="0"/>
              </a:spcAft>
            </a:pPr>
            <a:r>
              <a:rPr lang="en-GB" b="0" dirty="0">
                <a:solidFill>
                  <a:schemeClr val="tx1"/>
                </a:solidFill>
                <a:effectLst/>
              </a:rPr>
              <a:t>https://www.youtube.com/watch?v=PpoRRUC-ezM&amp;t=27s</a:t>
            </a:r>
          </a:p>
        </p:txBody>
      </p:sp>
      <p:sp>
        <p:nvSpPr>
          <p:cNvPr id="4" name="Slide Number Placeholder 3"/>
          <p:cNvSpPr>
            <a:spLocks noGrp="1"/>
          </p:cNvSpPr>
          <p:nvPr>
            <p:ph type="sldNum" sz="quarter" idx="5"/>
          </p:nvPr>
        </p:nvSpPr>
        <p:spPr/>
        <p:txBody>
          <a:bodyPr/>
          <a:lstStyle/>
          <a:p>
            <a:fld id="{CB84DA4C-FE2F-1A48-9698-2072A37F98FB}" type="slidenum">
              <a:rPr lang="en-EE" smtClean="0"/>
              <a:t>84</a:t>
            </a:fld>
            <a:endParaRPr lang="en-EE"/>
          </a:p>
        </p:txBody>
      </p:sp>
    </p:spTree>
    <p:extLst>
      <p:ext uri="{BB962C8B-B14F-4D97-AF65-F5344CB8AC3E}">
        <p14:creationId xmlns:p14="http://schemas.microsoft.com/office/powerpoint/2010/main" val="50679227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u="none" dirty="0">
                <a:solidFill>
                  <a:schemeClr val="tx1"/>
                </a:solidFill>
              </a:rPr>
              <a:t>https://docs.google.com/forms/d/e/1FAIpQLSd0n-58oKa-2O_-zK5PEHWh4i_qi5C8cZwNARg8owSrvuaAww/viewform</a:t>
            </a:r>
            <a:endParaRPr lang="et-EE" b="0" u="none" dirty="0">
              <a:solidFill>
                <a:schemeClr val="tx1"/>
              </a:solidFill>
            </a:endParaRPr>
          </a:p>
          <a:p>
            <a:endParaRPr lang="et-EE" b="0" u="none" dirty="0">
              <a:solidFill>
                <a:schemeClr val="tx1"/>
              </a:solidFill>
            </a:endParaRPr>
          </a:p>
          <a:p>
            <a:r>
              <a:rPr lang="et-EE" b="0" u="none" dirty="0">
                <a:solidFill>
                  <a:schemeClr val="tx1"/>
                </a:solidFill>
              </a:rPr>
              <a:t>Tagasisideküsitlus õpilastele</a:t>
            </a:r>
            <a:endParaRPr lang="en-GB" b="0" u="none"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85</a:t>
            </a:fld>
            <a:endParaRPr lang="en-EE"/>
          </a:p>
        </p:txBody>
      </p:sp>
    </p:spTree>
    <p:extLst>
      <p:ext uri="{BB962C8B-B14F-4D97-AF65-F5344CB8AC3E}">
        <p14:creationId xmlns:p14="http://schemas.microsoft.com/office/powerpoint/2010/main" val="142208505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62FE5-0174-3577-C9AF-60B52FF340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B16413-7A15-D504-4BF3-891019729C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734C33-40A4-A2F7-3584-C592A993662F}"/>
              </a:ext>
            </a:extLst>
          </p:cNvPr>
          <p:cNvSpPr>
            <a:spLocks noGrp="1"/>
          </p:cNvSpPr>
          <p:nvPr>
            <p:ph type="body" idx="1"/>
          </p:nvPr>
        </p:nvSpPr>
        <p:spPr/>
        <p:txBody>
          <a:bodyPr/>
          <a:lstStyle/>
          <a:p>
            <a:pPr marL="0" indent="0">
              <a:buNone/>
            </a:pPr>
            <a:r>
              <a:rPr lang="et-EE" b="0" dirty="0">
                <a:solidFill>
                  <a:schemeClr val="tx1"/>
                </a:solidFill>
                <a:latin typeface="+mn-lt"/>
              </a:rPr>
              <a:t>Kuigi sellel mehel puudub üks kulm, märkame esimesena puuduvat hammast!</a:t>
            </a:r>
          </a:p>
          <a:p>
            <a:pPr marL="0" indent="0">
              <a:buNone/>
            </a:pPr>
            <a:endParaRPr lang="et-EE" b="0" dirty="0">
              <a:solidFill>
                <a:schemeClr val="tx1"/>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latin typeface="+mn-lt"/>
              </a:rPr>
              <a:t>ALLIKAS: </a:t>
            </a:r>
            <a:r>
              <a:rPr lang="en-GB" dirty="0">
                <a:solidFill>
                  <a:schemeClr val="tx1"/>
                </a:solidFill>
                <a:latin typeface="+mn-lt"/>
              </a:rPr>
              <a:t>https://enamel.com.au/cosmetic-dentistry/</a:t>
            </a:r>
          </a:p>
        </p:txBody>
      </p:sp>
      <p:sp>
        <p:nvSpPr>
          <p:cNvPr id="4" name="Slide Number Placeholder 3">
            <a:extLst>
              <a:ext uri="{FF2B5EF4-FFF2-40B4-BE49-F238E27FC236}">
                <a16:creationId xmlns:a16="http://schemas.microsoft.com/office/drawing/2014/main" id="{0BD15076-EE1C-1592-AE43-F9ACCCD103EA}"/>
              </a:ext>
            </a:extLst>
          </p:cNvPr>
          <p:cNvSpPr>
            <a:spLocks noGrp="1"/>
          </p:cNvSpPr>
          <p:nvPr>
            <p:ph type="sldNum" sz="quarter" idx="5"/>
          </p:nvPr>
        </p:nvSpPr>
        <p:spPr/>
        <p:txBody>
          <a:bodyPr/>
          <a:lstStyle/>
          <a:p>
            <a:fld id="{CB84DA4C-FE2F-1A48-9698-2072A37F98FB}" type="slidenum">
              <a:rPr lang="en-EE" smtClean="0"/>
              <a:t>86</a:t>
            </a:fld>
            <a:endParaRPr lang="en-EE"/>
          </a:p>
        </p:txBody>
      </p:sp>
    </p:spTree>
    <p:extLst>
      <p:ext uri="{BB962C8B-B14F-4D97-AF65-F5344CB8AC3E}">
        <p14:creationId xmlns:p14="http://schemas.microsoft.com/office/powerpoint/2010/main" val="597117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88C13-0EFD-97F1-AAC7-F9CB8D6C6C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4CC232-37FC-0547-E3D7-FE1F82021E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50FACB-44CF-FFB3-D17A-C6958567964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chemeClr val="tx1"/>
                </a:solidFill>
                <a:effectLst/>
                <a:latin typeface="+mn-lt"/>
              </a:rPr>
              <a:t>Söögikordade </a:t>
            </a:r>
            <a:r>
              <a:rPr lang="en-GB" b="0" i="0" dirty="0" err="1">
                <a:solidFill>
                  <a:schemeClr val="tx1"/>
                </a:solidFill>
                <a:effectLst/>
                <a:latin typeface="+mn-lt"/>
              </a:rPr>
              <a:t>vahel</a:t>
            </a:r>
            <a:r>
              <a:rPr lang="en-GB" b="0" i="0" dirty="0">
                <a:solidFill>
                  <a:schemeClr val="tx1"/>
                </a:solidFill>
                <a:effectLst/>
                <a:latin typeface="+mn-lt"/>
              </a:rPr>
              <a:t> </a:t>
            </a:r>
            <a:r>
              <a:rPr lang="et-EE" b="0" i="0" dirty="0">
                <a:solidFill>
                  <a:schemeClr val="tx1"/>
                </a:solidFill>
                <a:effectLst/>
                <a:latin typeface="+mn-lt"/>
              </a:rPr>
              <a:t>aitab sülg happelist keskkonda suus n</a:t>
            </a:r>
            <a:r>
              <a:rPr lang="en-GB" b="0" i="0" dirty="0" err="1">
                <a:solidFill>
                  <a:schemeClr val="tx1"/>
                </a:solidFill>
                <a:effectLst/>
                <a:latin typeface="+mn-lt"/>
              </a:rPr>
              <a:t>eutraliseerida</a:t>
            </a:r>
            <a:r>
              <a:rPr lang="en-GB" b="0" i="0" dirty="0">
                <a:solidFill>
                  <a:schemeClr val="tx1"/>
                </a:solidFill>
                <a:effectLst/>
                <a:latin typeface="+mn-lt"/>
              </a:rPr>
              <a:t> </a:t>
            </a:r>
            <a:r>
              <a:rPr lang="et-EE" b="0" i="0" dirty="0">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hammastel</a:t>
            </a:r>
            <a:r>
              <a:rPr lang="en-GB" b="0" i="0" dirty="0">
                <a:solidFill>
                  <a:schemeClr val="tx1"/>
                </a:solidFill>
                <a:effectLst/>
                <a:latin typeface="+mn-lt"/>
              </a:rPr>
              <a:t> </a:t>
            </a:r>
            <a:r>
              <a:rPr lang="en-GB" b="0" i="0" dirty="0" err="1">
                <a:solidFill>
                  <a:schemeClr val="tx1"/>
                </a:solidFill>
                <a:effectLst/>
                <a:latin typeface="+mn-lt"/>
              </a:rPr>
              <a:t>jälle</a:t>
            </a:r>
            <a:r>
              <a:rPr lang="en-GB" b="0" i="0" dirty="0">
                <a:solidFill>
                  <a:schemeClr val="tx1"/>
                </a:solidFill>
                <a:effectLst/>
                <a:latin typeface="+mn-lt"/>
              </a:rPr>
              <a:t> </a:t>
            </a:r>
            <a:r>
              <a:rPr lang="en-GB" b="0" i="0" dirty="0" err="1">
                <a:solidFill>
                  <a:schemeClr val="tx1"/>
                </a:solidFill>
                <a:effectLst/>
                <a:latin typeface="+mn-lt"/>
              </a:rPr>
              <a:t>tugevaks</a:t>
            </a:r>
            <a:r>
              <a:rPr lang="en-GB" b="0" i="0" dirty="0">
                <a:solidFill>
                  <a:schemeClr val="tx1"/>
                </a:solidFill>
                <a:effectLst/>
                <a:latin typeface="+mn-lt"/>
              </a:rPr>
              <a:t> </a:t>
            </a:r>
            <a:r>
              <a:rPr lang="en-GB" b="0" i="0" dirty="0" err="1">
                <a:solidFill>
                  <a:schemeClr val="tx1"/>
                </a:solidFill>
                <a:effectLst/>
                <a:latin typeface="+mn-lt"/>
              </a:rPr>
              <a:t>saada</a:t>
            </a:r>
            <a:r>
              <a:rPr lang="en-GB" b="0" i="0" dirty="0">
                <a:solidFill>
                  <a:schemeClr val="tx1"/>
                </a:solidFill>
                <a:effectLst/>
                <a:latin typeface="+mn-lt"/>
              </a:rPr>
              <a:t>.</a:t>
            </a:r>
            <a:endParaRPr lang="et-EE" b="0" i="0" dirty="0">
              <a:solidFill>
                <a:schemeClr val="tx1"/>
              </a:solidFill>
              <a:effectLst/>
              <a:latin typeface="+mn-lt"/>
            </a:endParaRPr>
          </a:p>
          <a:p>
            <a:endParaRPr lang="et-EE" dirty="0">
              <a:solidFill>
                <a:schemeClr val="tx1"/>
              </a:solidFill>
              <a:latin typeface="+mn-lt"/>
            </a:endParaRPr>
          </a:p>
          <a:p>
            <a:r>
              <a:rPr lang="et-EE" dirty="0">
                <a:solidFill>
                  <a:schemeClr val="tx1"/>
                </a:solidFill>
                <a:latin typeface="+mn-lt"/>
              </a:rPr>
              <a:t>Kui pärast söögikorda hammastele puhkepausi ei anta (näksitakse pidevalt), saavad bakterid pidevalt energiat juurde, et happeid toota - happerünnak suus muudkui kestab ja kestab ning mineraalid järjest väljuvad hambast – tekibki hambaauk.</a:t>
            </a:r>
          </a:p>
          <a:p>
            <a:endParaRPr lang="et-EE" dirty="0">
              <a:solidFill>
                <a:schemeClr val="tx1"/>
              </a:solidFill>
              <a:latin typeface="+mn-lt"/>
            </a:endParaRPr>
          </a:p>
          <a:p>
            <a:r>
              <a:rPr lang="et-EE" dirty="0">
                <a:solidFill>
                  <a:schemeClr val="tx1"/>
                </a:solidFill>
                <a:latin typeface="+mn-lt"/>
              </a:rPr>
              <a:t>Kui söögikordade vahel pausi pidada, viiakse süljest mineraalid hambaemaili tagasi ning hambaauku ei teki. Seetõttu on väga oluline toidukordade vahel 3 tundi vahet pidada (selle aja jooksul võib tarbida ainult puhast gaseerimata, maitseta vett).</a:t>
            </a:r>
            <a:endParaRPr lang="en-GB" dirty="0">
              <a:solidFill>
                <a:schemeClr val="tx1"/>
              </a:solidFill>
              <a:latin typeface="+mn-lt"/>
            </a:endParaRPr>
          </a:p>
        </p:txBody>
      </p:sp>
      <p:sp>
        <p:nvSpPr>
          <p:cNvPr id="4" name="Slide Number Placeholder 3">
            <a:extLst>
              <a:ext uri="{FF2B5EF4-FFF2-40B4-BE49-F238E27FC236}">
                <a16:creationId xmlns:a16="http://schemas.microsoft.com/office/drawing/2014/main" id="{2D66CC1F-24EA-CC7E-D920-484AFC84B391}"/>
              </a:ext>
            </a:extLst>
          </p:cNvPr>
          <p:cNvSpPr>
            <a:spLocks noGrp="1"/>
          </p:cNvSpPr>
          <p:nvPr>
            <p:ph type="sldNum" sz="quarter" idx="5"/>
          </p:nvPr>
        </p:nvSpPr>
        <p:spPr/>
        <p:txBody>
          <a:bodyPr/>
          <a:lstStyle/>
          <a:p>
            <a:fld id="{CB84DA4C-FE2F-1A48-9698-2072A37F98FB}" type="slidenum">
              <a:rPr lang="en-EE" smtClean="0"/>
              <a:t>10</a:t>
            </a:fld>
            <a:endParaRPr lang="en-EE"/>
          </a:p>
        </p:txBody>
      </p:sp>
    </p:spTree>
    <p:extLst>
      <p:ext uri="{BB962C8B-B14F-4D97-AF65-F5344CB8AC3E}">
        <p14:creationId xmlns:p14="http://schemas.microsoft.com/office/powerpoint/2010/main" val="5148711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5D8E37-13BC-1B27-015C-812D42C093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DADEEF-BD44-54B0-4441-2311A027BF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79926D-730D-71A9-5A29-251CD4668C84}"/>
              </a:ext>
            </a:extLst>
          </p:cNvPr>
          <p:cNvSpPr>
            <a:spLocks noGrp="1"/>
          </p:cNvSpPr>
          <p:nvPr>
            <p:ph type="body" idx="1"/>
          </p:nvPr>
        </p:nvSpPr>
        <p:spPr/>
        <p:txBody>
          <a:bodyPr/>
          <a:lstStyle/>
          <a:p>
            <a:r>
              <a:rPr lang="et-EE" dirty="0">
                <a:solidFill>
                  <a:schemeClr val="tx1"/>
                </a:solidFill>
              </a:rPr>
              <a:t>Suus on palju „salajast“ informatsiooni.</a:t>
            </a:r>
          </a:p>
          <a:p>
            <a:endParaRPr lang="et-EE" dirty="0">
              <a:solidFill>
                <a:schemeClr val="tx1"/>
              </a:solidFill>
            </a:endParaRPr>
          </a:p>
          <a:p>
            <a:r>
              <a:rPr lang="et-EE" dirty="0">
                <a:solidFill>
                  <a:schemeClr val="tx1"/>
                </a:solidFill>
              </a:rPr>
              <a:t>Näiteks kui sa oled hambapesuga hooletu, kuid enne hambaarsti juurde minekut pesed hambad ilusti puhtaks, saab hambaarst aru, et iga päev sa tegelikult hambapesuga nii hoolas ei ole. Kui suuhügieen on järjepidevalt kehv, muutuvad igemed punetavaks ja „kohevaks“ ning hakkavad juba õrna puudutuse peale kohe veritsema. Hambapinnal võivad olla valged laigud. Ühekordse hoolsa hambapesuga neid „vihjeid“ ei peida.</a:t>
            </a:r>
          </a:p>
          <a:p>
            <a:endParaRPr lang="et-EE" dirty="0">
              <a:solidFill>
                <a:schemeClr val="tx1"/>
              </a:solidFill>
            </a:endParaRPr>
          </a:p>
          <a:p>
            <a:r>
              <a:rPr lang="et-EE" dirty="0">
                <a:solidFill>
                  <a:schemeClr val="tx1"/>
                </a:solidFill>
              </a:rPr>
              <a:t>Või kui näiteks õppeaasta alguses võtta kõigilt õpilastelt süljeproovid ja seda tegevust õppeaasta lõpus korrata, saame teada, kes kellega „käib“ </a:t>
            </a:r>
            <a:r>
              <a:rPr lang="et-EE" dirty="0">
                <a:solidFill>
                  <a:schemeClr val="tx1"/>
                </a:solidFill>
                <a:sym typeface="Wingdings" panose="05000000000000000000" pitchFamily="2" charset="2"/>
              </a:rPr>
              <a:t></a:t>
            </a:r>
            <a:endParaRPr lang="en-GB" dirty="0">
              <a:solidFill>
                <a:schemeClr val="tx1"/>
              </a:solidFill>
            </a:endParaRPr>
          </a:p>
        </p:txBody>
      </p:sp>
      <p:sp>
        <p:nvSpPr>
          <p:cNvPr id="4" name="Slide Number Placeholder 3">
            <a:extLst>
              <a:ext uri="{FF2B5EF4-FFF2-40B4-BE49-F238E27FC236}">
                <a16:creationId xmlns:a16="http://schemas.microsoft.com/office/drawing/2014/main" id="{B2D73C9B-07B5-8CB6-DA32-3F76532B0FC3}"/>
              </a:ext>
            </a:extLst>
          </p:cNvPr>
          <p:cNvSpPr>
            <a:spLocks noGrp="1"/>
          </p:cNvSpPr>
          <p:nvPr>
            <p:ph type="sldNum" sz="quarter" idx="5"/>
          </p:nvPr>
        </p:nvSpPr>
        <p:spPr/>
        <p:txBody>
          <a:bodyPr/>
          <a:lstStyle/>
          <a:p>
            <a:fld id="{CB84DA4C-FE2F-1A48-9698-2072A37F98FB}" type="slidenum">
              <a:rPr lang="en-EE" smtClean="0"/>
              <a:t>87</a:t>
            </a:fld>
            <a:endParaRPr lang="en-EE"/>
          </a:p>
        </p:txBody>
      </p:sp>
    </p:spTree>
    <p:extLst>
      <p:ext uri="{BB962C8B-B14F-4D97-AF65-F5344CB8AC3E}">
        <p14:creationId xmlns:p14="http://schemas.microsoft.com/office/powerpoint/2010/main" val="398027234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endParaRPr lang="en-GB" sz="1200" b="0" i="0" u="none" strike="noStrike" dirty="0">
              <a:solidFill>
                <a:schemeClr val="tx1"/>
              </a:solidFill>
              <a:effectLst/>
              <a:latin typeface="+mn-l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88</a:t>
            </a:fld>
            <a:endParaRPr lang="en-EE"/>
          </a:p>
        </p:txBody>
      </p:sp>
    </p:spTree>
    <p:extLst>
      <p:ext uri="{BB962C8B-B14F-4D97-AF65-F5344CB8AC3E}">
        <p14:creationId xmlns:p14="http://schemas.microsoft.com/office/powerpoint/2010/main" val="15885604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E" b="0" i="0" u="none" dirty="0"/>
          </a:p>
        </p:txBody>
      </p:sp>
      <p:sp>
        <p:nvSpPr>
          <p:cNvPr id="4" name="Slide Number Placeholder 3"/>
          <p:cNvSpPr>
            <a:spLocks noGrp="1"/>
          </p:cNvSpPr>
          <p:nvPr>
            <p:ph type="sldNum" sz="quarter" idx="5"/>
          </p:nvPr>
        </p:nvSpPr>
        <p:spPr/>
        <p:txBody>
          <a:bodyPr/>
          <a:lstStyle/>
          <a:p>
            <a:fld id="{CB84DA4C-FE2F-1A48-9698-2072A37F98FB}" type="slidenum">
              <a:rPr lang="en-EE" smtClean="0"/>
              <a:t>89</a:t>
            </a:fld>
            <a:endParaRPr lang="en-EE"/>
          </a:p>
        </p:txBody>
      </p:sp>
    </p:spTree>
    <p:extLst>
      <p:ext uri="{BB962C8B-B14F-4D97-AF65-F5344CB8AC3E}">
        <p14:creationId xmlns:p14="http://schemas.microsoft.com/office/powerpoint/2010/main" val="162561568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0" u="none" dirty="0">
                <a:solidFill>
                  <a:schemeClr val="tx1"/>
                </a:solidFill>
              </a:rPr>
              <a:t>Fotol on näha hambaaugud – need võivad olla kriitjasvalged, kollakad, pruunid...</a:t>
            </a:r>
            <a:endParaRPr lang="en-EE" b="0" u="none" dirty="0">
              <a:solidFill>
                <a:schemeClr val="tx1"/>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90</a:t>
            </a:fld>
            <a:endParaRPr lang="en-EE"/>
          </a:p>
        </p:txBody>
      </p:sp>
    </p:spTree>
    <p:extLst>
      <p:ext uri="{BB962C8B-B14F-4D97-AF65-F5344CB8AC3E}">
        <p14:creationId xmlns:p14="http://schemas.microsoft.com/office/powerpoint/2010/main" val="394705022"/>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t-EE" dirty="0">
                <a:solidFill>
                  <a:schemeClr val="tx1"/>
                </a:solidFill>
              </a:rPr>
              <a:t>Foto: Marek Vink</a:t>
            </a:r>
          </a:p>
        </p:txBody>
      </p:sp>
      <p:sp>
        <p:nvSpPr>
          <p:cNvPr id="4" name="Slide Number Placeholder 3"/>
          <p:cNvSpPr>
            <a:spLocks noGrp="1"/>
          </p:cNvSpPr>
          <p:nvPr>
            <p:ph type="sldNum" sz="quarter" idx="5"/>
          </p:nvPr>
        </p:nvSpPr>
        <p:spPr/>
        <p:txBody>
          <a:bodyPr/>
          <a:lstStyle/>
          <a:p>
            <a:fld id="{CB84DA4C-FE2F-1A48-9698-2072A37F98FB}" type="slidenum">
              <a:rPr lang="en-EE" smtClean="0"/>
              <a:t>91</a:t>
            </a:fld>
            <a:endParaRPr lang="en-EE"/>
          </a:p>
        </p:txBody>
      </p:sp>
    </p:spTree>
    <p:extLst>
      <p:ext uri="{BB962C8B-B14F-4D97-AF65-F5344CB8AC3E}">
        <p14:creationId xmlns:p14="http://schemas.microsoft.com/office/powerpoint/2010/main" val="179621143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t-EE" dirty="0">
                <a:solidFill>
                  <a:schemeClr val="tx1"/>
                </a:solidFill>
              </a:rPr>
              <a:t>Mokatubaka kasutaja (1 karp päevas) limaskestakahjustus</a:t>
            </a:r>
          </a:p>
          <a:p>
            <a:pPr marL="0" indent="0">
              <a:buFont typeface="Arial" panose="020B0604020202020204" pitchFamily="34" charset="0"/>
              <a:buNone/>
            </a:pPr>
            <a:endParaRPr lang="et-E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t-EE" dirty="0">
                <a:solidFill>
                  <a:schemeClr val="tx1"/>
                </a:solidFill>
              </a:rPr>
              <a:t>Foto: Marek Vink</a:t>
            </a:r>
          </a:p>
        </p:txBody>
      </p:sp>
      <p:sp>
        <p:nvSpPr>
          <p:cNvPr id="4" name="Slide Number Placeholder 3"/>
          <p:cNvSpPr>
            <a:spLocks noGrp="1"/>
          </p:cNvSpPr>
          <p:nvPr>
            <p:ph type="sldNum" sz="quarter" idx="5"/>
          </p:nvPr>
        </p:nvSpPr>
        <p:spPr/>
        <p:txBody>
          <a:bodyPr/>
          <a:lstStyle/>
          <a:p>
            <a:fld id="{CB84DA4C-FE2F-1A48-9698-2072A37F98FB}" type="slidenum">
              <a:rPr lang="en-EE" smtClean="0"/>
              <a:t>92</a:t>
            </a:fld>
            <a:endParaRPr lang="en-EE"/>
          </a:p>
        </p:txBody>
      </p:sp>
    </p:spTree>
    <p:extLst>
      <p:ext uri="{BB962C8B-B14F-4D97-AF65-F5344CB8AC3E}">
        <p14:creationId xmlns:p14="http://schemas.microsoft.com/office/powerpoint/2010/main" val="12024221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122D7-948D-AF78-B705-279F8629B5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B20F82-12AE-AB08-454E-49708C5D60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E9099B-72AC-5239-8FE1-E6F20D8E9642}"/>
              </a:ext>
            </a:extLst>
          </p:cNvPr>
          <p:cNvSpPr>
            <a:spLocks noGrp="1"/>
          </p:cNvSpPr>
          <p:nvPr>
            <p:ph type="body" idx="1"/>
          </p:nvPr>
        </p:nvSpPr>
        <p:spPr/>
        <p:txBody>
          <a:bodyPr/>
          <a:lstStyle/>
          <a:p>
            <a:endParaRPr lang="et-EE" dirty="0"/>
          </a:p>
        </p:txBody>
      </p:sp>
      <p:sp>
        <p:nvSpPr>
          <p:cNvPr id="4" name="Slide Number Placeholder 3">
            <a:extLst>
              <a:ext uri="{FF2B5EF4-FFF2-40B4-BE49-F238E27FC236}">
                <a16:creationId xmlns:a16="http://schemas.microsoft.com/office/drawing/2014/main" id="{1AEE6908-F93F-FAE0-0F82-1F0B64DD607A}"/>
              </a:ext>
            </a:extLst>
          </p:cNvPr>
          <p:cNvSpPr>
            <a:spLocks noGrp="1"/>
          </p:cNvSpPr>
          <p:nvPr>
            <p:ph type="sldNum" sz="quarter" idx="5"/>
          </p:nvPr>
        </p:nvSpPr>
        <p:spPr/>
        <p:txBody>
          <a:bodyPr/>
          <a:lstStyle/>
          <a:p>
            <a:fld id="{CB84DA4C-FE2F-1A48-9698-2072A37F98FB}" type="slidenum">
              <a:rPr lang="en-EE" smtClean="0"/>
              <a:t>93</a:t>
            </a:fld>
            <a:endParaRPr lang="en-EE"/>
          </a:p>
        </p:txBody>
      </p:sp>
    </p:spTree>
    <p:extLst>
      <p:ext uri="{BB962C8B-B14F-4D97-AF65-F5344CB8AC3E}">
        <p14:creationId xmlns:p14="http://schemas.microsoft.com/office/powerpoint/2010/main" val="97642459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122D7-948D-AF78-B705-279F8629B5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B20F82-12AE-AB08-454E-49708C5D60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E9099B-72AC-5239-8FE1-E6F20D8E9642}"/>
              </a:ext>
            </a:extLst>
          </p:cNvPr>
          <p:cNvSpPr>
            <a:spLocks noGrp="1"/>
          </p:cNvSpPr>
          <p:nvPr>
            <p:ph type="body" idx="1"/>
          </p:nvPr>
        </p:nvSpPr>
        <p:spPr/>
        <p:txBody>
          <a:bodyPr/>
          <a:lstStyle/>
          <a:p>
            <a:r>
              <a:rPr lang="et-EE" dirty="0">
                <a:solidFill>
                  <a:schemeClr val="tx1"/>
                </a:solidFill>
              </a:rPr>
              <a:t>Patsient ei ole breketravi ajal suuhügieeniga hoolas olnud – hammastel on kohutavad kaariesekahjustused.</a:t>
            </a: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Breketitega saame hambad ilusasse sirgesse ritta, kuid kui ravi järgselt on hambad kahjustunud, ei saavutata oodatud tulemust – ilusat säravat naeratust, mille üle uhke olla!</a:t>
            </a:r>
            <a:endParaRPr lang="en-GB" dirty="0">
              <a:solidFill>
                <a:schemeClr val="tx1"/>
              </a:solidFill>
            </a:endParaRPr>
          </a:p>
        </p:txBody>
      </p:sp>
      <p:sp>
        <p:nvSpPr>
          <p:cNvPr id="4" name="Slide Number Placeholder 3">
            <a:extLst>
              <a:ext uri="{FF2B5EF4-FFF2-40B4-BE49-F238E27FC236}">
                <a16:creationId xmlns:a16="http://schemas.microsoft.com/office/drawing/2014/main" id="{1AEE6908-F93F-FAE0-0F82-1F0B64DD607A}"/>
              </a:ext>
            </a:extLst>
          </p:cNvPr>
          <p:cNvSpPr>
            <a:spLocks noGrp="1"/>
          </p:cNvSpPr>
          <p:nvPr>
            <p:ph type="sldNum" sz="quarter" idx="5"/>
          </p:nvPr>
        </p:nvSpPr>
        <p:spPr/>
        <p:txBody>
          <a:bodyPr/>
          <a:lstStyle/>
          <a:p>
            <a:fld id="{CB84DA4C-FE2F-1A48-9698-2072A37F98FB}" type="slidenum">
              <a:rPr lang="en-EE" smtClean="0"/>
              <a:t>94</a:t>
            </a:fld>
            <a:endParaRPr lang="en-EE"/>
          </a:p>
        </p:txBody>
      </p:sp>
    </p:spTree>
    <p:extLst>
      <p:ext uri="{BB962C8B-B14F-4D97-AF65-F5344CB8AC3E}">
        <p14:creationId xmlns:p14="http://schemas.microsoft.com/office/powerpoint/2010/main" val="377721811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6F1C3-C0E7-E762-85CA-BD903F44FF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C60D1B-C2CA-8F09-E2C1-C906469655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92AA37-2CA1-472D-724C-95C98C74792E}"/>
              </a:ext>
            </a:extLst>
          </p:cNvPr>
          <p:cNvSpPr>
            <a:spLocks noGrp="1"/>
          </p:cNvSpPr>
          <p:nvPr>
            <p:ph type="body" idx="1"/>
          </p:nvPr>
        </p:nvSpPr>
        <p:spPr/>
        <p:txBody>
          <a:bodyPr/>
          <a:lstStyle/>
          <a:p>
            <a:endParaRPr lang="en-EE" dirty="0"/>
          </a:p>
        </p:txBody>
      </p:sp>
      <p:sp>
        <p:nvSpPr>
          <p:cNvPr id="4" name="Slide Number Placeholder 3">
            <a:extLst>
              <a:ext uri="{FF2B5EF4-FFF2-40B4-BE49-F238E27FC236}">
                <a16:creationId xmlns:a16="http://schemas.microsoft.com/office/drawing/2014/main" id="{72414559-FD69-D3CA-3F07-B885D7343019}"/>
              </a:ext>
            </a:extLst>
          </p:cNvPr>
          <p:cNvSpPr>
            <a:spLocks noGrp="1"/>
          </p:cNvSpPr>
          <p:nvPr>
            <p:ph type="sldNum" sz="quarter" idx="5"/>
          </p:nvPr>
        </p:nvSpPr>
        <p:spPr/>
        <p:txBody>
          <a:bodyPr/>
          <a:lstStyle/>
          <a:p>
            <a:fld id="{CB84DA4C-FE2F-1A48-9698-2072A37F98FB}" type="slidenum">
              <a:rPr lang="en-EE" smtClean="0"/>
              <a:t>95</a:t>
            </a:fld>
            <a:endParaRPr lang="en-EE"/>
          </a:p>
        </p:txBody>
      </p:sp>
    </p:spTree>
    <p:extLst>
      <p:ext uri="{BB962C8B-B14F-4D97-AF65-F5344CB8AC3E}">
        <p14:creationId xmlns:p14="http://schemas.microsoft.com/office/powerpoint/2010/main" val="41630027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6F1C3-C0E7-E762-85CA-BD903F44FF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C60D1B-C2CA-8F09-E2C1-C906469655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92AA37-2CA1-472D-724C-95C98C74792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rPr>
              <a:t>...üks väga kehvas seisus olev suu!</a:t>
            </a:r>
          </a:p>
        </p:txBody>
      </p:sp>
      <p:sp>
        <p:nvSpPr>
          <p:cNvPr id="4" name="Slide Number Placeholder 3">
            <a:extLst>
              <a:ext uri="{FF2B5EF4-FFF2-40B4-BE49-F238E27FC236}">
                <a16:creationId xmlns:a16="http://schemas.microsoft.com/office/drawing/2014/main" id="{72414559-FD69-D3CA-3F07-B885D7343019}"/>
              </a:ext>
            </a:extLst>
          </p:cNvPr>
          <p:cNvSpPr>
            <a:spLocks noGrp="1"/>
          </p:cNvSpPr>
          <p:nvPr>
            <p:ph type="sldNum" sz="quarter" idx="5"/>
          </p:nvPr>
        </p:nvSpPr>
        <p:spPr/>
        <p:txBody>
          <a:bodyPr/>
          <a:lstStyle/>
          <a:p>
            <a:fld id="{CB84DA4C-FE2F-1A48-9698-2072A37F98FB}" type="slidenum">
              <a:rPr lang="en-EE" smtClean="0"/>
              <a:t>96</a:t>
            </a:fld>
            <a:endParaRPr lang="en-EE"/>
          </a:p>
        </p:txBody>
      </p:sp>
    </p:spTree>
    <p:extLst>
      <p:ext uri="{BB962C8B-B14F-4D97-AF65-F5344CB8AC3E}">
        <p14:creationId xmlns:p14="http://schemas.microsoft.com/office/powerpoint/2010/main" val="1111490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2026B-AF85-7747-E7A9-A4CE583C13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922408-C414-A878-AD1F-7C6E25E7AB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7A0590-CA30-1680-3752-F1E7F23A978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solidFill>
                  <a:schemeClr val="tx1"/>
                </a:solidFill>
                <a:latin typeface="+mn-lt"/>
              </a:rPr>
              <a:t>Suus elavad bakterid. </a:t>
            </a:r>
            <a:r>
              <a:rPr lang="en-GB" b="0" i="0" dirty="0">
                <a:solidFill>
                  <a:schemeClr val="tx1"/>
                </a:solidFill>
                <a:effectLst/>
                <a:latin typeface="+mn-lt"/>
              </a:rPr>
              <a:t>Iga </a:t>
            </a:r>
            <a:r>
              <a:rPr lang="en-GB" b="0" i="0" dirty="0" err="1">
                <a:solidFill>
                  <a:schemeClr val="tx1"/>
                </a:solidFill>
                <a:effectLst/>
                <a:latin typeface="+mn-lt"/>
              </a:rPr>
              <a:t>kord</a:t>
            </a:r>
            <a:r>
              <a:rPr lang="en-GB" b="0" i="0" dirty="0">
                <a:solidFill>
                  <a:schemeClr val="tx1"/>
                </a:solidFill>
                <a:effectLst/>
                <a:latin typeface="+mn-lt"/>
              </a:rPr>
              <a:t>, </a:t>
            </a:r>
            <a:r>
              <a:rPr lang="en-GB" b="0" i="0" dirty="0" err="1">
                <a:solidFill>
                  <a:schemeClr val="tx1"/>
                </a:solidFill>
                <a:effectLst/>
                <a:latin typeface="+mn-lt"/>
              </a:rPr>
              <a:t>kui</a:t>
            </a:r>
            <a:r>
              <a:rPr lang="en-GB" b="0" i="0" dirty="0">
                <a:solidFill>
                  <a:schemeClr val="tx1"/>
                </a:solidFill>
                <a:effectLst/>
                <a:latin typeface="+mn-lt"/>
              </a:rPr>
              <a:t> </a:t>
            </a:r>
            <a:r>
              <a:rPr lang="et-EE" b="0" i="0" dirty="0">
                <a:solidFill>
                  <a:schemeClr val="tx1"/>
                </a:solidFill>
                <a:effectLst/>
                <a:latin typeface="+mn-lt"/>
              </a:rPr>
              <a:t>me midagi </a:t>
            </a:r>
            <a:r>
              <a:rPr lang="en-GB" b="0" i="0" dirty="0" err="1">
                <a:solidFill>
                  <a:schemeClr val="tx1"/>
                </a:solidFill>
                <a:effectLst/>
                <a:latin typeface="+mn-lt"/>
              </a:rPr>
              <a:t>sööme</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joome</a:t>
            </a:r>
            <a:r>
              <a:rPr lang="et-EE" b="0" i="0" dirty="0">
                <a:solidFill>
                  <a:schemeClr val="tx1"/>
                </a:solidFill>
                <a:effectLst/>
                <a:latin typeface="+mn-lt"/>
              </a:rPr>
              <a:t> (v.a puhas gaseerimata, maitseta vesi)</a:t>
            </a:r>
            <a:r>
              <a:rPr lang="en-GB" b="0" i="0" dirty="0">
                <a:solidFill>
                  <a:schemeClr val="tx1"/>
                </a:solidFill>
                <a:effectLst/>
                <a:latin typeface="+mn-lt"/>
              </a:rPr>
              <a:t>, </a:t>
            </a:r>
            <a:r>
              <a:rPr lang="en-GB" b="0" i="0" dirty="0" err="1">
                <a:solidFill>
                  <a:schemeClr val="tx1"/>
                </a:solidFill>
                <a:effectLst/>
                <a:latin typeface="+mn-lt"/>
              </a:rPr>
              <a:t>saavad</a:t>
            </a:r>
            <a:r>
              <a:rPr lang="en-GB" b="0" i="0" dirty="0">
                <a:solidFill>
                  <a:schemeClr val="tx1"/>
                </a:solidFill>
                <a:effectLst/>
                <a:latin typeface="+mn-lt"/>
              </a:rPr>
              <a:t> </a:t>
            </a:r>
            <a:r>
              <a:rPr lang="et-EE" b="0" i="0" dirty="0">
                <a:solidFill>
                  <a:schemeClr val="tx1"/>
                </a:solidFill>
                <a:effectLst/>
                <a:latin typeface="+mn-lt"/>
              </a:rPr>
              <a:t>bakterid sellest</a:t>
            </a:r>
            <a:r>
              <a:rPr lang="en-GB" b="0" i="0" dirty="0">
                <a:solidFill>
                  <a:schemeClr val="tx1"/>
                </a:solidFill>
                <a:effectLst/>
                <a:latin typeface="+mn-lt"/>
              </a:rPr>
              <a:t> </a:t>
            </a:r>
            <a:r>
              <a:rPr lang="en-GB" b="0" i="0" dirty="0" err="1">
                <a:solidFill>
                  <a:schemeClr val="tx1"/>
                </a:solidFill>
                <a:effectLst/>
                <a:latin typeface="+mn-lt"/>
              </a:rPr>
              <a:t>energiat</a:t>
            </a:r>
            <a:r>
              <a:rPr lang="en-GB" b="0" i="0" dirty="0">
                <a:solidFill>
                  <a:schemeClr val="tx1"/>
                </a:solidFill>
                <a:effectLst/>
                <a:latin typeface="+mn-lt"/>
              </a:rPr>
              <a:t> </a:t>
            </a:r>
            <a:r>
              <a:rPr lang="en-GB" b="0" i="0" dirty="0" err="1">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hakkavad</a:t>
            </a:r>
            <a:r>
              <a:rPr lang="en-GB" b="0" i="0" dirty="0">
                <a:solidFill>
                  <a:schemeClr val="tx1"/>
                </a:solidFill>
                <a:effectLst/>
                <a:latin typeface="+mn-lt"/>
              </a:rPr>
              <a:t> </a:t>
            </a:r>
            <a:r>
              <a:rPr lang="et-EE" b="0" i="0" dirty="0">
                <a:solidFill>
                  <a:schemeClr val="tx1"/>
                </a:solidFill>
                <a:effectLst/>
                <a:latin typeface="+mn-lt"/>
              </a:rPr>
              <a:t>tootma hapet (tekib happerünnak). Selle tulemusel </a:t>
            </a:r>
            <a:r>
              <a:rPr lang="et-EE" dirty="0">
                <a:solidFill>
                  <a:schemeClr val="tx1"/>
                </a:solidFill>
                <a:latin typeface="+mn-lt"/>
              </a:rPr>
              <a:t>muutub keskkond suus happeliseks. See viib hammastest mineraalid välja ja hammas muutub „pehmeks“/“nõrgaks“. </a:t>
            </a:r>
            <a:r>
              <a:rPr lang="et-EE" b="0" i="0" dirty="0">
                <a:solidFill>
                  <a:schemeClr val="tx1"/>
                </a:solidFill>
                <a:effectLst/>
                <a:latin typeface="+mn-lt"/>
              </a:rPr>
              <a:t>Sõltuvalt </a:t>
            </a:r>
            <a:r>
              <a:rPr lang="en-GB" b="0" i="0" dirty="0" err="1">
                <a:solidFill>
                  <a:schemeClr val="tx1"/>
                </a:solidFill>
                <a:effectLst/>
                <a:latin typeface="+mn-lt"/>
              </a:rPr>
              <a:t>toidust</a:t>
            </a:r>
            <a:r>
              <a:rPr lang="en-GB" b="0" i="0" dirty="0">
                <a:solidFill>
                  <a:schemeClr val="tx1"/>
                </a:solidFill>
                <a:effectLst/>
                <a:latin typeface="+mn-lt"/>
              </a:rPr>
              <a:t> </a:t>
            </a:r>
            <a:r>
              <a:rPr lang="en-GB" b="0" i="0" dirty="0" err="1">
                <a:solidFill>
                  <a:schemeClr val="tx1"/>
                </a:solidFill>
                <a:effectLst/>
                <a:latin typeface="+mn-lt"/>
              </a:rPr>
              <a:t>või</a:t>
            </a:r>
            <a:r>
              <a:rPr lang="en-GB" b="0" i="0" dirty="0">
                <a:solidFill>
                  <a:schemeClr val="tx1"/>
                </a:solidFill>
                <a:effectLst/>
                <a:latin typeface="+mn-lt"/>
              </a:rPr>
              <a:t> </a:t>
            </a:r>
            <a:r>
              <a:rPr lang="en-GB" b="0" i="0" dirty="0" err="1">
                <a:solidFill>
                  <a:schemeClr val="tx1"/>
                </a:solidFill>
                <a:effectLst/>
                <a:latin typeface="+mn-lt"/>
              </a:rPr>
              <a:t>joogist</a:t>
            </a:r>
            <a:r>
              <a:rPr lang="et-EE" b="0" i="0" dirty="0">
                <a:solidFill>
                  <a:schemeClr val="tx1"/>
                </a:solidFill>
                <a:effectLst/>
                <a:latin typeface="+mn-lt"/>
              </a:rPr>
              <a:t>,</a:t>
            </a:r>
            <a:r>
              <a:rPr lang="en-GB" b="0" i="0" dirty="0">
                <a:solidFill>
                  <a:schemeClr val="tx1"/>
                </a:solidFill>
                <a:effectLst/>
                <a:latin typeface="+mn-lt"/>
              </a:rPr>
              <a:t> </a:t>
            </a:r>
            <a:r>
              <a:rPr lang="en-GB" b="0" i="0" dirty="0" err="1">
                <a:solidFill>
                  <a:schemeClr val="tx1"/>
                </a:solidFill>
                <a:effectLst/>
                <a:latin typeface="+mn-lt"/>
              </a:rPr>
              <a:t>kestab</a:t>
            </a:r>
            <a:r>
              <a:rPr lang="en-GB" b="0" i="0" dirty="0">
                <a:solidFill>
                  <a:schemeClr val="tx1"/>
                </a:solidFill>
                <a:effectLst/>
                <a:latin typeface="+mn-lt"/>
              </a:rPr>
              <a:t> </a:t>
            </a:r>
            <a:r>
              <a:rPr lang="en-GB" b="0" i="0" dirty="0" err="1">
                <a:solidFill>
                  <a:schemeClr val="tx1"/>
                </a:solidFill>
                <a:effectLst/>
                <a:latin typeface="+mn-lt"/>
              </a:rPr>
              <a:t>happerünnak</a:t>
            </a:r>
            <a:r>
              <a:rPr lang="en-GB" b="0" i="0" dirty="0">
                <a:solidFill>
                  <a:schemeClr val="tx1"/>
                </a:solidFill>
                <a:effectLst/>
                <a:latin typeface="+mn-lt"/>
              </a:rPr>
              <a:t> </a:t>
            </a:r>
            <a:r>
              <a:rPr lang="en-GB" b="0" i="0" dirty="0" err="1">
                <a:solidFill>
                  <a:schemeClr val="tx1"/>
                </a:solidFill>
                <a:effectLst/>
                <a:latin typeface="+mn-lt"/>
              </a:rPr>
              <a:t>minimaalselt</a:t>
            </a:r>
            <a:r>
              <a:rPr lang="en-GB" b="0" i="0" dirty="0">
                <a:solidFill>
                  <a:schemeClr val="tx1"/>
                </a:solidFill>
                <a:effectLst/>
                <a:latin typeface="+mn-lt"/>
              </a:rPr>
              <a:t> 20 </a:t>
            </a:r>
            <a:r>
              <a:rPr lang="en-GB" b="0" i="0" dirty="0" err="1">
                <a:solidFill>
                  <a:schemeClr val="tx1"/>
                </a:solidFill>
                <a:effectLst/>
                <a:latin typeface="+mn-lt"/>
              </a:rPr>
              <a:t>minutit</a:t>
            </a:r>
            <a:r>
              <a:rPr lang="en-GB" b="0" i="0" dirty="0">
                <a:solidFill>
                  <a:schemeClr val="tx1"/>
                </a:solidFill>
                <a:effectLst/>
                <a:latin typeface="+mn-lt"/>
              </a:rPr>
              <a:t>.</a:t>
            </a:r>
            <a:endParaRPr lang="et-EE" b="0" i="0" dirty="0">
              <a:solidFill>
                <a:schemeClr val="tx1"/>
              </a:solidFill>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t-EE" b="0" i="0" dirty="0">
              <a:solidFill>
                <a:schemeClr val="tx1"/>
              </a:solidFill>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err="1">
                <a:solidFill>
                  <a:schemeClr val="tx1"/>
                </a:solidFill>
                <a:effectLst/>
                <a:latin typeface="+mn-lt"/>
              </a:rPr>
              <a:t>Söögikordade</a:t>
            </a:r>
            <a:r>
              <a:rPr lang="en-GB" b="0" i="0" dirty="0">
                <a:solidFill>
                  <a:schemeClr val="tx1"/>
                </a:solidFill>
                <a:effectLst/>
                <a:latin typeface="+mn-lt"/>
              </a:rPr>
              <a:t> </a:t>
            </a:r>
            <a:r>
              <a:rPr lang="en-GB" b="0" i="0" dirty="0" err="1">
                <a:solidFill>
                  <a:schemeClr val="tx1"/>
                </a:solidFill>
                <a:effectLst/>
                <a:latin typeface="+mn-lt"/>
              </a:rPr>
              <a:t>vahel</a:t>
            </a:r>
            <a:r>
              <a:rPr lang="en-GB" b="0" i="0" dirty="0">
                <a:solidFill>
                  <a:schemeClr val="tx1"/>
                </a:solidFill>
                <a:effectLst/>
                <a:latin typeface="+mn-lt"/>
              </a:rPr>
              <a:t> </a:t>
            </a:r>
            <a:r>
              <a:rPr lang="et-EE" b="0" i="0" dirty="0">
                <a:solidFill>
                  <a:schemeClr val="tx1"/>
                </a:solidFill>
                <a:effectLst/>
                <a:latin typeface="+mn-lt"/>
              </a:rPr>
              <a:t>aitab sülg happelist keskkonda suus n</a:t>
            </a:r>
            <a:r>
              <a:rPr lang="en-GB" b="0" i="0" dirty="0" err="1">
                <a:solidFill>
                  <a:schemeClr val="tx1"/>
                </a:solidFill>
                <a:effectLst/>
                <a:latin typeface="+mn-lt"/>
              </a:rPr>
              <a:t>eutraliseerida</a:t>
            </a:r>
            <a:r>
              <a:rPr lang="en-GB" b="0" i="0" dirty="0">
                <a:solidFill>
                  <a:schemeClr val="tx1"/>
                </a:solidFill>
                <a:effectLst/>
                <a:latin typeface="+mn-lt"/>
              </a:rPr>
              <a:t> </a:t>
            </a:r>
            <a:r>
              <a:rPr lang="et-EE" b="0" i="0" dirty="0">
                <a:solidFill>
                  <a:schemeClr val="tx1"/>
                </a:solidFill>
                <a:effectLst/>
                <a:latin typeface="+mn-lt"/>
              </a:rPr>
              <a:t>ja</a:t>
            </a:r>
            <a:r>
              <a:rPr lang="en-GB" b="0" i="0" dirty="0">
                <a:solidFill>
                  <a:schemeClr val="tx1"/>
                </a:solidFill>
                <a:effectLst/>
                <a:latin typeface="+mn-lt"/>
              </a:rPr>
              <a:t> </a:t>
            </a:r>
            <a:r>
              <a:rPr lang="en-GB" b="0" i="0" dirty="0" err="1">
                <a:solidFill>
                  <a:schemeClr val="tx1"/>
                </a:solidFill>
                <a:effectLst/>
                <a:latin typeface="+mn-lt"/>
              </a:rPr>
              <a:t>hammastel</a:t>
            </a:r>
            <a:r>
              <a:rPr lang="en-GB" b="0" i="0" dirty="0">
                <a:solidFill>
                  <a:schemeClr val="tx1"/>
                </a:solidFill>
                <a:effectLst/>
                <a:latin typeface="+mn-lt"/>
              </a:rPr>
              <a:t> </a:t>
            </a:r>
            <a:r>
              <a:rPr lang="en-GB" b="0" i="0" dirty="0" err="1">
                <a:solidFill>
                  <a:schemeClr val="tx1"/>
                </a:solidFill>
                <a:effectLst/>
                <a:latin typeface="+mn-lt"/>
              </a:rPr>
              <a:t>jälle</a:t>
            </a:r>
            <a:r>
              <a:rPr lang="en-GB" b="0" i="0" dirty="0">
                <a:solidFill>
                  <a:schemeClr val="tx1"/>
                </a:solidFill>
                <a:effectLst/>
                <a:latin typeface="+mn-lt"/>
              </a:rPr>
              <a:t> </a:t>
            </a:r>
            <a:r>
              <a:rPr lang="en-GB" b="0" i="0" dirty="0" err="1">
                <a:solidFill>
                  <a:schemeClr val="tx1"/>
                </a:solidFill>
                <a:effectLst/>
                <a:latin typeface="+mn-lt"/>
              </a:rPr>
              <a:t>tugevaks</a:t>
            </a:r>
            <a:r>
              <a:rPr lang="en-GB" b="0" i="0" dirty="0">
                <a:solidFill>
                  <a:schemeClr val="tx1"/>
                </a:solidFill>
                <a:effectLst/>
                <a:latin typeface="+mn-lt"/>
              </a:rPr>
              <a:t> </a:t>
            </a:r>
            <a:r>
              <a:rPr lang="en-GB" b="0" i="0" dirty="0" err="1">
                <a:solidFill>
                  <a:schemeClr val="tx1"/>
                </a:solidFill>
                <a:effectLst/>
                <a:latin typeface="+mn-lt"/>
              </a:rPr>
              <a:t>saada</a:t>
            </a:r>
            <a:r>
              <a:rPr lang="en-GB" b="0" i="0" dirty="0">
                <a:solidFill>
                  <a:schemeClr val="tx1"/>
                </a:solidFill>
                <a:effectLst/>
                <a:latin typeface="+mn-lt"/>
              </a:rPr>
              <a:t>.</a:t>
            </a:r>
            <a:endParaRPr lang="et-EE" b="0" i="0" dirty="0">
              <a:solidFill>
                <a:schemeClr val="tx1"/>
              </a:solidFill>
              <a:effectLst/>
              <a:latin typeface="+mn-lt"/>
            </a:endParaRPr>
          </a:p>
          <a:p>
            <a:endParaRPr lang="et-EE" dirty="0">
              <a:solidFill>
                <a:schemeClr val="tx1"/>
              </a:solidFill>
              <a:latin typeface="+mn-lt"/>
            </a:endParaRPr>
          </a:p>
          <a:p>
            <a:r>
              <a:rPr lang="et-EE" dirty="0">
                <a:solidFill>
                  <a:schemeClr val="tx1"/>
                </a:solidFill>
                <a:latin typeface="+mn-lt"/>
              </a:rPr>
              <a:t>Kui pärast söögikorda hammastele puhkepausi ei anta (näksitakse pidevalt), saavad bakterid pidevalt energiat juurde, et happeid toota - happerünnak suus muudkui kestab ja kestab ning mineraalid järjest väljuvad hambast – tekibki hambaauk.</a:t>
            </a:r>
          </a:p>
          <a:p>
            <a:endParaRPr lang="et-EE" dirty="0">
              <a:solidFill>
                <a:schemeClr val="tx1"/>
              </a:solidFill>
              <a:latin typeface="+mn-lt"/>
            </a:endParaRPr>
          </a:p>
          <a:p>
            <a:r>
              <a:rPr lang="et-EE" dirty="0">
                <a:solidFill>
                  <a:schemeClr val="tx1"/>
                </a:solidFill>
                <a:latin typeface="+mn-lt"/>
              </a:rPr>
              <a:t>Kui söögikordade vahel pausi pidada, viiakse süljest mineraalid hambaemaili tagasi ning hambaauku ei teki. Seetõttu on väga oluline toidukordade vahel 3 tundi vahet pidada (selle aja jooksul võib tarbida ainult puhast gaseerimata, maitseta vett).</a:t>
            </a:r>
          </a:p>
        </p:txBody>
      </p:sp>
      <p:sp>
        <p:nvSpPr>
          <p:cNvPr id="4" name="Slide Number Placeholder 3">
            <a:extLst>
              <a:ext uri="{FF2B5EF4-FFF2-40B4-BE49-F238E27FC236}">
                <a16:creationId xmlns:a16="http://schemas.microsoft.com/office/drawing/2014/main" id="{C6C35D3D-1BF2-29D9-E2A7-F635D660E2A4}"/>
              </a:ext>
            </a:extLst>
          </p:cNvPr>
          <p:cNvSpPr>
            <a:spLocks noGrp="1"/>
          </p:cNvSpPr>
          <p:nvPr>
            <p:ph type="sldNum" sz="quarter" idx="5"/>
          </p:nvPr>
        </p:nvSpPr>
        <p:spPr/>
        <p:txBody>
          <a:bodyPr/>
          <a:lstStyle/>
          <a:p>
            <a:fld id="{CB84DA4C-FE2F-1A48-9698-2072A37F98FB}" type="slidenum">
              <a:rPr lang="en-EE" smtClean="0"/>
              <a:t>11</a:t>
            </a:fld>
            <a:endParaRPr lang="en-EE"/>
          </a:p>
        </p:txBody>
      </p:sp>
    </p:spTree>
    <p:extLst>
      <p:ext uri="{BB962C8B-B14F-4D97-AF65-F5344CB8AC3E}">
        <p14:creationId xmlns:p14="http://schemas.microsoft.com/office/powerpoint/2010/main" val="3327966163"/>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01C1F-FAE2-6C86-FF29-975327AB5F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12D7B6-71C7-35DB-8B52-52C96D1A3C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F1D88E-6A64-9556-2207-B5D588F9FCD8}"/>
              </a:ext>
            </a:extLst>
          </p:cNvPr>
          <p:cNvSpPr>
            <a:spLocks noGrp="1"/>
          </p:cNvSpPr>
          <p:nvPr>
            <p:ph type="body" idx="1"/>
          </p:nvPr>
        </p:nvSpPr>
        <p:spPr/>
        <p:txBody>
          <a:bodyPr/>
          <a:lstStyle/>
          <a:p>
            <a:endParaRPr lang="en-EE" dirty="0"/>
          </a:p>
        </p:txBody>
      </p:sp>
      <p:sp>
        <p:nvSpPr>
          <p:cNvPr id="4" name="Slide Number Placeholder 3">
            <a:extLst>
              <a:ext uri="{FF2B5EF4-FFF2-40B4-BE49-F238E27FC236}">
                <a16:creationId xmlns:a16="http://schemas.microsoft.com/office/drawing/2014/main" id="{BF65CD16-D13A-13D1-19D9-00AB0DD4AA02}"/>
              </a:ext>
            </a:extLst>
          </p:cNvPr>
          <p:cNvSpPr>
            <a:spLocks noGrp="1"/>
          </p:cNvSpPr>
          <p:nvPr>
            <p:ph type="sldNum" sz="quarter" idx="5"/>
          </p:nvPr>
        </p:nvSpPr>
        <p:spPr/>
        <p:txBody>
          <a:bodyPr/>
          <a:lstStyle/>
          <a:p>
            <a:fld id="{CB84DA4C-FE2F-1A48-9698-2072A37F98FB}" type="slidenum">
              <a:rPr lang="en-EE" smtClean="0"/>
              <a:t>97</a:t>
            </a:fld>
            <a:endParaRPr lang="en-EE"/>
          </a:p>
        </p:txBody>
      </p:sp>
    </p:spTree>
    <p:extLst>
      <p:ext uri="{BB962C8B-B14F-4D97-AF65-F5344CB8AC3E}">
        <p14:creationId xmlns:p14="http://schemas.microsoft.com/office/powerpoint/2010/main" val="60200008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01C1F-FAE2-6C86-FF29-975327AB5F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12D7B6-71C7-35DB-8B52-52C96D1A3C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F1D88E-6A64-9556-2207-B5D588F9FCD8}"/>
              </a:ext>
            </a:extLst>
          </p:cNvPr>
          <p:cNvSpPr>
            <a:spLocks noGrp="1"/>
          </p:cNvSpPr>
          <p:nvPr>
            <p:ph type="body" idx="1"/>
          </p:nvPr>
        </p:nvSpPr>
        <p:spPr/>
        <p:txBody>
          <a:bodyPr/>
          <a:lstStyle/>
          <a:p>
            <a:pPr rtl="0" fontAlgn="base">
              <a:lnSpc>
                <a:spcPct val="120000"/>
              </a:lnSpc>
              <a:spcBef>
                <a:spcPts val="0"/>
              </a:spcBef>
              <a:spcAft>
                <a:spcPts val="0"/>
              </a:spcAft>
              <a:buFont typeface="Arial" panose="020B0604020202020204" pitchFamily="34" charset="0"/>
              <a:buNone/>
            </a:pPr>
            <a:r>
              <a:rPr lang="en-GB" sz="1200" b="0" u="none" strike="noStrike" dirty="0">
                <a:solidFill>
                  <a:schemeClr val="tx1"/>
                </a:solidFill>
                <a:effectLst/>
                <a:latin typeface="+mn-lt"/>
              </a:rPr>
              <a:t>HAMBAKATT on </a:t>
            </a:r>
            <a:r>
              <a:rPr lang="en-GB" sz="1200" b="0" u="none" strike="noStrike" dirty="0" err="1">
                <a:solidFill>
                  <a:schemeClr val="tx1"/>
                </a:solidFill>
                <a:effectLst/>
                <a:latin typeface="+mn-lt"/>
              </a:rPr>
              <a:t>pehme</a:t>
            </a:r>
            <a:r>
              <a:rPr lang="en-GB" sz="1200" b="0" u="none" strike="noStrike" dirty="0">
                <a:solidFill>
                  <a:schemeClr val="tx1"/>
                </a:solidFill>
                <a:effectLst/>
                <a:latin typeface="+mn-lt"/>
              </a:rPr>
              <a:t> </a:t>
            </a:r>
            <a:r>
              <a:rPr lang="en-GB" sz="1200" b="0" u="none" strike="noStrike" dirty="0" err="1">
                <a:solidFill>
                  <a:schemeClr val="tx1"/>
                </a:solidFill>
                <a:effectLst/>
                <a:latin typeface="+mn-lt"/>
              </a:rPr>
              <a:t>valkjaskollane</a:t>
            </a:r>
            <a:r>
              <a:rPr lang="en-GB" sz="1200" b="0" u="none" strike="noStrike" dirty="0">
                <a:solidFill>
                  <a:schemeClr val="tx1"/>
                </a:solidFill>
                <a:effectLst/>
                <a:latin typeface="+mn-lt"/>
              </a:rPr>
              <a:t> mass hamba pinnal</a:t>
            </a:r>
            <a:r>
              <a:rPr lang="et-EE" sz="1200" b="0" u="none" strike="noStrike" dirty="0">
                <a:solidFill>
                  <a:schemeClr val="tx1"/>
                </a:solidFill>
                <a:effectLst/>
                <a:latin typeface="+mn-lt"/>
              </a:rPr>
              <a:t>.</a:t>
            </a:r>
          </a:p>
          <a:p>
            <a:pPr rtl="0" fontAlgn="base">
              <a:lnSpc>
                <a:spcPct val="120000"/>
              </a:lnSpc>
              <a:spcBef>
                <a:spcPts val="0"/>
              </a:spcBef>
              <a:spcAft>
                <a:spcPts val="0"/>
              </a:spcAft>
              <a:buFont typeface="Arial" panose="020B0604020202020204" pitchFamily="34" charset="0"/>
              <a:buNone/>
            </a:pPr>
            <a:r>
              <a:rPr lang="et-EE" sz="1200" b="0" u="none" strike="noStrike" dirty="0">
                <a:solidFill>
                  <a:schemeClr val="tx1"/>
                </a:solidFill>
                <a:effectLst/>
                <a:latin typeface="+mn-lt"/>
              </a:rPr>
              <a:t>Kui hambakattu hammastelt ei eemaldada, muutub see tugevaks HAMBAKIVIks, mida saab eemaldada ainult hambaarst.</a:t>
            </a:r>
            <a:endParaRPr lang="en-GB" sz="1200" b="0" u="none" strike="noStrike" dirty="0">
              <a:solidFill>
                <a:schemeClr val="tx1"/>
              </a:solidFill>
              <a:effectLst/>
              <a:latin typeface="+mn-lt"/>
            </a:endParaRPr>
          </a:p>
        </p:txBody>
      </p:sp>
      <p:sp>
        <p:nvSpPr>
          <p:cNvPr id="4" name="Slide Number Placeholder 3">
            <a:extLst>
              <a:ext uri="{FF2B5EF4-FFF2-40B4-BE49-F238E27FC236}">
                <a16:creationId xmlns:a16="http://schemas.microsoft.com/office/drawing/2014/main" id="{BF65CD16-D13A-13D1-19D9-00AB0DD4AA02}"/>
              </a:ext>
            </a:extLst>
          </p:cNvPr>
          <p:cNvSpPr>
            <a:spLocks noGrp="1"/>
          </p:cNvSpPr>
          <p:nvPr>
            <p:ph type="sldNum" sz="quarter" idx="5"/>
          </p:nvPr>
        </p:nvSpPr>
        <p:spPr/>
        <p:txBody>
          <a:bodyPr/>
          <a:lstStyle/>
          <a:p>
            <a:fld id="{CB84DA4C-FE2F-1A48-9698-2072A37F98FB}" type="slidenum">
              <a:rPr lang="en-EE" smtClean="0"/>
              <a:t>98</a:t>
            </a:fld>
            <a:endParaRPr lang="en-EE"/>
          </a:p>
        </p:txBody>
      </p:sp>
    </p:spTree>
    <p:extLst>
      <p:ext uri="{BB962C8B-B14F-4D97-AF65-F5344CB8AC3E}">
        <p14:creationId xmlns:p14="http://schemas.microsoft.com/office/powerpoint/2010/main" val="2219384997"/>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4B32C5-89AB-B2AA-AADE-77F1187C7D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DA7781-A426-EBD9-4CA4-4343DBE4EE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79956B-4656-E83F-B5B9-863D6B699D6E}"/>
              </a:ext>
            </a:extLst>
          </p:cNvPr>
          <p:cNvSpPr>
            <a:spLocks noGrp="1"/>
          </p:cNvSpPr>
          <p:nvPr>
            <p:ph type="body" idx="1"/>
          </p:nvPr>
        </p:nvSpPr>
        <p:spPr/>
        <p:txBody>
          <a:bodyPr/>
          <a:lstStyle/>
          <a:p>
            <a:pPr rtl="0" fontAlgn="base">
              <a:lnSpc>
                <a:spcPct val="120000"/>
              </a:lnSpc>
              <a:spcBef>
                <a:spcPts val="0"/>
              </a:spcBef>
              <a:spcAft>
                <a:spcPts val="0"/>
              </a:spcAft>
              <a:buFont typeface="Arial" panose="020B0604020202020204" pitchFamily="34" charset="0"/>
              <a:buNone/>
            </a:pPr>
            <a:endParaRPr lang="en-GB" sz="1200" b="0" u="none" strike="noStrike" dirty="0">
              <a:solidFill>
                <a:srgbClr val="000000"/>
              </a:solidFill>
              <a:effectLst/>
              <a:latin typeface="+mn-lt"/>
            </a:endParaRPr>
          </a:p>
        </p:txBody>
      </p:sp>
      <p:sp>
        <p:nvSpPr>
          <p:cNvPr id="4" name="Slide Number Placeholder 3">
            <a:extLst>
              <a:ext uri="{FF2B5EF4-FFF2-40B4-BE49-F238E27FC236}">
                <a16:creationId xmlns:a16="http://schemas.microsoft.com/office/drawing/2014/main" id="{A07E808F-C95D-3536-3C8E-5AFD351224E7}"/>
              </a:ext>
            </a:extLst>
          </p:cNvPr>
          <p:cNvSpPr>
            <a:spLocks noGrp="1"/>
          </p:cNvSpPr>
          <p:nvPr>
            <p:ph type="sldNum" sz="quarter" idx="5"/>
          </p:nvPr>
        </p:nvSpPr>
        <p:spPr/>
        <p:txBody>
          <a:bodyPr/>
          <a:lstStyle/>
          <a:p>
            <a:fld id="{CB84DA4C-FE2F-1A48-9698-2072A37F98FB}" type="slidenum">
              <a:rPr lang="en-EE" smtClean="0"/>
              <a:t>99</a:t>
            </a:fld>
            <a:endParaRPr lang="en-EE"/>
          </a:p>
        </p:txBody>
      </p:sp>
    </p:spTree>
    <p:extLst>
      <p:ext uri="{BB962C8B-B14F-4D97-AF65-F5344CB8AC3E}">
        <p14:creationId xmlns:p14="http://schemas.microsoft.com/office/powerpoint/2010/main" val="223096052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9125D9-1214-BA88-F1CB-F7699A2721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98A042-7DFB-1403-D272-4933DCE4DB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00B6EC-B6A9-BE80-A496-7F2EAC2BE97B}"/>
              </a:ext>
            </a:extLst>
          </p:cNvPr>
          <p:cNvSpPr>
            <a:spLocks noGrp="1"/>
          </p:cNvSpPr>
          <p:nvPr>
            <p:ph type="body" idx="1"/>
          </p:nvPr>
        </p:nvSpPr>
        <p:spPr/>
        <p:txBody>
          <a:bodyPr/>
          <a:lstStyle/>
          <a:p>
            <a:pPr rtl="0" fontAlgn="base">
              <a:lnSpc>
                <a:spcPct val="120000"/>
              </a:lnSpc>
              <a:spcBef>
                <a:spcPts val="0"/>
              </a:spcBef>
              <a:spcAft>
                <a:spcPts val="0"/>
              </a:spcAft>
              <a:buFont typeface="Arial" panose="020B0604020202020204" pitchFamily="34" charset="0"/>
              <a:buNone/>
            </a:pPr>
            <a:endParaRPr lang="en-GB" sz="1200" b="0" u="none" strike="noStrike" dirty="0">
              <a:solidFill>
                <a:srgbClr val="000000"/>
              </a:solidFill>
              <a:effectLst/>
              <a:latin typeface="+mn-lt"/>
            </a:endParaRPr>
          </a:p>
        </p:txBody>
      </p:sp>
      <p:sp>
        <p:nvSpPr>
          <p:cNvPr id="4" name="Slide Number Placeholder 3">
            <a:extLst>
              <a:ext uri="{FF2B5EF4-FFF2-40B4-BE49-F238E27FC236}">
                <a16:creationId xmlns:a16="http://schemas.microsoft.com/office/drawing/2014/main" id="{8E02A3FB-6A22-BA0B-31B6-313D810AE33C}"/>
              </a:ext>
            </a:extLst>
          </p:cNvPr>
          <p:cNvSpPr>
            <a:spLocks noGrp="1"/>
          </p:cNvSpPr>
          <p:nvPr>
            <p:ph type="sldNum" sz="quarter" idx="5"/>
          </p:nvPr>
        </p:nvSpPr>
        <p:spPr/>
        <p:txBody>
          <a:bodyPr/>
          <a:lstStyle/>
          <a:p>
            <a:fld id="{CB84DA4C-FE2F-1A48-9698-2072A37F98FB}" type="slidenum">
              <a:rPr lang="en-EE" smtClean="0"/>
              <a:t>100</a:t>
            </a:fld>
            <a:endParaRPr lang="en-EE"/>
          </a:p>
        </p:txBody>
      </p:sp>
    </p:spTree>
    <p:extLst>
      <p:ext uri="{BB962C8B-B14F-4D97-AF65-F5344CB8AC3E}">
        <p14:creationId xmlns:p14="http://schemas.microsoft.com/office/powerpoint/2010/main" val="10642461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705B7-E4A9-7A05-772C-58D48AADD3C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EE"/>
          </a:p>
        </p:txBody>
      </p:sp>
      <p:sp>
        <p:nvSpPr>
          <p:cNvPr id="3" name="Subtitle 2">
            <a:extLst>
              <a:ext uri="{FF2B5EF4-FFF2-40B4-BE49-F238E27FC236}">
                <a16:creationId xmlns:a16="http://schemas.microsoft.com/office/drawing/2014/main" id="{46AA84AE-08AB-8BAF-7C8C-926FB4701C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EE"/>
          </a:p>
        </p:txBody>
      </p:sp>
      <p:sp>
        <p:nvSpPr>
          <p:cNvPr id="4" name="Date Placeholder 3">
            <a:extLst>
              <a:ext uri="{FF2B5EF4-FFF2-40B4-BE49-F238E27FC236}">
                <a16:creationId xmlns:a16="http://schemas.microsoft.com/office/drawing/2014/main" id="{A32FA1F3-2C95-603F-3837-29411B3805D9}"/>
              </a:ext>
            </a:extLst>
          </p:cNvPr>
          <p:cNvSpPr>
            <a:spLocks noGrp="1"/>
          </p:cNvSpPr>
          <p:nvPr>
            <p:ph type="dt" sz="half" idx="10"/>
          </p:nvPr>
        </p:nvSpPr>
        <p:spPr/>
        <p:txBody>
          <a:bodyPr/>
          <a:lstStyle/>
          <a:p>
            <a:fld id="{6A157BF6-1FB1-AB4E-B190-ED6CF5C88B56}" type="datetimeFigureOut">
              <a:rPr lang="en-EE" smtClean="0"/>
              <a:t>10/08/2025</a:t>
            </a:fld>
            <a:endParaRPr lang="en-EE"/>
          </a:p>
        </p:txBody>
      </p:sp>
      <p:sp>
        <p:nvSpPr>
          <p:cNvPr id="5" name="Footer Placeholder 4">
            <a:extLst>
              <a:ext uri="{FF2B5EF4-FFF2-40B4-BE49-F238E27FC236}">
                <a16:creationId xmlns:a16="http://schemas.microsoft.com/office/drawing/2014/main" id="{EF8C0215-79AA-0BCC-FA0B-CC184565B4F6}"/>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3770F0FB-FBCB-DB92-A625-ACDA716D4A30}"/>
              </a:ext>
            </a:extLst>
          </p:cNvPr>
          <p:cNvSpPr>
            <a:spLocks noGrp="1"/>
          </p:cNvSpPr>
          <p:nvPr>
            <p:ph type="sldNum" sz="quarter" idx="12"/>
          </p:nvPr>
        </p:nvSpPr>
        <p:spPr/>
        <p:txBody>
          <a:bodyPr/>
          <a:lstStyle/>
          <a:p>
            <a:fld id="{1C0B7F60-09D6-3148-A363-BE0ED84C3EA5}" type="slidenum">
              <a:rPr lang="en-EE" smtClean="0"/>
              <a:t>‹#›</a:t>
            </a:fld>
            <a:endParaRPr lang="en-EE"/>
          </a:p>
        </p:txBody>
      </p:sp>
      <p:pic>
        <p:nvPicPr>
          <p:cNvPr id="10" name="Picture 9">
            <a:extLst>
              <a:ext uri="{FF2B5EF4-FFF2-40B4-BE49-F238E27FC236}">
                <a16:creationId xmlns:a16="http://schemas.microsoft.com/office/drawing/2014/main" id="{7D2CE678-9DE0-B016-645F-C64C0121A9D5}"/>
              </a:ext>
            </a:extLst>
          </p:cNvPr>
          <p:cNvPicPr>
            <a:picLocks noChangeAspect="1"/>
          </p:cNvPicPr>
          <p:nvPr userDrawn="1"/>
        </p:nvPicPr>
        <p:blipFill>
          <a:blip r:embed="rId2"/>
          <a:srcRect/>
          <a:stretch/>
        </p:blipFill>
        <p:spPr>
          <a:xfrm>
            <a:off x="5987" y="3537"/>
            <a:ext cx="12191200" cy="6857550"/>
          </a:xfrm>
          <a:prstGeom prst="rect">
            <a:avLst/>
          </a:prstGeom>
        </p:spPr>
      </p:pic>
      <p:sp>
        <p:nvSpPr>
          <p:cNvPr id="7" name="Content Placeholder 2">
            <a:extLst>
              <a:ext uri="{FF2B5EF4-FFF2-40B4-BE49-F238E27FC236}">
                <a16:creationId xmlns:a16="http://schemas.microsoft.com/office/drawing/2014/main" id="{7848C8B2-F999-7213-A510-46BA915FD12C}"/>
              </a:ext>
            </a:extLst>
          </p:cNvPr>
          <p:cNvSpPr>
            <a:spLocks noGrp="1"/>
          </p:cNvSpPr>
          <p:nvPr>
            <p:ph idx="13" hasCustomPrompt="1"/>
          </p:nvPr>
        </p:nvSpPr>
        <p:spPr>
          <a:xfrm>
            <a:off x="6308034" y="2551846"/>
            <a:ext cx="5045766" cy="2651772"/>
          </a:xfrm>
        </p:spPr>
        <p:txBody>
          <a:bodyPr>
            <a:normAutofit/>
          </a:bodyPr>
          <a:lstStyle>
            <a:lvl1pPr marL="0" indent="0" algn="ctr">
              <a:lnSpc>
                <a:spcPct val="100000"/>
              </a:lnSpc>
              <a:spcBef>
                <a:spcPts val="100"/>
              </a:spcBef>
              <a:buNone/>
              <a:defRPr sz="4400" b="1" i="0">
                <a:solidFill>
                  <a:srgbClr val="20449A"/>
                </a:solidFill>
                <a:latin typeface="Geon Soft ExtraBold" panose="020F0503030302020204" pitchFamily="34" charset="77"/>
              </a:defRPr>
            </a:lvl1pPr>
            <a:lvl2pPr>
              <a:defRPr>
                <a:latin typeface="Geon Soft"/>
              </a:defRPr>
            </a:lvl2pPr>
            <a:lvl3pPr>
              <a:defRPr>
                <a:latin typeface="Geon Soft"/>
              </a:defRPr>
            </a:lvl3pPr>
            <a:lvl4pPr>
              <a:defRPr>
                <a:latin typeface="Geon Soft"/>
              </a:defRPr>
            </a:lvl4pPr>
            <a:lvl5pPr>
              <a:defRPr>
                <a:latin typeface="Geon Soft"/>
              </a:defRPr>
            </a:lvl5pPr>
          </a:lstStyle>
          <a:p>
            <a:pPr lvl="0"/>
            <a:r>
              <a:rPr lang="en-GB" dirty="0"/>
              <a:t>TERVETE </a:t>
            </a:r>
          </a:p>
          <a:p>
            <a:pPr lvl="0"/>
            <a:r>
              <a:rPr lang="en-GB" dirty="0"/>
              <a:t>HAMMASTE</a:t>
            </a:r>
          </a:p>
          <a:p>
            <a:pPr lvl="0"/>
            <a:r>
              <a:rPr lang="en-GB" dirty="0"/>
              <a:t>KOOL</a:t>
            </a:r>
            <a:endParaRPr lang="en-EE" dirty="0"/>
          </a:p>
        </p:txBody>
      </p:sp>
    </p:spTree>
    <p:extLst>
      <p:ext uri="{BB962C8B-B14F-4D97-AF65-F5344CB8AC3E}">
        <p14:creationId xmlns:p14="http://schemas.microsoft.com/office/powerpoint/2010/main" val="1831569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46BBE-879A-D7BC-5D94-EFAFD3F28B58}"/>
              </a:ext>
            </a:extLst>
          </p:cNvPr>
          <p:cNvSpPr>
            <a:spLocks noGrp="1"/>
          </p:cNvSpPr>
          <p:nvPr>
            <p:ph type="title"/>
          </p:nvPr>
        </p:nvSpPr>
        <p:spPr/>
        <p:txBody>
          <a:bodyPr/>
          <a:lstStyle/>
          <a:p>
            <a:r>
              <a:rPr lang="en-GB"/>
              <a:t>Click to edit Master title style</a:t>
            </a:r>
            <a:endParaRPr lang="en-EE"/>
          </a:p>
        </p:txBody>
      </p:sp>
      <p:sp>
        <p:nvSpPr>
          <p:cNvPr id="3" name="Vertical Text Placeholder 2">
            <a:extLst>
              <a:ext uri="{FF2B5EF4-FFF2-40B4-BE49-F238E27FC236}">
                <a16:creationId xmlns:a16="http://schemas.microsoft.com/office/drawing/2014/main" id="{E2241B03-837D-38C4-D4F8-0931D2A9CF8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Date Placeholder 3">
            <a:extLst>
              <a:ext uri="{FF2B5EF4-FFF2-40B4-BE49-F238E27FC236}">
                <a16:creationId xmlns:a16="http://schemas.microsoft.com/office/drawing/2014/main" id="{03C69C82-DC47-B646-B6FA-D8992B00D696}"/>
              </a:ext>
            </a:extLst>
          </p:cNvPr>
          <p:cNvSpPr>
            <a:spLocks noGrp="1"/>
          </p:cNvSpPr>
          <p:nvPr>
            <p:ph type="dt" sz="half" idx="10"/>
          </p:nvPr>
        </p:nvSpPr>
        <p:spPr/>
        <p:txBody>
          <a:bodyPr/>
          <a:lstStyle/>
          <a:p>
            <a:fld id="{6A157BF6-1FB1-AB4E-B190-ED6CF5C88B56}" type="datetimeFigureOut">
              <a:rPr lang="en-EE" smtClean="0"/>
              <a:t>10/08/2025</a:t>
            </a:fld>
            <a:endParaRPr lang="en-EE"/>
          </a:p>
        </p:txBody>
      </p:sp>
      <p:sp>
        <p:nvSpPr>
          <p:cNvPr id="5" name="Footer Placeholder 4">
            <a:extLst>
              <a:ext uri="{FF2B5EF4-FFF2-40B4-BE49-F238E27FC236}">
                <a16:creationId xmlns:a16="http://schemas.microsoft.com/office/drawing/2014/main" id="{23997E33-D44B-0B00-DDDF-989114A4FFC8}"/>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4E4DDC27-FD21-3AF1-D4B7-58E7D20ADC8D}"/>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4169481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AB6C69-CA10-C40C-1F00-49610E73074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EE"/>
          </a:p>
        </p:txBody>
      </p:sp>
      <p:sp>
        <p:nvSpPr>
          <p:cNvPr id="3" name="Vertical Text Placeholder 2">
            <a:extLst>
              <a:ext uri="{FF2B5EF4-FFF2-40B4-BE49-F238E27FC236}">
                <a16:creationId xmlns:a16="http://schemas.microsoft.com/office/drawing/2014/main" id="{1CEB51F1-2C40-55D1-C0B2-3EE0AEF13F2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Date Placeholder 3">
            <a:extLst>
              <a:ext uri="{FF2B5EF4-FFF2-40B4-BE49-F238E27FC236}">
                <a16:creationId xmlns:a16="http://schemas.microsoft.com/office/drawing/2014/main" id="{25392F52-B5E3-C9FE-56E5-AE387F44C4CF}"/>
              </a:ext>
            </a:extLst>
          </p:cNvPr>
          <p:cNvSpPr>
            <a:spLocks noGrp="1"/>
          </p:cNvSpPr>
          <p:nvPr>
            <p:ph type="dt" sz="half" idx="10"/>
          </p:nvPr>
        </p:nvSpPr>
        <p:spPr/>
        <p:txBody>
          <a:bodyPr/>
          <a:lstStyle/>
          <a:p>
            <a:fld id="{6A157BF6-1FB1-AB4E-B190-ED6CF5C88B56}" type="datetimeFigureOut">
              <a:rPr lang="en-EE" smtClean="0"/>
              <a:t>10/08/2025</a:t>
            </a:fld>
            <a:endParaRPr lang="en-EE"/>
          </a:p>
        </p:txBody>
      </p:sp>
      <p:sp>
        <p:nvSpPr>
          <p:cNvPr id="5" name="Footer Placeholder 4">
            <a:extLst>
              <a:ext uri="{FF2B5EF4-FFF2-40B4-BE49-F238E27FC236}">
                <a16:creationId xmlns:a16="http://schemas.microsoft.com/office/drawing/2014/main" id="{28C12A98-DB85-6C40-4A02-BA0445F13B21}"/>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FF4F0F25-8523-3D44-98A7-42722C23E8A9}"/>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1675539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A white and blue background with black text&#10;&#10;Description automatically generated">
            <a:extLst>
              <a:ext uri="{FF2B5EF4-FFF2-40B4-BE49-F238E27FC236}">
                <a16:creationId xmlns:a16="http://schemas.microsoft.com/office/drawing/2014/main" id="{9208E4F0-2722-2F9C-3A77-48B56B701F3F}"/>
              </a:ext>
            </a:extLst>
          </p:cNvPr>
          <p:cNvPicPr>
            <a:picLocks noChangeAspect="1"/>
          </p:cNvPicPr>
          <p:nvPr userDrawn="1"/>
        </p:nvPicPr>
        <p:blipFill>
          <a:blip r:embed="rId2"/>
          <a:stretch>
            <a:fillRect/>
          </a:stretch>
        </p:blipFill>
        <p:spPr>
          <a:xfrm>
            <a:off x="0" y="-49576"/>
            <a:ext cx="12338892" cy="6940627"/>
          </a:xfrm>
          <a:prstGeom prst="rect">
            <a:avLst/>
          </a:prstGeom>
        </p:spPr>
      </p:pic>
      <p:sp>
        <p:nvSpPr>
          <p:cNvPr id="2" name="Title 1">
            <a:extLst>
              <a:ext uri="{FF2B5EF4-FFF2-40B4-BE49-F238E27FC236}">
                <a16:creationId xmlns:a16="http://schemas.microsoft.com/office/drawing/2014/main" id="{33AFF00F-47E9-6215-975A-A89E2735DD9E}"/>
              </a:ext>
            </a:extLst>
          </p:cNvPr>
          <p:cNvSpPr>
            <a:spLocks noGrp="1"/>
          </p:cNvSpPr>
          <p:nvPr>
            <p:ph type="title"/>
          </p:nvPr>
        </p:nvSpPr>
        <p:spPr>
          <a:xfrm>
            <a:off x="838200" y="136525"/>
            <a:ext cx="10515600" cy="1325563"/>
          </a:xfrm>
        </p:spPr>
        <p:txBody>
          <a:bodyPr>
            <a:normAutofit/>
          </a:bodyPr>
          <a:lstStyle>
            <a:lvl1pPr>
              <a:defRPr sz="4000" b="1" i="0" spc="-150">
                <a:solidFill>
                  <a:srgbClr val="21409A"/>
                </a:solidFill>
                <a:latin typeface="Geon Soft ExtraBold" panose="020F0503030302020204" pitchFamily="34" charset="77"/>
                <a:cs typeface="Arial" panose="020B0604020202020204" pitchFamily="34" charset="0"/>
              </a:defRPr>
            </a:lvl1pPr>
          </a:lstStyle>
          <a:p>
            <a:r>
              <a:rPr lang="en-GB" dirty="0"/>
              <a:t>Click to edit Master title style</a:t>
            </a:r>
            <a:endParaRPr lang="en-EE" dirty="0"/>
          </a:p>
        </p:txBody>
      </p:sp>
      <p:sp>
        <p:nvSpPr>
          <p:cNvPr id="3" name="Content Placeholder 2">
            <a:extLst>
              <a:ext uri="{FF2B5EF4-FFF2-40B4-BE49-F238E27FC236}">
                <a16:creationId xmlns:a16="http://schemas.microsoft.com/office/drawing/2014/main" id="{B46546FF-FE2E-1C71-ACCB-E8027E290B62}"/>
              </a:ext>
            </a:extLst>
          </p:cNvPr>
          <p:cNvSpPr>
            <a:spLocks noGrp="1"/>
          </p:cNvSpPr>
          <p:nvPr>
            <p:ph idx="1"/>
          </p:nvPr>
        </p:nvSpPr>
        <p:spPr>
          <a:xfrm>
            <a:off x="838200" y="1669774"/>
            <a:ext cx="10515600" cy="3945835"/>
          </a:xfrm>
        </p:spPr>
        <p:txBody>
          <a:bodyPr/>
          <a:lstStyle>
            <a:lvl1pPr>
              <a:defRPr b="0" i="0">
                <a:latin typeface="Geon Soft Medium" panose="020F0503030302020204" pitchFamily="34" charset="77"/>
              </a:defRPr>
            </a:lvl1pPr>
            <a:lvl2pPr>
              <a:defRPr b="0" i="0">
                <a:latin typeface="Geon Soft Medium" panose="020F0503030302020204" pitchFamily="34" charset="77"/>
              </a:defRPr>
            </a:lvl2pPr>
            <a:lvl3pPr>
              <a:defRPr b="0" i="0">
                <a:latin typeface="Geon Soft Medium" panose="020F0503030302020204" pitchFamily="34" charset="77"/>
              </a:defRPr>
            </a:lvl3pPr>
            <a:lvl4pPr>
              <a:defRPr b="0" i="0">
                <a:latin typeface="Geon Soft Medium" panose="020F0503030302020204" pitchFamily="34" charset="77"/>
              </a:defRPr>
            </a:lvl4pPr>
            <a:lvl5pPr>
              <a:defRPr b="0" i="0">
                <a:latin typeface="Geon Soft Medium" panose="020F0503030302020204" pitchFamily="34"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EE" dirty="0"/>
          </a:p>
        </p:txBody>
      </p:sp>
    </p:spTree>
    <p:extLst>
      <p:ext uri="{BB962C8B-B14F-4D97-AF65-F5344CB8AC3E}">
        <p14:creationId xmlns:p14="http://schemas.microsoft.com/office/powerpoint/2010/main" val="2460054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EDF3A-C1C0-8B63-D138-E057D0937C3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EE"/>
          </a:p>
        </p:txBody>
      </p:sp>
      <p:sp>
        <p:nvSpPr>
          <p:cNvPr id="3" name="Text Placeholder 2">
            <a:extLst>
              <a:ext uri="{FF2B5EF4-FFF2-40B4-BE49-F238E27FC236}">
                <a16:creationId xmlns:a16="http://schemas.microsoft.com/office/drawing/2014/main" id="{6321D706-C725-7AC8-38E5-E2881F59193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E83FCA4-F33E-54F1-B1A7-32E046840F5E}"/>
              </a:ext>
            </a:extLst>
          </p:cNvPr>
          <p:cNvSpPr>
            <a:spLocks noGrp="1"/>
          </p:cNvSpPr>
          <p:nvPr>
            <p:ph type="dt" sz="half" idx="10"/>
          </p:nvPr>
        </p:nvSpPr>
        <p:spPr/>
        <p:txBody>
          <a:bodyPr/>
          <a:lstStyle/>
          <a:p>
            <a:fld id="{6A157BF6-1FB1-AB4E-B190-ED6CF5C88B56}" type="datetimeFigureOut">
              <a:rPr lang="en-EE" smtClean="0"/>
              <a:t>10/08/2025</a:t>
            </a:fld>
            <a:endParaRPr lang="en-EE"/>
          </a:p>
        </p:txBody>
      </p:sp>
      <p:sp>
        <p:nvSpPr>
          <p:cNvPr id="5" name="Footer Placeholder 4">
            <a:extLst>
              <a:ext uri="{FF2B5EF4-FFF2-40B4-BE49-F238E27FC236}">
                <a16:creationId xmlns:a16="http://schemas.microsoft.com/office/drawing/2014/main" id="{A5B76C78-FE1C-F2FB-0F1C-ED27A3E926F5}"/>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061E052D-1FE0-7FDA-8A06-90CB92DCFD50}"/>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658986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27C52-0366-9DEC-78B0-4D7DF4A32C5F}"/>
              </a:ext>
            </a:extLst>
          </p:cNvPr>
          <p:cNvSpPr>
            <a:spLocks noGrp="1"/>
          </p:cNvSpPr>
          <p:nvPr>
            <p:ph type="title"/>
          </p:nvPr>
        </p:nvSpPr>
        <p:spPr/>
        <p:txBody>
          <a:bodyPr/>
          <a:lstStyle/>
          <a:p>
            <a:r>
              <a:rPr lang="en-GB"/>
              <a:t>Click to edit Master title style</a:t>
            </a:r>
            <a:endParaRPr lang="en-EE"/>
          </a:p>
        </p:txBody>
      </p:sp>
      <p:sp>
        <p:nvSpPr>
          <p:cNvPr id="3" name="Content Placeholder 2">
            <a:extLst>
              <a:ext uri="{FF2B5EF4-FFF2-40B4-BE49-F238E27FC236}">
                <a16:creationId xmlns:a16="http://schemas.microsoft.com/office/drawing/2014/main" id="{EE8096BF-BA7B-476B-639F-83109B3300D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Content Placeholder 3">
            <a:extLst>
              <a:ext uri="{FF2B5EF4-FFF2-40B4-BE49-F238E27FC236}">
                <a16:creationId xmlns:a16="http://schemas.microsoft.com/office/drawing/2014/main" id="{39450D41-8B10-BDEC-CA5A-075FE520BFC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5" name="Date Placeholder 4">
            <a:extLst>
              <a:ext uri="{FF2B5EF4-FFF2-40B4-BE49-F238E27FC236}">
                <a16:creationId xmlns:a16="http://schemas.microsoft.com/office/drawing/2014/main" id="{DC201612-CF53-D1AE-BFBD-49B1654AB50B}"/>
              </a:ext>
            </a:extLst>
          </p:cNvPr>
          <p:cNvSpPr>
            <a:spLocks noGrp="1"/>
          </p:cNvSpPr>
          <p:nvPr>
            <p:ph type="dt" sz="half" idx="10"/>
          </p:nvPr>
        </p:nvSpPr>
        <p:spPr/>
        <p:txBody>
          <a:bodyPr/>
          <a:lstStyle/>
          <a:p>
            <a:fld id="{6A157BF6-1FB1-AB4E-B190-ED6CF5C88B56}" type="datetimeFigureOut">
              <a:rPr lang="en-EE" smtClean="0"/>
              <a:t>10/08/2025</a:t>
            </a:fld>
            <a:endParaRPr lang="en-EE"/>
          </a:p>
        </p:txBody>
      </p:sp>
      <p:sp>
        <p:nvSpPr>
          <p:cNvPr id="6" name="Footer Placeholder 5">
            <a:extLst>
              <a:ext uri="{FF2B5EF4-FFF2-40B4-BE49-F238E27FC236}">
                <a16:creationId xmlns:a16="http://schemas.microsoft.com/office/drawing/2014/main" id="{781A4F52-B5B7-E1A1-9BA5-574B99C8516D}"/>
              </a:ext>
            </a:extLst>
          </p:cNvPr>
          <p:cNvSpPr>
            <a:spLocks noGrp="1"/>
          </p:cNvSpPr>
          <p:nvPr>
            <p:ph type="ftr" sz="quarter" idx="11"/>
          </p:nvPr>
        </p:nvSpPr>
        <p:spPr/>
        <p:txBody>
          <a:bodyPr/>
          <a:lstStyle/>
          <a:p>
            <a:endParaRPr lang="en-EE"/>
          </a:p>
        </p:txBody>
      </p:sp>
      <p:sp>
        <p:nvSpPr>
          <p:cNvPr id="7" name="Slide Number Placeholder 6">
            <a:extLst>
              <a:ext uri="{FF2B5EF4-FFF2-40B4-BE49-F238E27FC236}">
                <a16:creationId xmlns:a16="http://schemas.microsoft.com/office/drawing/2014/main" id="{7724A5FE-6D91-7239-B604-6A3EEF0D4839}"/>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138873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A12B9-375B-468F-216D-F917A1E03DDD}"/>
              </a:ext>
            </a:extLst>
          </p:cNvPr>
          <p:cNvSpPr>
            <a:spLocks noGrp="1"/>
          </p:cNvSpPr>
          <p:nvPr>
            <p:ph type="title"/>
          </p:nvPr>
        </p:nvSpPr>
        <p:spPr>
          <a:xfrm>
            <a:off x="839788" y="365125"/>
            <a:ext cx="10515600" cy="1325563"/>
          </a:xfrm>
        </p:spPr>
        <p:txBody>
          <a:bodyPr/>
          <a:lstStyle/>
          <a:p>
            <a:r>
              <a:rPr lang="en-GB"/>
              <a:t>Click to edit Master title style</a:t>
            </a:r>
            <a:endParaRPr lang="en-EE"/>
          </a:p>
        </p:txBody>
      </p:sp>
      <p:sp>
        <p:nvSpPr>
          <p:cNvPr id="3" name="Text Placeholder 2">
            <a:extLst>
              <a:ext uri="{FF2B5EF4-FFF2-40B4-BE49-F238E27FC236}">
                <a16:creationId xmlns:a16="http://schemas.microsoft.com/office/drawing/2014/main" id="{3DCE8924-CCF1-575F-6347-E0B996FDC3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15A07FF-0762-57DE-4AC1-5B8072E2A7F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5" name="Text Placeholder 4">
            <a:extLst>
              <a:ext uri="{FF2B5EF4-FFF2-40B4-BE49-F238E27FC236}">
                <a16:creationId xmlns:a16="http://schemas.microsoft.com/office/drawing/2014/main" id="{3C8F9406-F704-C928-FE92-A55DA0FBFE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7A23D7F-ED0A-48F0-0562-1B46DD39453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7" name="Date Placeholder 6">
            <a:extLst>
              <a:ext uri="{FF2B5EF4-FFF2-40B4-BE49-F238E27FC236}">
                <a16:creationId xmlns:a16="http://schemas.microsoft.com/office/drawing/2014/main" id="{A0EB0620-9435-34A5-C88C-152DBB1FECC9}"/>
              </a:ext>
            </a:extLst>
          </p:cNvPr>
          <p:cNvSpPr>
            <a:spLocks noGrp="1"/>
          </p:cNvSpPr>
          <p:nvPr>
            <p:ph type="dt" sz="half" idx="10"/>
          </p:nvPr>
        </p:nvSpPr>
        <p:spPr/>
        <p:txBody>
          <a:bodyPr/>
          <a:lstStyle/>
          <a:p>
            <a:fld id="{6A157BF6-1FB1-AB4E-B190-ED6CF5C88B56}" type="datetimeFigureOut">
              <a:rPr lang="en-EE" smtClean="0"/>
              <a:t>10/08/2025</a:t>
            </a:fld>
            <a:endParaRPr lang="en-EE"/>
          </a:p>
        </p:txBody>
      </p:sp>
      <p:sp>
        <p:nvSpPr>
          <p:cNvPr id="8" name="Footer Placeholder 7">
            <a:extLst>
              <a:ext uri="{FF2B5EF4-FFF2-40B4-BE49-F238E27FC236}">
                <a16:creationId xmlns:a16="http://schemas.microsoft.com/office/drawing/2014/main" id="{6FC92FB9-A616-9FD7-9878-FE6CA800C961}"/>
              </a:ext>
            </a:extLst>
          </p:cNvPr>
          <p:cNvSpPr>
            <a:spLocks noGrp="1"/>
          </p:cNvSpPr>
          <p:nvPr>
            <p:ph type="ftr" sz="quarter" idx="11"/>
          </p:nvPr>
        </p:nvSpPr>
        <p:spPr/>
        <p:txBody>
          <a:bodyPr/>
          <a:lstStyle/>
          <a:p>
            <a:endParaRPr lang="en-EE"/>
          </a:p>
        </p:txBody>
      </p:sp>
      <p:sp>
        <p:nvSpPr>
          <p:cNvPr id="9" name="Slide Number Placeholder 8">
            <a:extLst>
              <a:ext uri="{FF2B5EF4-FFF2-40B4-BE49-F238E27FC236}">
                <a16:creationId xmlns:a16="http://schemas.microsoft.com/office/drawing/2014/main" id="{5ED2A69E-4263-83AC-C732-72888BBBD86F}"/>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1482174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99729-3A84-AE0D-87BC-F175F22C02C3}"/>
              </a:ext>
            </a:extLst>
          </p:cNvPr>
          <p:cNvSpPr>
            <a:spLocks noGrp="1"/>
          </p:cNvSpPr>
          <p:nvPr>
            <p:ph type="title"/>
          </p:nvPr>
        </p:nvSpPr>
        <p:spPr/>
        <p:txBody>
          <a:bodyPr/>
          <a:lstStyle/>
          <a:p>
            <a:r>
              <a:rPr lang="en-GB"/>
              <a:t>Click to edit Master title style</a:t>
            </a:r>
            <a:endParaRPr lang="en-EE"/>
          </a:p>
        </p:txBody>
      </p:sp>
      <p:sp>
        <p:nvSpPr>
          <p:cNvPr id="3" name="Date Placeholder 2">
            <a:extLst>
              <a:ext uri="{FF2B5EF4-FFF2-40B4-BE49-F238E27FC236}">
                <a16:creationId xmlns:a16="http://schemas.microsoft.com/office/drawing/2014/main" id="{56441582-8DA3-2CB5-1AFE-9F7756E7F65F}"/>
              </a:ext>
            </a:extLst>
          </p:cNvPr>
          <p:cNvSpPr>
            <a:spLocks noGrp="1"/>
          </p:cNvSpPr>
          <p:nvPr>
            <p:ph type="dt" sz="half" idx="10"/>
          </p:nvPr>
        </p:nvSpPr>
        <p:spPr/>
        <p:txBody>
          <a:bodyPr/>
          <a:lstStyle/>
          <a:p>
            <a:fld id="{6A157BF6-1FB1-AB4E-B190-ED6CF5C88B56}" type="datetimeFigureOut">
              <a:rPr lang="en-EE" smtClean="0"/>
              <a:t>10/08/2025</a:t>
            </a:fld>
            <a:endParaRPr lang="en-EE"/>
          </a:p>
        </p:txBody>
      </p:sp>
      <p:sp>
        <p:nvSpPr>
          <p:cNvPr id="4" name="Footer Placeholder 3">
            <a:extLst>
              <a:ext uri="{FF2B5EF4-FFF2-40B4-BE49-F238E27FC236}">
                <a16:creationId xmlns:a16="http://schemas.microsoft.com/office/drawing/2014/main" id="{41ADCD72-BB4A-DFC5-396A-FF3C17C67B01}"/>
              </a:ext>
            </a:extLst>
          </p:cNvPr>
          <p:cNvSpPr>
            <a:spLocks noGrp="1"/>
          </p:cNvSpPr>
          <p:nvPr>
            <p:ph type="ftr" sz="quarter" idx="11"/>
          </p:nvPr>
        </p:nvSpPr>
        <p:spPr/>
        <p:txBody>
          <a:bodyPr/>
          <a:lstStyle/>
          <a:p>
            <a:endParaRPr lang="en-EE"/>
          </a:p>
        </p:txBody>
      </p:sp>
      <p:sp>
        <p:nvSpPr>
          <p:cNvPr id="5" name="Slide Number Placeholder 4">
            <a:extLst>
              <a:ext uri="{FF2B5EF4-FFF2-40B4-BE49-F238E27FC236}">
                <a16:creationId xmlns:a16="http://schemas.microsoft.com/office/drawing/2014/main" id="{025D421E-0483-C527-7639-E266225328F1}"/>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3182626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F2C1F3-4283-5BD8-3AD3-6ABBC8A68C93}"/>
              </a:ext>
            </a:extLst>
          </p:cNvPr>
          <p:cNvSpPr>
            <a:spLocks noGrp="1"/>
          </p:cNvSpPr>
          <p:nvPr>
            <p:ph type="dt" sz="half" idx="10"/>
          </p:nvPr>
        </p:nvSpPr>
        <p:spPr/>
        <p:txBody>
          <a:bodyPr/>
          <a:lstStyle/>
          <a:p>
            <a:fld id="{6A157BF6-1FB1-AB4E-B190-ED6CF5C88B56}" type="datetimeFigureOut">
              <a:rPr lang="en-EE" smtClean="0"/>
              <a:t>10/08/2025</a:t>
            </a:fld>
            <a:endParaRPr lang="en-EE"/>
          </a:p>
        </p:txBody>
      </p:sp>
      <p:sp>
        <p:nvSpPr>
          <p:cNvPr id="3" name="Footer Placeholder 2">
            <a:extLst>
              <a:ext uri="{FF2B5EF4-FFF2-40B4-BE49-F238E27FC236}">
                <a16:creationId xmlns:a16="http://schemas.microsoft.com/office/drawing/2014/main" id="{E96F5586-D5EB-BD20-CC0B-B5BFBFA01548}"/>
              </a:ext>
            </a:extLst>
          </p:cNvPr>
          <p:cNvSpPr>
            <a:spLocks noGrp="1"/>
          </p:cNvSpPr>
          <p:nvPr>
            <p:ph type="ftr" sz="quarter" idx="11"/>
          </p:nvPr>
        </p:nvSpPr>
        <p:spPr/>
        <p:txBody>
          <a:bodyPr/>
          <a:lstStyle/>
          <a:p>
            <a:endParaRPr lang="en-EE"/>
          </a:p>
        </p:txBody>
      </p:sp>
      <p:sp>
        <p:nvSpPr>
          <p:cNvPr id="4" name="Slide Number Placeholder 3">
            <a:extLst>
              <a:ext uri="{FF2B5EF4-FFF2-40B4-BE49-F238E27FC236}">
                <a16:creationId xmlns:a16="http://schemas.microsoft.com/office/drawing/2014/main" id="{D2E30104-0EBB-09F1-8B7A-533A417427C7}"/>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2763266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97F20-8CFD-65E1-E668-A7237E4651A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EE"/>
          </a:p>
        </p:txBody>
      </p:sp>
      <p:sp>
        <p:nvSpPr>
          <p:cNvPr id="3" name="Content Placeholder 2">
            <a:extLst>
              <a:ext uri="{FF2B5EF4-FFF2-40B4-BE49-F238E27FC236}">
                <a16:creationId xmlns:a16="http://schemas.microsoft.com/office/drawing/2014/main" id="{0E8BFF38-8883-ABEE-A01F-8E54CB3C4D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Text Placeholder 3">
            <a:extLst>
              <a:ext uri="{FF2B5EF4-FFF2-40B4-BE49-F238E27FC236}">
                <a16:creationId xmlns:a16="http://schemas.microsoft.com/office/drawing/2014/main" id="{21D5B166-636B-9288-1019-EC83F7A7E5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31A17DF-AC5B-B332-22B4-51755B6C2A4A}"/>
              </a:ext>
            </a:extLst>
          </p:cNvPr>
          <p:cNvSpPr>
            <a:spLocks noGrp="1"/>
          </p:cNvSpPr>
          <p:nvPr>
            <p:ph type="dt" sz="half" idx="10"/>
          </p:nvPr>
        </p:nvSpPr>
        <p:spPr/>
        <p:txBody>
          <a:bodyPr/>
          <a:lstStyle/>
          <a:p>
            <a:fld id="{6A157BF6-1FB1-AB4E-B190-ED6CF5C88B56}" type="datetimeFigureOut">
              <a:rPr lang="en-EE" smtClean="0"/>
              <a:t>10/08/2025</a:t>
            </a:fld>
            <a:endParaRPr lang="en-EE"/>
          </a:p>
        </p:txBody>
      </p:sp>
      <p:sp>
        <p:nvSpPr>
          <p:cNvPr id="6" name="Footer Placeholder 5">
            <a:extLst>
              <a:ext uri="{FF2B5EF4-FFF2-40B4-BE49-F238E27FC236}">
                <a16:creationId xmlns:a16="http://schemas.microsoft.com/office/drawing/2014/main" id="{96A625D5-3FC5-B86F-1006-8CE8D539A348}"/>
              </a:ext>
            </a:extLst>
          </p:cNvPr>
          <p:cNvSpPr>
            <a:spLocks noGrp="1"/>
          </p:cNvSpPr>
          <p:nvPr>
            <p:ph type="ftr" sz="quarter" idx="11"/>
          </p:nvPr>
        </p:nvSpPr>
        <p:spPr/>
        <p:txBody>
          <a:bodyPr/>
          <a:lstStyle/>
          <a:p>
            <a:endParaRPr lang="en-EE"/>
          </a:p>
        </p:txBody>
      </p:sp>
      <p:sp>
        <p:nvSpPr>
          <p:cNvPr id="7" name="Slide Number Placeholder 6">
            <a:extLst>
              <a:ext uri="{FF2B5EF4-FFF2-40B4-BE49-F238E27FC236}">
                <a16:creationId xmlns:a16="http://schemas.microsoft.com/office/drawing/2014/main" id="{93E6BF12-D0DA-8201-D37F-52CD611B6E28}"/>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55974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A9B3B-E2C4-D8EE-85BC-9B24FE1D566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EE"/>
          </a:p>
        </p:txBody>
      </p:sp>
      <p:sp>
        <p:nvSpPr>
          <p:cNvPr id="3" name="Picture Placeholder 2">
            <a:extLst>
              <a:ext uri="{FF2B5EF4-FFF2-40B4-BE49-F238E27FC236}">
                <a16:creationId xmlns:a16="http://schemas.microsoft.com/office/drawing/2014/main" id="{FFB23680-DD21-98E0-3C74-29057EAF05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EE"/>
          </a:p>
        </p:txBody>
      </p:sp>
      <p:sp>
        <p:nvSpPr>
          <p:cNvPr id="4" name="Text Placeholder 3">
            <a:extLst>
              <a:ext uri="{FF2B5EF4-FFF2-40B4-BE49-F238E27FC236}">
                <a16:creationId xmlns:a16="http://schemas.microsoft.com/office/drawing/2014/main" id="{430CCF4C-BA9E-2C01-B359-F423B0F459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D2F1D3D-C993-977A-A35C-AB8A51954340}"/>
              </a:ext>
            </a:extLst>
          </p:cNvPr>
          <p:cNvSpPr>
            <a:spLocks noGrp="1"/>
          </p:cNvSpPr>
          <p:nvPr>
            <p:ph type="dt" sz="half" idx="10"/>
          </p:nvPr>
        </p:nvSpPr>
        <p:spPr/>
        <p:txBody>
          <a:bodyPr/>
          <a:lstStyle/>
          <a:p>
            <a:fld id="{6A157BF6-1FB1-AB4E-B190-ED6CF5C88B56}" type="datetimeFigureOut">
              <a:rPr lang="en-EE" smtClean="0"/>
              <a:t>10/08/2025</a:t>
            </a:fld>
            <a:endParaRPr lang="en-EE"/>
          </a:p>
        </p:txBody>
      </p:sp>
      <p:sp>
        <p:nvSpPr>
          <p:cNvPr id="6" name="Footer Placeholder 5">
            <a:extLst>
              <a:ext uri="{FF2B5EF4-FFF2-40B4-BE49-F238E27FC236}">
                <a16:creationId xmlns:a16="http://schemas.microsoft.com/office/drawing/2014/main" id="{AC36B293-8457-DE25-F110-64D0A12068D6}"/>
              </a:ext>
            </a:extLst>
          </p:cNvPr>
          <p:cNvSpPr>
            <a:spLocks noGrp="1"/>
          </p:cNvSpPr>
          <p:nvPr>
            <p:ph type="ftr" sz="quarter" idx="11"/>
          </p:nvPr>
        </p:nvSpPr>
        <p:spPr/>
        <p:txBody>
          <a:bodyPr/>
          <a:lstStyle/>
          <a:p>
            <a:endParaRPr lang="en-EE"/>
          </a:p>
        </p:txBody>
      </p:sp>
      <p:sp>
        <p:nvSpPr>
          <p:cNvPr id="7" name="Slide Number Placeholder 6">
            <a:extLst>
              <a:ext uri="{FF2B5EF4-FFF2-40B4-BE49-F238E27FC236}">
                <a16:creationId xmlns:a16="http://schemas.microsoft.com/office/drawing/2014/main" id="{4B4F790F-FA67-4A5D-3EBD-187C71971CA1}"/>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2946989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8D5C31A-6247-6541-B316-BDFA345774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EE"/>
          </a:p>
        </p:txBody>
      </p:sp>
      <p:sp>
        <p:nvSpPr>
          <p:cNvPr id="3" name="Text Placeholder 2">
            <a:extLst>
              <a:ext uri="{FF2B5EF4-FFF2-40B4-BE49-F238E27FC236}">
                <a16:creationId xmlns:a16="http://schemas.microsoft.com/office/drawing/2014/main" id="{EE7EE55C-490A-1AF8-C545-3E32FFC86C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Date Placeholder 3">
            <a:extLst>
              <a:ext uri="{FF2B5EF4-FFF2-40B4-BE49-F238E27FC236}">
                <a16:creationId xmlns:a16="http://schemas.microsoft.com/office/drawing/2014/main" id="{F03A331F-CA46-5A8C-09DE-2FD7F0F4CCC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A157BF6-1FB1-AB4E-B190-ED6CF5C88B56}" type="datetimeFigureOut">
              <a:rPr lang="en-EE" smtClean="0"/>
              <a:t>10/08/2025</a:t>
            </a:fld>
            <a:endParaRPr lang="en-EE"/>
          </a:p>
        </p:txBody>
      </p:sp>
      <p:sp>
        <p:nvSpPr>
          <p:cNvPr id="5" name="Footer Placeholder 4">
            <a:extLst>
              <a:ext uri="{FF2B5EF4-FFF2-40B4-BE49-F238E27FC236}">
                <a16:creationId xmlns:a16="http://schemas.microsoft.com/office/drawing/2014/main" id="{5250D02F-6F9D-6CD0-4EB7-0C988EF4F3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EE"/>
          </a:p>
        </p:txBody>
      </p:sp>
      <p:sp>
        <p:nvSpPr>
          <p:cNvPr id="6" name="Slide Number Placeholder 5">
            <a:extLst>
              <a:ext uri="{FF2B5EF4-FFF2-40B4-BE49-F238E27FC236}">
                <a16:creationId xmlns:a16="http://schemas.microsoft.com/office/drawing/2014/main" id="{669B3776-C09F-EA0C-30BB-5F1AA39C34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C0B7F60-09D6-3148-A363-BE0ED84C3EA5}" type="slidenum">
              <a:rPr lang="en-EE" smtClean="0"/>
              <a:t>‹#›</a:t>
            </a:fld>
            <a:endParaRPr lang="en-EE"/>
          </a:p>
        </p:txBody>
      </p:sp>
    </p:spTree>
    <p:extLst>
      <p:ext uri="{BB962C8B-B14F-4D97-AF65-F5344CB8AC3E}">
        <p14:creationId xmlns:p14="http://schemas.microsoft.com/office/powerpoint/2010/main" val="2666568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93.xml"/><Relationship Id="rId1" Type="http://schemas.openxmlformats.org/officeDocument/2006/relationships/slideLayout" Target="../slideLayouts/slideLayout2.xml"/><Relationship Id="rId4" Type="http://schemas.openxmlformats.org/officeDocument/2006/relationships/image" Target="../media/image1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pxhere.com/ko/photo/1029360"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s://www.pngall.com/diet-png/download/53881" TargetMode="Externa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4.jpg"/></Relationships>
</file>

<file path=ppt/slides/_rels/slide34.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hyperlink" Target="https://openclipart.org/detail/167093" TargetMode="External"/><Relationship Id="rId4" Type="http://schemas.openxmlformats.org/officeDocument/2006/relationships/image" Target="../media/image54.png"/></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57.jpg"/><Relationship Id="rId4" Type="http://schemas.openxmlformats.org/officeDocument/2006/relationships/image" Target="../media/image56.jpg"/></Relationships>
</file>

<file path=ppt/slides/_rels/slide42.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9.jpg"/></Relationships>
</file>

<file path=ppt/slides/_rels/slide4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45.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hyperlink" Target="http://pixabay.com/en/milk-glass-drink-fresh-beverage-435295/"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62.jpg"/></Relationships>
</file>

<file path=ppt/slides/_rels/slide51.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7.jpg"/></Relationships>
</file>

<file path=ppt/slides/_rels/slide5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69.jpg"/></Relationships>
</file>

<file path=ppt/slides/_rels/slide55.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74.png"/><Relationship Id="rId4" Type="http://schemas.openxmlformats.org/officeDocument/2006/relationships/image" Target="../media/image73.png"/></Relationships>
</file>

<file path=ppt/slides/_rels/slide57.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7.jp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81.jpg"/><Relationship Id="rId4" Type="http://schemas.openxmlformats.org/officeDocument/2006/relationships/image" Target="../media/image80.jpg"/></Relationships>
</file>

<file path=ppt/slides/_rels/slide64.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83.jpg"/></Relationships>
</file>

<file path=ppt/slides/_rels/slide65.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85.jpg"/></Relationships>
</file>

<file path=ppt/slides/_rels/slide66.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62.xml"/><Relationship Id="rId1" Type="http://schemas.openxmlformats.org/officeDocument/2006/relationships/slideLayout" Target="../slideLayouts/slideLayout2.xml"/><Relationship Id="rId5" Type="http://schemas.openxmlformats.org/officeDocument/2006/relationships/image" Target="../media/image88.jpg"/><Relationship Id="rId4" Type="http://schemas.openxmlformats.org/officeDocument/2006/relationships/image" Target="../media/image87.jpg"/></Relationships>
</file>

<file path=ppt/slides/_rels/slide67.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91.png"/></Relationships>
</file>

<file path=ppt/slides/_rels/slide71.xml.rels><?xml version="1.0" encoding="UTF-8" standalone="yes"?>
<Relationships xmlns="http://schemas.openxmlformats.org/package/2006/relationships"><Relationship Id="rId3" Type="http://schemas.openxmlformats.org/officeDocument/2006/relationships/image" Target="../media/image92.jp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3.jp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hyperlink" Target="https://freepngimg.com/png/27121-pills-image" TargetMode="External"/></Relationships>
</file>

<file path=ppt/slides/_rels/slide7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76.xml.rels><?xml version="1.0" encoding="UTF-8" standalone="yes"?>
<Relationships xmlns="http://schemas.openxmlformats.org/package/2006/relationships"><Relationship Id="rId3" Type="http://schemas.openxmlformats.org/officeDocument/2006/relationships/image" Target="../media/image97.jp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hyperlink" Target="https://openclipart.org/detail/167093"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image" Target="../media/image100.jpg"/><Relationship Id="rId5" Type="http://schemas.openxmlformats.org/officeDocument/2006/relationships/hyperlink" Target="https://freepngimg.com/png/14416-lemon-png" TargetMode="External"/><Relationship Id="rId4" Type="http://schemas.openxmlformats.org/officeDocument/2006/relationships/image" Target="../media/image99.png"/></Relationships>
</file>

<file path=ppt/slides/_rels/slide7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75.xml"/><Relationship Id="rId1" Type="http://schemas.openxmlformats.org/officeDocument/2006/relationships/slideLayout" Target="../slideLayouts/slideLayout2.xml"/><Relationship Id="rId4" Type="http://schemas.openxmlformats.org/officeDocument/2006/relationships/image" Target="../media/image103.jpeg"/></Relationships>
</file>

<file path=ppt/slides/_rels/slide8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76.xml"/><Relationship Id="rId1" Type="http://schemas.openxmlformats.org/officeDocument/2006/relationships/slideLayout" Target="../slideLayouts/slideLayout2.xml"/><Relationship Id="rId5" Type="http://schemas.openxmlformats.org/officeDocument/2006/relationships/image" Target="../media/image105.jpeg"/><Relationship Id="rId4" Type="http://schemas.openxmlformats.org/officeDocument/2006/relationships/hyperlink" Target="http://analisisdemedios.blogspot.com/2016/05/el-logo-de-instagram-es-una-camara-mas.html" TargetMode="External"/></Relationships>
</file>

<file path=ppt/slides/_rels/slide84.xml.rels><?xml version="1.0" encoding="UTF-8" standalone="yes"?>
<Relationships xmlns="http://schemas.openxmlformats.org/package/2006/relationships"><Relationship Id="rId3" Type="http://schemas.openxmlformats.org/officeDocument/2006/relationships/hyperlink" Target="https://www.youtube.com/watch?v=PpoRRUC-ezM&amp;t=116s" TargetMode="External"/><Relationship Id="rId7" Type="http://schemas.openxmlformats.org/officeDocument/2006/relationships/hyperlink" Target="https://commons.wikimedia.org/wiki/File:YouTube_Logo_2017.svg" TargetMode="External"/><Relationship Id="rId2" Type="http://schemas.openxmlformats.org/officeDocument/2006/relationships/notesSlide" Target="../notesSlides/notesSlide77.xml"/><Relationship Id="rId1" Type="http://schemas.openxmlformats.org/officeDocument/2006/relationships/slideLayout" Target="../slideLayouts/slideLayout2.xml"/><Relationship Id="rId6" Type="http://schemas.openxmlformats.org/officeDocument/2006/relationships/image" Target="../media/image108.png"/><Relationship Id="rId5" Type="http://schemas.openxmlformats.org/officeDocument/2006/relationships/image" Target="../media/image107.emf"/><Relationship Id="rId4" Type="http://schemas.openxmlformats.org/officeDocument/2006/relationships/image" Target="../media/image106.png"/></Relationships>
</file>

<file path=ppt/slides/_rels/slide85.xml.rels><?xml version="1.0" encoding="UTF-8" standalone="yes"?>
<Relationships xmlns="http://schemas.openxmlformats.org/package/2006/relationships"><Relationship Id="rId3" Type="http://schemas.openxmlformats.org/officeDocument/2006/relationships/image" Target="../media/image109.emf"/><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110.jp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13.jp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13.jp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85.xml"/><Relationship Id="rId1" Type="http://schemas.openxmlformats.org/officeDocument/2006/relationships/slideLayout" Target="../slideLayouts/slideLayout2.xml"/><Relationship Id="rId4" Type="http://schemas.openxmlformats.org/officeDocument/2006/relationships/image" Target="../media/image114.jpg"/></Relationships>
</file>

<file path=ppt/slides/_rels/slide93.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15.jp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15.jp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92.xml"/><Relationship Id="rId1" Type="http://schemas.openxmlformats.org/officeDocument/2006/relationships/slideLayout" Target="../slideLayouts/slideLayout2.xml"/><Relationship Id="rId4" Type="http://schemas.openxmlformats.org/officeDocument/2006/relationships/image" Target="../media/image1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93B01-E1D4-6B52-E880-8101BFE5E3F2}"/>
              </a:ext>
            </a:extLst>
          </p:cNvPr>
          <p:cNvSpPr txBox="1">
            <a:spLocks/>
          </p:cNvSpPr>
          <p:nvPr/>
        </p:nvSpPr>
        <p:spPr>
          <a:xfrm>
            <a:off x="6361043" y="2504660"/>
            <a:ext cx="4956314" cy="259742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EE" b="1" spc="-150" dirty="0">
                <a:solidFill>
                  <a:srgbClr val="20449A"/>
                </a:solidFill>
                <a:latin typeface="Geon Soft ExtraBold" panose="020F0503030302020204" pitchFamily="34" charset="77"/>
              </a:rPr>
              <a:t>TERVETE</a:t>
            </a:r>
          </a:p>
          <a:p>
            <a:r>
              <a:rPr lang="en-EE" b="1" spc="-150" dirty="0">
                <a:solidFill>
                  <a:srgbClr val="20449A"/>
                </a:solidFill>
                <a:latin typeface="Geon Soft ExtraBold" panose="020F0503030302020204" pitchFamily="34" charset="77"/>
              </a:rPr>
              <a:t>HAMMASTE</a:t>
            </a:r>
            <a:br>
              <a:rPr lang="en-EE" b="1" spc="-150" dirty="0">
                <a:solidFill>
                  <a:srgbClr val="20449A"/>
                </a:solidFill>
                <a:latin typeface="Geon Soft ExtraBold" panose="020F0503030302020204" pitchFamily="34" charset="77"/>
              </a:rPr>
            </a:br>
            <a:r>
              <a:rPr lang="en-EE" b="1" spc="-150" dirty="0">
                <a:solidFill>
                  <a:srgbClr val="20449A"/>
                </a:solidFill>
                <a:latin typeface="Geon Soft ExtraBold" panose="020F0503030302020204" pitchFamily="34" charset="77"/>
              </a:rPr>
              <a:t>KOOL</a:t>
            </a:r>
          </a:p>
        </p:txBody>
      </p:sp>
    </p:spTree>
    <p:extLst>
      <p:ext uri="{BB962C8B-B14F-4D97-AF65-F5344CB8AC3E}">
        <p14:creationId xmlns:p14="http://schemas.microsoft.com/office/powerpoint/2010/main" val="962395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DF77D4-B281-64BB-1202-52608336D0A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A83E3072-D0F6-930B-96F1-B3C32A89ACFA}"/>
              </a:ext>
            </a:extLst>
          </p:cNvPr>
          <p:cNvPicPr>
            <a:picLocks noChangeAspect="1"/>
          </p:cNvPicPr>
          <p:nvPr/>
        </p:nvPicPr>
        <p:blipFill>
          <a:blip r:embed="rId3"/>
          <a:srcRect/>
          <a:stretch/>
        </p:blipFill>
        <p:spPr>
          <a:xfrm>
            <a:off x="0" y="-51250"/>
            <a:ext cx="12362212" cy="6960462"/>
          </a:xfrm>
          <a:prstGeom prst="rect">
            <a:avLst/>
          </a:prstGeom>
        </p:spPr>
      </p:pic>
      <p:sp>
        <p:nvSpPr>
          <p:cNvPr id="2" name="Title 1">
            <a:extLst>
              <a:ext uri="{FF2B5EF4-FFF2-40B4-BE49-F238E27FC236}">
                <a16:creationId xmlns:a16="http://schemas.microsoft.com/office/drawing/2014/main" id="{69CC2FDF-6AE5-8B2E-DF01-63F8A30B805C}"/>
              </a:ext>
            </a:extLst>
          </p:cNvPr>
          <p:cNvSpPr>
            <a:spLocks noGrp="1"/>
          </p:cNvSpPr>
          <p:nvPr>
            <p:ph type="title"/>
          </p:nvPr>
        </p:nvSpPr>
        <p:spPr/>
        <p:txBody>
          <a:bodyPr/>
          <a:lstStyle/>
          <a:p>
            <a:r>
              <a:rPr lang="et-EE" dirty="0"/>
              <a:t>HAPPERÜNNAK</a:t>
            </a:r>
            <a:endParaRPr lang="en-EE" dirty="0"/>
          </a:p>
        </p:txBody>
      </p:sp>
    </p:spTree>
    <p:extLst>
      <p:ext uri="{BB962C8B-B14F-4D97-AF65-F5344CB8AC3E}">
        <p14:creationId xmlns:p14="http://schemas.microsoft.com/office/powerpoint/2010/main" val="292578920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A7EA59-5735-26A8-12EE-3846847992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C4D133-9C3C-1D8D-2EFE-7F19C5384542}"/>
              </a:ext>
            </a:extLst>
          </p:cNvPr>
          <p:cNvSpPr>
            <a:spLocks noGrp="1"/>
          </p:cNvSpPr>
          <p:nvPr>
            <p:ph type="title"/>
          </p:nvPr>
        </p:nvSpPr>
        <p:spPr/>
        <p:txBody>
          <a:bodyPr/>
          <a:lstStyle/>
          <a:p>
            <a:r>
              <a:rPr lang="en-EE" dirty="0"/>
              <a:t>MIS ON PILDIL?</a:t>
            </a:r>
          </a:p>
        </p:txBody>
      </p:sp>
      <p:sp>
        <p:nvSpPr>
          <p:cNvPr id="17" name="Content Placeholder 16">
            <a:extLst>
              <a:ext uri="{FF2B5EF4-FFF2-40B4-BE49-F238E27FC236}">
                <a16:creationId xmlns:a16="http://schemas.microsoft.com/office/drawing/2014/main" id="{69CFA8FE-25FF-E3DC-39DF-B30139DCA1D9}"/>
              </a:ext>
            </a:extLst>
          </p:cNvPr>
          <p:cNvSpPr>
            <a:spLocks noGrp="1"/>
          </p:cNvSpPr>
          <p:nvPr>
            <p:ph idx="1"/>
          </p:nvPr>
        </p:nvSpPr>
        <p:spPr>
          <a:xfrm>
            <a:off x="838200" y="1669774"/>
            <a:ext cx="4316896" cy="3945835"/>
          </a:xfrm>
        </p:spPr>
        <p:txBody>
          <a:bodyPr/>
          <a:lstStyle/>
          <a:p>
            <a:pPr marL="0" indent="0">
              <a:lnSpc>
                <a:spcPct val="100000"/>
              </a:lnSpc>
              <a:spcBef>
                <a:spcPts val="100"/>
              </a:spcBef>
              <a:buNone/>
            </a:pPr>
            <a:r>
              <a:rPr lang="et-EE" b="1" dirty="0">
                <a:latin typeface="Geon Soft ExtraBold" panose="020F0503030302020204" pitchFamily="34" charset="77"/>
              </a:rPr>
              <a:t>Ilusad terved hambad</a:t>
            </a:r>
          </a:p>
        </p:txBody>
      </p:sp>
      <p:sp>
        <p:nvSpPr>
          <p:cNvPr id="6" name="Rectangle: Rounded Corners 5">
            <a:extLst>
              <a:ext uri="{FF2B5EF4-FFF2-40B4-BE49-F238E27FC236}">
                <a16:creationId xmlns:a16="http://schemas.microsoft.com/office/drawing/2014/main" id="{CED07E2C-20EF-F54C-F237-62FEBAF843AE}"/>
              </a:ext>
            </a:extLst>
          </p:cNvPr>
          <p:cNvSpPr/>
          <p:nvPr/>
        </p:nvSpPr>
        <p:spPr>
          <a:xfrm>
            <a:off x="6096000" y="474180"/>
            <a:ext cx="5698019" cy="3452813"/>
          </a:xfrm>
          <a:prstGeom prst="roundRect">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Rounded Corners 8">
            <a:extLst>
              <a:ext uri="{FF2B5EF4-FFF2-40B4-BE49-F238E27FC236}">
                <a16:creationId xmlns:a16="http://schemas.microsoft.com/office/drawing/2014/main" id="{FE774590-04EE-25DA-AE09-78FE5D2ACB36}"/>
              </a:ext>
            </a:extLst>
          </p:cNvPr>
          <p:cNvSpPr/>
          <p:nvPr/>
        </p:nvSpPr>
        <p:spPr>
          <a:xfrm>
            <a:off x="2262187" y="3072434"/>
            <a:ext cx="3597759" cy="2676525"/>
          </a:xfrm>
          <a:prstGeom prst="roundRect">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589982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BBEBE-5E7D-5160-3CC0-4F4E170CEA73}"/>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33F3F977-2031-FCEB-B53D-8082E840BA34}"/>
              </a:ext>
            </a:extLst>
          </p:cNvPr>
          <p:cNvPicPr>
            <a:picLocks noChangeAspect="1"/>
          </p:cNvPicPr>
          <p:nvPr/>
        </p:nvPicPr>
        <p:blipFill>
          <a:blip r:embed="rId3"/>
          <a:srcRect/>
          <a:stretch/>
        </p:blipFill>
        <p:spPr>
          <a:xfrm>
            <a:off x="1" y="-51250"/>
            <a:ext cx="12362210" cy="6960462"/>
          </a:xfrm>
          <a:prstGeom prst="rect">
            <a:avLst/>
          </a:prstGeom>
        </p:spPr>
      </p:pic>
      <p:sp>
        <p:nvSpPr>
          <p:cNvPr id="2" name="Title 1">
            <a:extLst>
              <a:ext uri="{FF2B5EF4-FFF2-40B4-BE49-F238E27FC236}">
                <a16:creationId xmlns:a16="http://schemas.microsoft.com/office/drawing/2014/main" id="{BF1B7834-42A5-B3CC-1C03-BED29E659CC8}"/>
              </a:ext>
            </a:extLst>
          </p:cNvPr>
          <p:cNvSpPr>
            <a:spLocks noGrp="1"/>
          </p:cNvSpPr>
          <p:nvPr>
            <p:ph type="title"/>
          </p:nvPr>
        </p:nvSpPr>
        <p:spPr/>
        <p:txBody>
          <a:bodyPr/>
          <a:lstStyle/>
          <a:p>
            <a:r>
              <a:rPr lang="et-EE" dirty="0"/>
              <a:t>HAPPERÜNNAK</a:t>
            </a:r>
            <a:endParaRPr lang="en-EE" dirty="0"/>
          </a:p>
        </p:txBody>
      </p:sp>
    </p:spTree>
    <p:extLst>
      <p:ext uri="{BB962C8B-B14F-4D97-AF65-F5344CB8AC3E}">
        <p14:creationId xmlns:p14="http://schemas.microsoft.com/office/powerpoint/2010/main" val="469020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9F360-A2BD-8190-79F7-1A9D66191BED}"/>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2A3D7B70-D2AF-BF7D-FA8A-AE5F4FF59F2A}"/>
              </a:ext>
            </a:extLst>
          </p:cNvPr>
          <p:cNvSpPr>
            <a:spLocks noGrp="1"/>
          </p:cNvSpPr>
          <p:nvPr>
            <p:ph type="title"/>
          </p:nvPr>
        </p:nvSpPr>
        <p:spPr/>
        <p:txBody>
          <a:bodyPr/>
          <a:lstStyle/>
          <a:p>
            <a:r>
              <a:rPr lang="et-EE" dirty="0"/>
              <a:t>HAMBAKAARIESE ARENG</a:t>
            </a:r>
            <a:endParaRPr lang="en-EE" dirty="0"/>
          </a:p>
        </p:txBody>
      </p:sp>
      <p:sp>
        <p:nvSpPr>
          <p:cNvPr id="14" name="Rounded Rectangle 13">
            <a:extLst>
              <a:ext uri="{FF2B5EF4-FFF2-40B4-BE49-F238E27FC236}">
                <a16:creationId xmlns:a16="http://schemas.microsoft.com/office/drawing/2014/main" id="{F91D1D89-4F51-8906-30A6-8B6577C8C201}"/>
              </a:ext>
            </a:extLst>
          </p:cNvPr>
          <p:cNvSpPr/>
          <p:nvPr/>
        </p:nvSpPr>
        <p:spPr>
          <a:xfrm>
            <a:off x="544549" y="2398955"/>
            <a:ext cx="2428729" cy="2442128"/>
          </a:xfrm>
          <a:prstGeom prst="roundRect">
            <a:avLst>
              <a:gd name="adj" fmla="val 13025"/>
            </a:avLst>
          </a:prstGeom>
          <a:blipFill>
            <a:blip r:embed="rId3"/>
            <a:stretch>
              <a:fillRect l="-26120" t="-27762" r="-26120" b="-18142"/>
            </a:stretch>
          </a:blip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6" name="Content Placeholder 16">
            <a:extLst>
              <a:ext uri="{FF2B5EF4-FFF2-40B4-BE49-F238E27FC236}">
                <a16:creationId xmlns:a16="http://schemas.microsoft.com/office/drawing/2014/main" id="{92D63C7E-A16E-5B3A-88B8-CB3FFE8C2208}"/>
              </a:ext>
            </a:extLst>
          </p:cNvPr>
          <p:cNvSpPr txBox="1">
            <a:spLocks/>
          </p:cNvSpPr>
          <p:nvPr/>
        </p:nvSpPr>
        <p:spPr>
          <a:xfrm>
            <a:off x="838200" y="1710521"/>
            <a:ext cx="852717" cy="30485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t-EE" sz="1400" b="1" dirty="0">
                <a:latin typeface="Geon Soft ExtraBold" panose="020F0503030302020204" pitchFamily="34" charset="77"/>
              </a:rPr>
              <a:t>Kaaries</a:t>
            </a:r>
          </a:p>
        </p:txBody>
      </p:sp>
      <p:cxnSp>
        <p:nvCxnSpPr>
          <p:cNvPr id="19" name="Straight Connector 18">
            <a:extLst>
              <a:ext uri="{FF2B5EF4-FFF2-40B4-BE49-F238E27FC236}">
                <a16:creationId xmlns:a16="http://schemas.microsoft.com/office/drawing/2014/main" id="{60C56BF0-BE67-4E4F-A087-709C9571C274}"/>
              </a:ext>
            </a:extLst>
          </p:cNvPr>
          <p:cNvCxnSpPr>
            <a:cxnSpLocks/>
            <a:endCxn id="16" idx="2"/>
          </p:cNvCxnSpPr>
          <p:nvPr/>
        </p:nvCxnSpPr>
        <p:spPr>
          <a:xfrm flipH="1" flipV="1">
            <a:off x="1264559" y="2015379"/>
            <a:ext cx="197741" cy="536628"/>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sp>
        <p:nvSpPr>
          <p:cNvPr id="20" name="Rounded Rectangle 19">
            <a:extLst>
              <a:ext uri="{FF2B5EF4-FFF2-40B4-BE49-F238E27FC236}">
                <a16:creationId xmlns:a16="http://schemas.microsoft.com/office/drawing/2014/main" id="{78B7FDBB-D034-3BBD-602D-32464B0330EA}"/>
              </a:ext>
            </a:extLst>
          </p:cNvPr>
          <p:cNvSpPr/>
          <p:nvPr/>
        </p:nvSpPr>
        <p:spPr>
          <a:xfrm>
            <a:off x="3376400" y="2398955"/>
            <a:ext cx="2428729" cy="2442128"/>
          </a:xfrm>
          <a:prstGeom prst="roundRect">
            <a:avLst>
              <a:gd name="adj" fmla="val 13025"/>
            </a:avLst>
          </a:prstGeom>
          <a:blipFill>
            <a:blip r:embed="rId4"/>
            <a:stretch>
              <a:fillRect l="-26120" t="-27762" r="-26120" b="-18142"/>
            </a:stretch>
          </a:blip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21" name="Rounded Rectangle 20">
            <a:extLst>
              <a:ext uri="{FF2B5EF4-FFF2-40B4-BE49-F238E27FC236}">
                <a16:creationId xmlns:a16="http://schemas.microsoft.com/office/drawing/2014/main" id="{BD7324FA-2CD2-3FB2-E16D-86A4A69822A9}"/>
              </a:ext>
            </a:extLst>
          </p:cNvPr>
          <p:cNvSpPr/>
          <p:nvPr/>
        </p:nvSpPr>
        <p:spPr>
          <a:xfrm>
            <a:off x="6141038" y="2398955"/>
            <a:ext cx="2428729" cy="2442128"/>
          </a:xfrm>
          <a:prstGeom prst="roundRect">
            <a:avLst>
              <a:gd name="adj" fmla="val 13025"/>
            </a:avLst>
          </a:prstGeom>
          <a:blipFill>
            <a:blip r:embed="rId5"/>
            <a:stretch>
              <a:fillRect l="-26120" t="-27762" r="-26120" b="-18142"/>
            </a:stretch>
          </a:blip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22" name="Rounded Rectangle 21">
            <a:extLst>
              <a:ext uri="{FF2B5EF4-FFF2-40B4-BE49-F238E27FC236}">
                <a16:creationId xmlns:a16="http://schemas.microsoft.com/office/drawing/2014/main" id="{CF7323A3-EDF1-3C2A-D56D-750CB5D76EC3}"/>
              </a:ext>
            </a:extLst>
          </p:cNvPr>
          <p:cNvSpPr/>
          <p:nvPr/>
        </p:nvSpPr>
        <p:spPr>
          <a:xfrm>
            <a:off x="8939839" y="2398955"/>
            <a:ext cx="2428729" cy="2442128"/>
          </a:xfrm>
          <a:prstGeom prst="roundRect">
            <a:avLst>
              <a:gd name="adj" fmla="val 13025"/>
            </a:avLst>
          </a:prstGeom>
          <a:blipFill>
            <a:blip r:embed="rId6"/>
            <a:stretch>
              <a:fillRect l="-26120" t="-27762" r="-26120" b="-18142"/>
            </a:stretch>
          </a:blip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26" name="Content Placeholder 16">
            <a:extLst>
              <a:ext uri="{FF2B5EF4-FFF2-40B4-BE49-F238E27FC236}">
                <a16:creationId xmlns:a16="http://schemas.microsoft.com/office/drawing/2014/main" id="{FB6E92DD-3C5F-5A3F-9100-0976C4F68314}"/>
              </a:ext>
            </a:extLst>
          </p:cNvPr>
          <p:cNvSpPr txBox="1">
            <a:spLocks/>
          </p:cNvSpPr>
          <p:nvPr/>
        </p:nvSpPr>
        <p:spPr>
          <a:xfrm>
            <a:off x="2295978" y="2007034"/>
            <a:ext cx="1485805" cy="2377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t-EE" sz="1400" b="1" dirty="0">
                <a:latin typeface="Geon Soft ExtraBold" panose="020F0503030302020204" pitchFamily="34" charset="77"/>
              </a:rPr>
              <a:t>Email ehk vaap</a:t>
            </a:r>
          </a:p>
        </p:txBody>
      </p:sp>
      <p:cxnSp>
        <p:nvCxnSpPr>
          <p:cNvPr id="27" name="Straight Connector 26">
            <a:extLst>
              <a:ext uri="{FF2B5EF4-FFF2-40B4-BE49-F238E27FC236}">
                <a16:creationId xmlns:a16="http://schemas.microsoft.com/office/drawing/2014/main" id="{EE837C83-827D-0995-0FFA-42C2FD629911}"/>
              </a:ext>
            </a:extLst>
          </p:cNvPr>
          <p:cNvCxnSpPr>
            <a:cxnSpLocks/>
          </p:cNvCxnSpPr>
          <p:nvPr/>
        </p:nvCxnSpPr>
        <p:spPr>
          <a:xfrm flipV="1">
            <a:off x="2295978" y="2269864"/>
            <a:ext cx="361329" cy="382594"/>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sp>
        <p:nvSpPr>
          <p:cNvPr id="34" name="Content Placeholder 16">
            <a:extLst>
              <a:ext uri="{FF2B5EF4-FFF2-40B4-BE49-F238E27FC236}">
                <a16:creationId xmlns:a16="http://schemas.microsoft.com/office/drawing/2014/main" id="{8ECEBA7F-3A4D-FF8B-78D6-1FAF533B231F}"/>
              </a:ext>
            </a:extLst>
          </p:cNvPr>
          <p:cNvSpPr txBox="1">
            <a:spLocks/>
          </p:cNvSpPr>
          <p:nvPr/>
        </p:nvSpPr>
        <p:spPr>
          <a:xfrm>
            <a:off x="5522414" y="3838350"/>
            <a:ext cx="1127768" cy="4339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t-EE" sz="1400" b="1" dirty="0">
                <a:latin typeface="Geon Soft ExtraBold" panose="020F0503030302020204" pitchFamily="34" charset="77"/>
              </a:rPr>
              <a:t>Hambaluu</a:t>
            </a:r>
          </a:p>
        </p:txBody>
      </p:sp>
      <p:cxnSp>
        <p:nvCxnSpPr>
          <p:cNvPr id="35" name="Straight Connector 34">
            <a:extLst>
              <a:ext uri="{FF2B5EF4-FFF2-40B4-BE49-F238E27FC236}">
                <a16:creationId xmlns:a16="http://schemas.microsoft.com/office/drawing/2014/main" id="{9707C970-8EB7-40F9-0848-8BBF6CB70448}"/>
              </a:ext>
            </a:extLst>
          </p:cNvPr>
          <p:cNvCxnSpPr>
            <a:cxnSpLocks/>
          </p:cNvCxnSpPr>
          <p:nvPr/>
        </p:nvCxnSpPr>
        <p:spPr>
          <a:xfrm>
            <a:off x="4966108" y="3315572"/>
            <a:ext cx="816987" cy="500745"/>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sp>
        <p:nvSpPr>
          <p:cNvPr id="37" name="Content Placeholder 16">
            <a:extLst>
              <a:ext uri="{FF2B5EF4-FFF2-40B4-BE49-F238E27FC236}">
                <a16:creationId xmlns:a16="http://schemas.microsoft.com/office/drawing/2014/main" id="{BAB62850-D306-8457-CE51-BF7EF9E820F0}"/>
              </a:ext>
            </a:extLst>
          </p:cNvPr>
          <p:cNvSpPr txBox="1">
            <a:spLocks/>
          </p:cNvSpPr>
          <p:nvPr/>
        </p:nvSpPr>
        <p:spPr>
          <a:xfrm>
            <a:off x="5728010" y="1736967"/>
            <a:ext cx="1675324" cy="4339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100"/>
              </a:spcBef>
              <a:buFont typeface="Arial" panose="020B0604020202020204" pitchFamily="34" charset="0"/>
              <a:buNone/>
            </a:pPr>
            <a:r>
              <a:rPr lang="et-EE" sz="1400" b="1" dirty="0">
                <a:latin typeface="Geon Soft ExtraBold" panose="020F0503030302020204" pitchFamily="34" charset="77"/>
              </a:rPr>
              <a:t>Kaaries ulatub</a:t>
            </a:r>
          </a:p>
          <a:p>
            <a:pPr marL="0" indent="0">
              <a:lnSpc>
                <a:spcPct val="100000"/>
              </a:lnSpc>
              <a:spcBef>
                <a:spcPts val="100"/>
              </a:spcBef>
              <a:buFont typeface="Arial" panose="020B0604020202020204" pitchFamily="34" charset="0"/>
              <a:buNone/>
            </a:pPr>
            <a:r>
              <a:rPr lang="et-EE" sz="1400" b="1" dirty="0">
                <a:latin typeface="Geon Soft ExtraBold" panose="020F0503030302020204" pitchFamily="34" charset="77"/>
              </a:rPr>
              <a:t>hambanärvini</a:t>
            </a:r>
          </a:p>
        </p:txBody>
      </p:sp>
      <p:cxnSp>
        <p:nvCxnSpPr>
          <p:cNvPr id="38" name="Straight Connector 37">
            <a:extLst>
              <a:ext uri="{FF2B5EF4-FFF2-40B4-BE49-F238E27FC236}">
                <a16:creationId xmlns:a16="http://schemas.microsoft.com/office/drawing/2014/main" id="{4609E385-0C32-D4FA-0C8A-74A57475C278}"/>
              </a:ext>
            </a:extLst>
          </p:cNvPr>
          <p:cNvCxnSpPr>
            <a:cxnSpLocks/>
          </p:cNvCxnSpPr>
          <p:nvPr/>
        </p:nvCxnSpPr>
        <p:spPr>
          <a:xfrm flipH="1" flipV="1">
            <a:off x="6309754" y="2283824"/>
            <a:ext cx="630872" cy="734798"/>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Content Placeholder 16">
            <a:extLst>
              <a:ext uri="{FF2B5EF4-FFF2-40B4-BE49-F238E27FC236}">
                <a16:creationId xmlns:a16="http://schemas.microsoft.com/office/drawing/2014/main" id="{3C529C48-443F-E96F-B5AB-61665620FB23}"/>
              </a:ext>
            </a:extLst>
          </p:cNvPr>
          <p:cNvSpPr txBox="1">
            <a:spLocks/>
          </p:cNvSpPr>
          <p:nvPr/>
        </p:nvSpPr>
        <p:spPr>
          <a:xfrm>
            <a:off x="7987354" y="1698597"/>
            <a:ext cx="1362207" cy="4339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t-EE" sz="1400" b="1" dirty="0">
                <a:latin typeface="Geon Soft ExtraBold" panose="020F0503030302020204" pitchFamily="34" charset="77"/>
              </a:rPr>
              <a:t>Närvid ja veresooned</a:t>
            </a:r>
          </a:p>
        </p:txBody>
      </p:sp>
      <p:cxnSp>
        <p:nvCxnSpPr>
          <p:cNvPr id="42" name="Straight Connector 41">
            <a:extLst>
              <a:ext uri="{FF2B5EF4-FFF2-40B4-BE49-F238E27FC236}">
                <a16:creationId xmlns:a16="http://schemas.microsoft.com/office/drawing/2014/main" id="{4F252F18-62A8-6C87-5112-1254F9462F12}"/>
              </a:ext>
            </a:extLst>
          </p:cNvPr>
          <p:cNvCxnSpPr>
            <a:cxnSpLocks/>
          </p:cNvCxnSpPr>
          <p:nvPr/>
        </p:nvCxnSpPr>
        <p:spPr>
          <a:xfrm flipV="1">
            <a:off x="7523853" y="2193630"/>
            <a:ext cx="705747" cy="1298212"/>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80FA1D7B-58F1-491B-0D4E-44BBE1F26FAF}"/>
              </a:ext>
            </a:extLst>
          </p:cNvPr>
          <p:cNvCxnSpPr>
            <a:cxnSpLocks/>
          </p:cNvCxnSpPr>
          <p:nvPr/>
        </p:nvCxnSpPr>
        <p:spPr>
          <a:xfrm flipV="1">
            <a:off x="9341135" y="4342111"/>
            <a:ext cx="484697" cy="521006"/>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sp>
        <p:nvSpPr>
          <p:cNvPr id="47" name="Content Placeholder 16">
            <a:extLst>
              <a:ext uri="{FF2B5EF4-FFF2-40B4-BE49-F238E27FC236}">
                <a16:creationId xmlns:a16="http://schemas.microsoft.com/office/drawing/2014/main" id="{4B6AAF5B-0CBE-7EB7-9A0C-3D9FA064DFCD}"/>
              </a:ext>
            </a:extLst>
          </p:cNvPr>
          <p:cNvSpPr txBox="1">
            <a:spLocks/>
          </p:cNvSpPr>
          <p:nvPr/>
        </p:nvSpPr>
        <p:spPr>
          <a:xfrm>
            <a:off x="8538383" y="4874134"/>
            <a:ext cx="1861538" cy="3465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t-EE" sz="1400" b="1" dirty="0">
                <a:latin typeface="Geon Soft ExtraBold" panose="020F0503030302020204" pitchFamily="34" charset="77"/>
              </a:rPr>
              <a:t>Juurealune põletik</a:t>
            </a:r>
          </a:p>
        </p:txBody>
      </p:sp>
    </p:spTree>
    <p:extLst>
      <p:ext uri="{BB962C8B-B14F-4D97-AF65-F5344CB8AC3E}">
        <p14:creationId xmlns:p14="http://schemas.microsoft.com/office/powerpoint/2010/main" val="4172798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DC55C3-3DC7-54D1-4526-CE4ED5AD817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F199FD82-ABC7-3D46-86AA-85E116C7705D}"/>
              </a:ext>
            </a:extLst>
          </p:cNvPr>
          <p:cNvPicPr>
            <a:picLocks noChangeAspect="1"/>
          </p:cNvPicPr>
          <p:nvPr/>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920F7F44-1E1C-9B05-7BDD-357B030C227F}"/>
              </a:ext>
            </a:extLst>
          </p:cNvPr>
          <p:cNvSpPr txBox="1">
            <a:spLocks/>
          </p:cNvSpPr>
          <p:nvPr/>
        </p:nvSpPr>
        <p:spPr>
          <a:xfrm>
            <a:off x="6350000" y="2082799"/>
            <a:ext cx="5588000" cy="102870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IGEMEHAIGUSED</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1445481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31343-A6EC-28B0-F71E-7EFDB9F3E1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94BE07-28C1-7CD4-96EA-4AD4ABABD936}"/>
              </a:ext>
            </a:extLst>
          </p:cNvPr>
          <p:cNvSpPr>
            <a:spLocks noGrp="1"/>
          </p:cNvSpPr>
          <p:nvPr>
            <p:ph type="title"/>
          </p:nvPr>
        </p:nvSpPr>
        <p:spPr/>
        <p:txBody>
          <a:bodyPr/>
          <a:lstStyle/>
          <a:p>
            <a:r>
              <a:rPr lang="en-EE" spc="-150" dirty="0"/>
              <a:t>MIS ON HAMBAKATT JA HAMBAKIVI?</a:t>
            </a:r>
          </a:p>
        </p:txBody>
      </p:sp>
      <p:sp>
        <p:nvSpPr>
          <p:cNvPr id="17" name="Content Placeholder 16">
            <a:extLst>
              <a:ext uri="{FF2B5EF4-FFF2-40B4-BE49-F238E27FC236}">
                <a16:creationId xmlns:a16="http://schemas.microsoft.com/office/drawing/2014/main" id="{57DCFF85-988C-97F6-D8E2-698E6801299F}"/>
              </a:ext>
            </a:extLst>
          </p:cNvPr>
          <p:cNvSpPr>
            <a:spLocks noGrp="1"/>
          </p:cNvSpPr>
          <p:nvPr>
            <p:ph idx="1"/>
          </p:nvPr>
        </p:nvSpPr>
        <p:spPr>
          <a:xfrm>
            <a:off x="838200" y="1669774"/>
            <a:ext cx="6684390" cy="3945835"/>
          </a:xfrm>
        </p:spPr>
        <p:txBody>
          <a:bodyPr>
            <a:normAutofit/>
          </a:bodyPr>
          <a:lstStyle/>
          <a:p>
            <a:pPr rtl="0" fontAlgn="base">
              <a:lnSpc>
                <a:spcPct val="120000"/>
              </a:lnSpc>
              <a:spcBef>
                <a:spcPts val="0"/>
              </a:spcBef>
              <a:spcAft>
                <a:spcPts val="0"/>
              </a:spcAft>
              <a:buFont typeface="Arial" panose="020B0604020202020204" pitchFamily="34" charset="0"/>
              <a:buChar char="•"/>
            </a:pPr>
            <a:r>
              <a:rPr lang="en-GB" sz="2800" b="1" u="none" strike="noStrike" dirty="0">
                <a:solidFill>
                  <a:srgbClr val="000000"/>
                </a:solidFill>
                <a:effectLst/>
                <a:latin typeface="Geon Soft ExtraBold" panose="020F0503030302020204" pitchFamily="34" charset="77"/>
              </a:rPr>
              <a:t>HAMBAKATT</a:t>
            </a:r>
            <a:r>
              <a:rPr lang="et-EE" b="1" dirty="0">
                <a:solidFill>
                  <a:srgbClr val="000000"/>
                </a:solidFill>
                <a:latin typeface="Geon Soft ExtraBold" panose="020F0503030302020204" pitchFamily="34" charset="77"/>
              </a:rPr>
              <a:t> –</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pehme</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valkjaskollane</a:t>
            </a:r>
            <a:r>
              <a:rPr lang="en-GB" sz="2800" b="1" u="none" strike="noStrike" dirty="0">
                <a:solidFill>
                  <a:srgbClr val="000000"/>
                </a:solidFill>
                <a:effectLst/>
                <a:latin typeface="Geon Soft ExtraBold" panose="020F0503030302020204" pitchFamily="34" charset="77"/>
              </a:rPr>
              <a:t> mass hamba pinnal</a:t>
            </a:r>
          </a:p>
          <a:p>
            <a:pPr marL="742950" lvl="1" indent="-285750" rtl="0" fontAlgn="base">
              <a:lnSpc>
                <a:spcPct val="12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Bakterid</a:t>
            </a:r>
            <a:r>
              <a:rPr lang="en-GB" sz="2400" u="none" strike="noStrike" dirty="0">
                <a:solidFill>
                  <a:srgbClr val="000000"/>
                </a:solidFill>
                <a:effectLst/>
                <a:latin typeface="Geon Soft Medium" panose="020F0503030302020204" pitchFamily="34" charset="77"/>
              </a:rPr>
              <a:t> + </a:t>
            </a:r>
            <a:r>
              <a:rPr lang="en-GB" sz="2400" u="none" strike="noStrike" dirty="0" err="1">
                <a:solidFill>
                  <a:srgbClr val="000000"/>
                </a:solidFill>
                <a:effectLst/>
                <a:latin typeface="Geon Soft Medium" panose="020F0503030302020204" pitchFamily="34" charset="77"/>
              </a:rPr>
              <a:t>toidujäägid</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2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Eemaldub</a:t>
            </a:r>
            <a:r>
              <a:rPr lang="en-GB" sz="2400" u="none" strike="noStrike" dirty="0">
                <a:solidFill>
                  <a:srgbClr val="000000"/>
                </a:solidFill>
                <a:effectLst/>
                <a:latin typeface="Geon Soft Medium" panose="020F0503030302020204" pitchFamily="34" charset="77"/>
              </a:rPr>
              <a:t> </a:t>
            </a:r>
            <a:r>
              <a:rPr lang="et-EE" sz="2400" u="none" strike="noStrike" dirty="0">
                <a:solidFill>
                  <a:srgbClr val="000000"/>
                </a:solidFill>
                <a:effectLst/>
                <a:latin typeface="Geon Soft Medium" panose="020F0503030302020204" pitchFamily="34" charset="77"/>
              </a:rPr>
              <a:t>hambapesu ajal</a:t>
            </a:r>
            <a:endParaRPr lang="et-EE" dirty="0">
              <a:solidFill>
                <a:srgbClr val="000000"/>
              </a:solidFill>
            </a:endParaRPr>
          </a:p>
          <a:p>
            <a:pPr marL="457200" lvl="1" indent="0" rtl="0" fontAlgn="base">
              <a:lnSpc>
                <a:spcPct val="120000"/>
              </a:lnSpc>
              <a:spcBef>
                <a:spcPts val="500"/>
              </a:spcBef>
              <a:spcAft>
                <a:spcPts val="0"/>
              </a:spcAft>
              <a:buNone/>
            </a:pPr>
            <a:endParaRPr lang="en-GB" sz="2400" u="none" strike="noStrike" dirty="0">
              <a:solidFill>
                <a:srgbClr val="000000"/>
              </a:solidFill>
              <a:effectLst/>
              <a:latin typeface="Geon Soft Medium" panose="020F0503030302020204" pitchFamily="34" charset="77"/>
            </a:endParaRPr>
          </a:p>
          <a:p>
            <a:pPr rtl="0" fontAlgn="base">
              <a:lnSpc>
                <a:spcPct val="120000"/>
              </a:lnSpc>
              <a:spcBef>
                <a:spcPts val="1000"/>
              </a:spcBef>
              <a:spcAft>
                <a:spcPts val="0"/>
              </a:spcAft>
              <a:buFont typeface="Arial" panose="020B0604020202020204" pitchFamily="34" charset="0"/>
              <a:buChar char="•"/>
            </a:pPr>
            <a:r>
              <a:rPr lang="en-GB" sz="2800" b="1" u="none" strike="noStrike" dirty="0">
                <a:solidFill>
                  <a:srgbClr val="000000"/>
                </a:solidFill>
                <a:effectLst/>
                <a:latin typeface="Geon Soft ExtraBold" panose="020F0503030302020204" pitchFamily="34" charset="77"/>
              </a:rPr>
              <a:t>HAMBAKIVI</a:t>
            </a:r>
            <a:r>
              <a:rPr lang="en-GB" sz="2800" u="none" strike="noStrike" dirty="0">
                <a:solidFill>
                  <a:srgbClr val="000000"/>
                </a:solidFill>
                <a:effectLst/>
                <a:latin typeface="Geon Soft Medium" panose="020F0503030302020204" pitchFamily="34" charset="77"/>
              </a:rPr>
              <a:t> </a:t>
            </a:r>
            <a:r>
              <a:rPr lang="et-EE" b="1" dirty="0">
                <a:solidFill>
                  <a:srgbClr val="000000"/>
                </a:solidFill>
              </a:rPr>
              <a:t>–</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kõvastunud</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hambakatt</a:t>
            </a:r>
            <a:endParaRPr lang="en-GB" sz="2800" b="1" u="none" strike="noStrike" dirty="0">
              <a:solidFill>
                <a:srgbClr val="000000"/>
              </a:solidFill>
              <a:effectLst/>
              <a:latin typeface="Geon Soft ExtraBold" panose="020F0503030302020204" pitchFamily="34" charset="77"/>
            </a:endParaRPr>
          </a:p>
          <a:p>
            <a:pPr marL="742950" lvl="1" indent="-285750" rtl="0" fontAlgn="base">
              <a:lnSpc>
                <a:spcPct val="120000"/>
              </a:lnSpc>
              <a:spcBef>
                <a:spcPts val="500"/>
              </a:spcBef>
              <a:spcAft>
                <a:spcPts val="0"/>
              </a:spcAft>
              <a:buFont typeface="Arial" panose="020B0604020202020204" pitchFamily="34" charset="0"/>
              <a:buChar char="•"/>
            </a:pPr>
            <a:r>
              <a:rPr lang="et-EE" sz="2400" u="none" strike="noStrike" dirty="0">
                <a:solidFill>
                  <a:srgbClr val="000000"/>
                </a:solidFill>
                <a:effectLst/>
                <a:latin typeface="Geon Soft Medium" panose="020F0503030302020204" pitchFamily="34" charset="77"/>
              </a:rPr>
              <a:t>Eemaldada saab hambaarst</a:t>
            </a:r>
            <a:endParaRPr lang="en-GB" sz="2400" u="none" strike="noStrike" dirty="0">
              <a:solidFill>
                <a:srgbClr val="000000"/>
              </a:solidFill>
              <a:effectLst/>
              <a:latin typeface="Geon Soft Medium" panose="020F0503030302020204" pitchFamily="34" charset="77"/>
            </a:endParaRPr>
          </a:p>
        </p:txBody>
      </p:sp>
      <p:sp>
        <p:nvSpPr>
          <p:cNvPr id="3" name="Rounded Rectangle 3">
            <a:extLst>
              <a:ext uri="{FF2B5EF4-FFF2-40B4-BE49-F238E27FC236}">
                <a16:creationId xmlns:a16="http://schemas.microsoft.com/office/drawing/2014/main" id="{56788CE6-A2AD-A0EF-356B-5F9287533896}"/>
              </a:ext>
            </a:extLst>
          </p:cNvPr>
          <p:cNvSpPr/>
          <p:nvPr/>
        </p:nvSpPr>
        <p:spPr>
          <a:xfrm>
            <a:off x="8001307" y="1669774"/>
            <a:ext cx="3803374" cy="2801509"/>
          </a:xfrm>
          <a:prstGeom prst="roundRect">
            <a:avLst>
              <a:gd name="adj" fmla="val 13025"/>
            </a:avLst>
          </a:prstGeom>
          <a:blipFill>
            <a:blip r:embed="rId3"/>
            <a:stretch>
              <a:fillRect l="-3838" t="-822" r="-3838" b="-822"/>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754442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3BDD86-1FC2-64E5-5735-BE8221C688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78D5BF-2CCD-55E0-8BBC-65DB86405E7F}"/>
              </a:ext>
            </a:extLst>
          </p:cNvPr>
          <p:cNvSpPr>
            <a:spLocks noGrp="1"/>
          </p:cNvSpPr>
          <p:nvPr>
            <p:ph type="title"/>
          </p:nvPr>
        </p:nvSpPr>
        <p:spPr/>
        <p:txBody>
          <a:bodyPr/>
          <a:lstStyle/>
          <a:p>
            <a:r>
              <a:rPr lang="et-EE" dirty="0"/>
              <a:t>IGEMEPÕLETIK</a:t>
            </a:r>
            <a:endParaRPr lang="en-EE" spc="-150" dirty="0"/>
          </a:p>
        </p:txBody>
      </p:sp>
      <p:sp>
        <p:nvSpPr>
          <p:cNvPr id="17" name="Content Placeholder 16">
            <a:extLst>
              <a:ext uri="{FF2B5EF4-FFF2-40B4-BE49-F238E27FC236}">
                <a16:creationId xmlns:a16="http://schemas.microsoft.com/office/drawing/2014/main" id="{DF12D2C6-765E-3AF0-F2BD-D7672632857C}"/>
              </a:ext>
            </a:extLst>
          </p:cNvPr>
          <p:cNvSpPr>
            <a:spLocks noGrp="1"/>
          </p:cNvSpPr>
          <p:nvPr>
            <p:ph idx="1"/>
          </p:nvPr>
        </p:nvSpPr>
        <p:spPr>
          <a:xfrm>
            <a:off x="838198" y="1462088"/>
            <a:ext cx="11155138" cy="4153521"/>
          </a:xfrm>
        </p:spPr>
        <p:txBody>
          <a:bodyPr>
            <a:normAutofit/>
          </a:bodyPr>
          <a:lstStyle/>
          <a:p>
            <a:pPr fontAlgn="base"/>
            <a:endParaRPr lang="et-EE" sz="2000" dirty="0">
              <a:solidFill>
                <a:srgbClr val="000000"/>
              </a:solidFill>
              <a:latin typeface="Geon Soft Medium" panose="020B0604020202020204" charset="0"/>
            </a:endParaRPr>
          </a:p>
          <a:p>
            <a:pPr fontAlgn="base"/>
            <a:r>
              <a:rPr lang="et-EE" sz="2000" dirty="0">
                <a:solidFill>
                  <a:srgbClr val="000000"/>
                </a:solidFill>
                <a:latin typeface="Geon Soft Medium" panose="020B0604020202020204" charset="0"/>
              </a:rPr>
              <a:t>Igemed</a:t>
            </a:r>
          </a:p>
          <a:p>
            <a:pPr lvl="1" fontAlgn="base"/>
            <a:r>
              <a:rPr lang="et-EE" sz="1600" dirty="0">
                <a:solidFill>
                  <a:srgbClr val="000000"/>
                </a:solidFill>
                <a:latin typeface="Geon Soft Medium" panose="020B0604020202020204" charset="0"/>
              </a:rPr>
              <a:t>v</a:t>
            </a:r>
            <a:r>
              <a:rPr lang="et-EE" sz="1600" u="none" strike="noStrike" dirty="0">
                <a:solidFill>
                  <a:srgbClr val="000000"/>
                </a:solidFill>
                <a:effectLst/>
                <a:latin typeface="Geon Soft Medium" panose="020B0604020202020204" charset="0"/>
              </a:rPr>
              <a:t>eritsevad kergesti</a:t>
            </a:r>
          </a:p>
          <a:p>
            <a:pPr lvl="1" fontAlgn="base">
              <a:spcBef>
                <a:spcPts val="1000"/>
              </a:spcBef>
            </a:pPr>
            <a:r>
              <a:rPr lang="et-EE" sz="1600" u="none" strike="noStrike" dirty="0">
                <a:solidFill>
                  <a:srgbClr val="000000"/>
                </a:solidFill>
                <a:effectLst/>
                <a:latin typeface="Geon Soft Medium" panose="020B0604020202020204" charset="0"/>
              </a:rPr>
              <a:t>punetavad, paistes, valusad</a:t>
            </a:r>
          </a:p>
          <a:p>
            <a:pPr rtl="0" fontAlgn="base">
              <a:spcBef>
                <a:spcPts val="1000"/>
              </a:spcBef>
              <a:spcAft>
                <a:spcPts val="0"/>
              </a:spcAft>
              <a:buFont typeface="Arial" panose="020B0604020202020204" pitchFamily="34" charset="0"/>
              <a:buChar char="•"/>
            </a:pPr>
            <a:r>
              <a:rPr lang="en-GB" sz="2000" u="none" strike="noStrike" dirty="0">
                <a:solidFill>
                  <a:srgbClr val="000000"/>
                </a:solidFill>
                <a:effectLst/>
                <a:latin typeface="Geon Soft Medium" panose="020B0604020202020204" charset="0"/>
              </a:rPr>
              <a:t>Halb </a:t>
            </a:r>
            <a:r>
              <a:rPr lang="en-GB" sz="2000" u="none" strike="noStrike" dirty="0" err="1">
                <a:solidFill>
                  <a:srgbClr val="000000"/>
                </a:solidFill>
                <a:effectLst/>
                <a:latin typeface="Geon Soft Medium" panose="020B0604020202020204" charset="0"/>
              </a:rPr>
              <a:t>maitse</a:t>
            </a:r>
            <a:r>
              <a:rPr lang="en-GB" sz="2000" u="none" strike="noStrike" dirty="0">
                <a:solidFill>
                  <a:srgbClr val="000000"/>
                </a:solidFill>
                <a:effectLst/>
                <a:latin typeface="Geon Soft Medium" panose="020B0604020202020204" charset="0"/>
              </a:rPr>
              <a:t> </a:t>
            </a:r>
            <a:r>
              <a:rPr lang="en-GB" sz="2000" u="none" strike="noStrike" dirty="0" err="1">
                <a:solidFill>
                  <a:srgbClr val="000000"/>
                </a:solidFill>
                <a:effectLst/>
                <a:latin typeface="Geon Soft Medium" panose="020B0604020202020204" charset="0"/>
              </a:rPr>
              <a:t>suus</a:t>
            </a:r>
            <a:endParaRPr lang="en-GB" sz="2000" u="none" strike="noStrike" dirty="0">
              <a:solidFill>
                <a:srgbClr val="000000"/>
              </a:solidFill>
              <a:effectLst/>
              <a:latin typeface="Geon Soft Medium" panose="020B0604020202020204" charset="0"/>
            </a:endParaRPr>
          </a:p>
          <a:p>
            <a:pPr rtl="0" fontAlgn="base">
              <a:spcBef>
                <a:spcPts val="1000"/>
              </a:spcBef>
              <a:spcAft>
                <a:spcPts val="0"/>
              </a:spcAft>
              <a:buFont typeface="Arial" panose="020B0604020202020204" pitchFamily="34" charset="0"/>
              <a:buChar char="•"/>
            </a:pPr>
            <a:r>
              <a:rPr lang="en-GB" sz="2000" u="none" strike="noStrike" dirty="0" err="1">
                <a:solidFill>
                  <a:srgbClr val="000000"/>
                </a:solidFill>
                <a:effectLst/>
                <a:latin typeface="Geon Soft Medium" panose="020B0604020202020204" charset="0"/>
              </a:rPr>
              <a:t>Halb</a:t>
            </a:r>
            <a:r>
              <a:rPr lang="en-GB" sz="2000" u="none" strike="noStrike" dirty="0">
                <a:solidFill>
                  <a:srgbClr val="000000"/>
                </a:solidFill>
                <a:effectLst/>
                <a:latin typeface="Geon Soft Medium" panose="020B0604020202020204" charset="0"/>
              </a:rPr>
              <a:t> </a:t>
            </a:r>
            <a:r>
              <a:rPr lang="en-GB" sz="2000" u="none" strike="noStrike" dirty="0" err="1">
                <a:solidFill>
                  <a:srgbClr val="000000"/>
                </a:solidFill>
                <a:effectLst/>
                <a:latin typeface="Geon Soft Medium" panose="020B0604020202020204" charset="0"/>
              </a:rPr>
              <a:t>hingeõhk</a:t>
            </a:r>
            <a:endParaRPr lang="en-GB" sz="2000" u="none" strike="noStrike" dirty="0">
              <a:solidFill>
                <a:srgbClr val="000000"/>
              </a:solidFill>
              <a:effectLst/>
              <a:latin typeface="Geon Soft Medium" panose="020B0604020202020204" charset="0"/>
            </a:endParaRPr>
          </a:p>
          <a:p>
            <a:pPr marL="0" indent="0" rtl="0">
              <a:lnSpc>
                <a:spcPct val="100000"/>
              </a:lnSpc>
              <a:spcBef>
                <a:spcPts val="1000"/>
              </a:spcBef>
              <a:spcAft>
                <a:spcPts val="0"/>
              </a:spcAft>
              <a:buNone/>
            </a:pPr>
            <a:endParaRPr lang="et-EE" sz="2000" dirty="0">
              <a:effectLst/>
              <a:latin typeface="Geon Soft Medium" panose="020F0503030302020204" pitchFamily="34" charset="77"/>
            </a:endParaRPr>
          </a:p>
          <a:p>
            <a:pPr marL="0" indent="0" rtl="0">
              <a:lnSpc>
                <a:spcPct val="100000"/>
              </a:lnSpc>
              <a:spcBef>
                <a:spcPts val="1000"/>
              </a:spcBef>
              <a:spcAft>
                <a:spcPts val="0"/>
              </a:spcAft>
              <a:buNone/>
            </a:pPr>
            <a:br>
              <a:rPr lang="en-GB" sz="2000" dirty="0">
                <a:effectLst/>
                <a:latin typeface="Geon Soft Medium" panose="020F0503030302020204" pitchFamily="34" charset="77"/>
              </a:rPr>
            </a:br>
            <a:r>
              <a:rPr lang="en-GB" sz="2000" u="none" strike="noStrike" dirty="0" err="1">
                <a:solidFill>
                  <a:srgbClr val="000000"/>
                </a:solidFill>
                <a:effectLst/>
                <a:latin typeface="Geon Soft ExtraBold" panose="020B0604020202020204" charset="0"/>
              </a:rPr>
              <a:t>Ravimata</a:t>
            </a:r>
            <a:r>
              <a:rPr lang="en-GB" sz="2000" u="none" strike="noStrike" dirty="0">
                <a:solidFill>
                  <a:srgbClr val="000000"/>
                </a:solidFill>
                <a:effectLst/>
                <a:latin typeface="Geon Soft ExtraBold" panose="020B0604020202020204" charset="0"/>
              </a:rPr>
              <a:t> </a:t>
            </a:r>
            <a:r>
              <a:rPr lang="en-GB" sz="2000" u="none" strike="noStrike" dirty="0" err="1">
                <a:solidFill>
                  <a:srgbClr val="000000"/>
                </a:solidFill>
                <a:effectLst/>
                <a:latin typeface="Geon Soft ExtraBold" panose="020B0604020202020204" charset="0"/>
              </a:rPr>
              <a:t>igemepõletik</a:t>
            </a:r>
            <a:r>
              <a:rPr lang="en-GB" sz="2000" u="none" strike="noStrike" dirty="0">
                <a:solidFill>
                  <a:srgbClr val="000000"/>
                </a:solidFill>
                <a:effectLst/>
                <a:latin typeface="Geon Soft ExtraBold" panose="020B0604020202020204" charset="0"/>
              </a:rPr>
              <a:t> </a:t>
            </a:r>
            <a:r>
              <a:rPr lang="en-GB" sz="2000" u="none" strike="noStrike" dirty="0" err="1">
                <a:solidFill>
                  <a:srgbClr val="000000"/>
                </a:solidFill>
                <a:effectLst/>
                <a:latin typeface="Geon Soft ExtraBold" panose="020B0604020202020204" charset="0"/>
              </a:rPr>
              <a:t>areneb</a:t>
            </a:r>
            <a:r>
              <a:rPr lang="en-GB" sz="2000" u="none" strike="noStrike" dirty="0">
                <a:solidFill>
                  <a:srgbClr val="000000"/>
                </a:solidFill>
                <a:effectLst/>
                <a:latin typeface="Geon Soft ExtraBold" panose="020B0604020202020204" charset="0"/>
              </a:rPr>
              <a:t> </a:t>
            </a:r>
            <a:r>
              <a:rPr lang="en-GB" sz="2000" u="none" strike="noStrike" dirty="0" err="1">
                <a:solidFill>
                  <a:srgbClr val="000000"/>
                </a:solidFill>
                <a:effectLst/>
                <a:latin typeface="Geon Soft ExtraBold" panose="020B0604020202020204" charset="0"/>
              </a:rPr>
              <a:t>hammaste</a:t>
            </a:r>
            <a:r>
              <a:rPr lang="en-GB" sz="2000" u="none" strike="noStrike" dirty="0">
                <a:solidFill>
                  <a:srgbClr val="000000"/>
                </a:solidFill>
                <a:effectLst/>
                <a:latin typeface="Geon Soft ExtraBold" panose="020B0604020202020204" charset="0"/>
              </a:rPr>
              <a:t> </a:t>
            </a:r>
            <a:r>
              <a:rPr lang="en-GB" sz="2000" u="none" strike="noStrike" dirty="0" err="1">
                <a:solidFill>
                  <a:srgbClr val="000000"/>
                </a:solidFill>
                <a:effectLst/>
                <a:latin typeface="Geon Soft ExtraBold" panose="020B0604020202020204" charset="0"/>
              </a:rPr>
              <a:t>kinnituskudede</a:t>
            </a:r>
            <a:r>
              <a:rPr lang="en-GB" sz="2000" u="none" strike="noStrike" dirty="0">
                <a:solidFill>
                  <a:srgbClr val="000000"/>
                </a:solidFill>
                <a:effectLst/>
                <a:latin typeface="Geon Soft ExtraBold" panose="020B0604020202020204" charset="0"/>
              </a:rPr>
              <a:t> </a:t>
            </a:r>
            <a:r>
              <a:rPr lang="en-GB" sz="2000" u="none" strike="noStrike" dirty="0" err="1">
                <a:solidFill>
                  <a:srgbClr val="000000"/>
                </a:solidFill>
                <a:effectLst/>
                <a:latin typeface="Geon Soft ExtraBold" panose="020B0604020202020204" charset="0"/>
              </a:rPr>
              <a:t>põletikuks</a:t>
            </a:r>
            <a:r>
              <a:rPr lang="en-GB" sz="2000" u="none" strike="noStrike" dirty="0">
                <a:solidFill>
                  <a:srgbClr val="000000"/>
                </a:solidFill>
                <a:effectLst/>
                <a:latin typeface="Geon Soft ExtraBold" panose="020B0604020202020204" charset="0"/>
              </a:rPr>
              <a:t> </a:t>
            </a:r>
            <a:r>
              <a:rPr lang="en-GB" sz="2000" u="none" strike="noStrike" dirty="0" err="1">
                <a:solidFill>
                  <a:srgbClr val="000000"/>
                </a:solidFill>
                <a:effectLst/>
                <a:latin typeface="Geon Soft ExtraBold" panose="020B0604020202020204" charset="0"/>
              </a:rPr>
              <a:t>ehk</a:t>
            </a:r>
            <a:r>
              <a:rPr lang="en-GB" sz="2000" dirty="0">
                <a:solidFill>
                  <a:srgbClr val="000000"/>
                </a:solidFill>
                <a:latin typeface="Geon Soft ExtraBold" panose="020B0604020202020204" charset="0"/>
              </a:rPr>
              <a:t> </a:t>
            </a:r>
            <a:r>
              <a:rPr lang="en-GB" sz="2000" b="1" u="none" strike="noStrike" dirty="0">
                <a:solidFill>
                  <a:srgbClr val="000000"/>
                </a:solidFill>
                <a:effectLst/>
                <a:latin typeface="Geon Soft ExtraBold" panose="020B0604020202020204" charset="0"/>
              </a:rPr>
              <a:t>PARODONTIIDIKS</a:t>
            </a:r>
            <a:endParaRPr lang="en-GB" sz="2000" b="1" dirty="0">
              <a:effectLst/>
              <a:latin typeface="Geon Soft ExtraBold" panose="020B0604020202020204" charset="0"/>
            </a:endParaRPr>
          </a:p>
          <a:p>
            <a:pPr rtl="0" fontAlgn="base">
              <a:spcBef>
                <a:spcPts val="1000"/>
              </a:spcBef>
              <a:spcAft>
                <a:spcPts val="0"/>
              </a:spcAft>
              <a:buFont typeface="Arial" panose="020B0604020202020204" pitchFamily="34" charset="0"/>
              <a:buChar char="•"/>
            </a:pPr>
            <a:r>
              <a:rPr lang="et-EE" sz="1600" dirty="0">
                <a:solidFill>
                  <a:srgbClr val="000000"/>
                </a:solidFill>
                <a:latin typeface="Geon Soft Medium" panose="020B0604020202020204" charset="0"/>
              </a:rPr>
              <a:t>Hävinevad struktuurid, mis hammast suus kinni hoiavad</a:t>
            </a:r>
            <a:endParaRPr lang="en-GB" sz="1600" u="none" strike="noStrike" dirty="0">
              <a:solidFill>
                <a:srgbClr val="000000"/>
              </a:solidFill>
              <a:effectLst/>
              <a:latin typeface="Geon Soft Medium" panose="020B0604020202020204" charset="0"/>
            </a:endParaRPr>
          </a:p>
          <a:p>
            <a:pPr rtl="0" fontAlgn="base">
              <a:spcBef>
                <a:spcPts val="1000"/>
              </a:spcBef>
              <a:spcAft>
                <a:spcPts val="0"/>
              </a:spcAft>
              <a:buFont typeface="Arial" panose="020B0604020202020204" pitchFamily="34" charset="0"/>
              <a:buChar char="•"/>
            </a:pPr>
            <a:r>
              <a:rPr lang="en-GB" sz="1600" u="none" strike="noStrike" dirty="0" err="1">
                <a:solidFill>
                  <a:srgbClr val="000000"/>
                </a:solidFill>
                <a:effectLst/>
                <a:latin typeface="Geon Soft Medium" panose="020B0604020202020204" charset="0"/>
              </a:rPr>
              <a:t>Hammas</a:t>
            </a:r>
            <a:r>
              <a:rPr lang="en-GB" sz="1600" u="none" strike="noStrike" dirty="0">
                <a:solidFill>
                  <a:srgbClr val="000000"/>
                </a:solidFill>
                <a:effectLst/>
                <a:latin typeface="Geon Soft Medium" panose="020B0604020202020204" charset="0"/>
              </a:rPr>
              <a:t> </a:t>
            </a:r>
            <a:r>
              <a:rPr lang="en-GB" sz="1600" u="none" strike="noStrike" dirty="0" err="1">
                <a:solidFill>
                  <a:srgbClr val="000000"/>
                </a:solidFill>
                <a:effectLst/>
                <a:latin typeface="Geon Soft Medium" panose="020B0604020202020204" charset="0"/>
              </a:rPr>
              <a:t>võib</a:t>
            </a:r>
            <a:r>
              <a:rPr lang="en-GB" sz="1600" u="none" strike="noStrike" dirty="0">
                <a:solidFill>
                  <a:srgbClr val="000000"/>
                </a:solidFill>
                <a:effectLst/>
                <a:latin typeface="Geon Soft Medium" panose="020B0604020202020204" charset="0"/>
              </a:rPr>
              <a:t> </a:t>
            </a:r>
            <a:r>
              <a:rPr lang="en-GB" sz="1600" u="none" strike="noStrike" dirty="0" err="1">
                <a:solidFill>
                  <a:srgbClr val="000000"/>
                </a:solidFill>
                <a:effectLst/>
                <a:latin typeface="Geon Soft Medium" panose="020B0604020202020204" charset="0"/>
              </a:rPr>
              <a:t>suust</a:t>
            </a:r>
            <a:r>
              <a:rPr lang="en-GB" sz="1600" u="none" strike="noStrike" dirty="0">
                <a:solidFill>
                  <a:srgbClr val="000000"/>
                </a:solidFill>
                <a:effectLst/>
                <a:latin typeface="Geon Soft Medium" panose="020B0604020202020204" charset="0"/>
              </a:rPr>
              <a:t> </a:t>
            </a:r>
            <a:r>
              <a:rPr lang="en-GB" sz="1600" u="none" strike="noStrike" dirty="0" err="1">
                <a:solidFill>
                  <a:srgbClr val="000000"/>
                </a:solidFill>
                <a:effectLst/>
                <a:latin typeface="Geon Soft Medium" panose="020B0604020202020204" charset="0"/>
              </a:rPr>
              <a:t>eemalduda</a:t>
            </a:r>
            <a:endParaRPr lang="en-GB" sz="1600" u="none" strike="noStrike" dirty="0">
              <a:solidFill>
                <a:srgbClr val="000000"/>
              </a:solidFill>
              <a:effectLst/>
              <a:latin typeface="Geon Soft Medium" panose="020B0604020202020204" charset="0"/>
            </a:endParaRPr>
          </a:p>
        </p:txBody>
      </p:sp>
      <p:sp>
        <p:nvSpPr>
          <p:cNvPr id="3" name="Rounded Rectangle 3">
            <a:extLst>
              <a:ext uri="{FF2B5EF4-FFF2-40B4-BE49-F238E27FC236}">
                <a16:creationId xmlns:a16="http://schemas.microsoft.com/office/drawing/2014/main" id="{3170E02F-A132-4037-9208-F46EC8B66812}"/>
              </a:ext>
            </a:extLst>
          </p:cNvPr>
          <p:cNvSpPr/>
          <p:nvPr/>
        </p:nvSpPr>
        <p:spPr>
          <a:xfrm>
            <a:off x="6415767" y="517818"/>
            <a:ext cx="4564049" cy="3361811"/>
          </a:xfrm>
          <a:prstGeom prst="roundRect">
            <a:avLst>
              <a:gd name="adj" fmla="val 13025"/>
            </a:avLst>
          </a:prstGeom>
          <a:blipFill>
            <a:blip r:embed="rId3"/>
            <a:stretch>
              <a:fillRect l="-3838" t="-822" r="-3838" b="-822"/>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2575729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4A8187-B055-6163-141A-EBDBB4A1E9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A67DCC-C212-2CB9-2EE2-C9EDF06CBEFA}"/>
              </a:ext>
            </a:extLst>
          </p:cNvPr>
          <p:cNvSpPr txBox="1">
            <a:spLocks/>
          </p:cNvSpPr>
          <p:nvPr/>
        </p:nvSpPr>
        <p:spPr>
          <a:xfrm>
            <a:off x="6361043" y="2899514"/>
            <a:ext cx="4956314" cy="169892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b="1" u="none" strike="noStrike" dirty="0">
                <a:solidFill>
                  <a:srgbClr val="20449A"/>
                </a:solidFill>
                <a:effectLst/>
                <a:latin typeface="Geon Soft ExtraBold" panose="020F0503030302020204" pitchFamily="34" charset="77"/>
              </a:rPr>
              <a:t>5 PÕHIREEGLIT</a:t>
            </a:r>
            <a:br>
              <a:rPr lang="en-GB" sz="3200" b="1" u="none" strike="noStrike" dirty="0">
                <a:solidFill>
                  <a:srgbClr val="20449A"/>
                </a:solidFill>
                <a:effectLst/>
                <a:latin typeface="Geon Soft ExtraBold" panose="020F0503030302020204" pitchFamily="34" charset="77"/>
              </a:rPr>
            </a:br>
            <a:br>
              <a:rPr lang="en-GB" sz="3200" b="1" u="none" strike="noStrike" dirty="0">
                <a:solidFill>
                  <a:srgbClr val="20449A"/>
                </a:solidFill>
                <a:effectLst/>
                <a:latin typeface="Geon Soft ExtraBold" panose="020F0503030302020204" pitchFamily="34" charset="77"/>
              </a:rPr>
            </a:br>
            <a:r>
              <a:rPr lang="en-GB" sz="3200" b="1" u="none" strike="noStrike" dirty="0">
                <a:solidFill>
                  <a:srgbClr val="20449A"/>
                </a:solidFill>
                <a:effectLst/>
                <a:latin typeface="Geon Soft ExtraBold" panose="020F0503030302020204" pitchFamily="34" charset="77"/>
              </a:rPr>
              <a:t>KUIDAS OMA </a:t>
            </a:r>
          </a:p>
          <a:p>
            <a:r>
              <a:rPr lang="en-GB" sz="3200" b="1" u="none" strike="noStrike" dirty="0">
                <a:solidFill>
                  <a:srgbClr val="20449A"/>
                </a:solidFill>
                <a:effectLst/>
                <a:latin typeface="Geon Soft ExtraBold" panose="020F0503030302020204" pitchFamily="34" charset="77"/>
              </a:rPr>
              <a:t>HAMBAID HOIDA?</a:t>
            </a:r>
            <a:endParaRPr lang="en-EE" sz="3200" b="1" dirty="0">
              <a:solidFill>
                <a:srgbClr val="20449A"/>
              </a:solidFill>
              <a:latin typeface="Geon Soft ExtraBold" panose="020F0503030302020204" pitchFamily="34" charset="77"/>
            </a:endParaRPr>
          </a:p>
        </p:txBody>
      </p:sp>
      <p:pic>
        <p:nvPicPr>
          <p:cNvPr id="3" name="Picture 2" descr="A person in white outfit and blue sunglasses&#10;&#10;Description automatically generated">
            <a:extLst>
              <a:ext uri="{FF2B5EF4-FFF2-40B4-BE49-F238E27FC236}">
                <a16:creationId xmlns:a16="http://schemas.microsoft.com/office/drawing/2014/main" id="{93F11DFE-8F5D-411F-03B2-FAAB00D52E3A}"/>
              </a:ext>
            </a:extLst>
          </p:cNvPr>
          <p:cNvPicPr>
            <a:picLocks noChangeAspect="1"/>
          </p:cNvPicPr>
          <p:nvPr/>
        </p:nvPicPr>
        <p:blipFill>
          <a:blip r:embed="rId3"/>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771A53C0-CEC5-4A43-B4A9-33F545B5DA69}"/>
              </a:ext>
            </a:extLst>
          </p:cNvPr>
          <p:cNvSpPr txBox="1">
            <a:spLocks/>
          </p:cNvSpPr>
          <p:nvPr/>
        </p:nvSpPr>
        <p:spPr>
          <a:xfrm>
            <a:off x="6096000" y="2371586"/>
            <a:ext cx="4956314" cy="259742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KUIDAS OMA</a:t>
            </a:r>
            <a:br>
              <a:rPr lang="et-EE" sz="5400" b="1" spc="-150" dirty="0">
                <a:solidFill>
                  <a:srgbClr val="20449A"/>
                </a:solidFill>
                <a:latin typeface="Geon Soft ExtraBold" panose="020F0503030302020204" pitchFamily="34" charset="77"/>
              </a:rPr>
            </a:br>
            <a:r>
              <a:rPr lang="et-EE" sz="5400" b="1" spc="-150" dirty="0">
                <a:solidFill>
                  <a:srgbClr val="20449A"/>
                </a:solidFill>
                <a:latin typeface="Geon Soft ExtraBold" panose="020F0503030302020204" pitchFamily="34" charset="77"/>
              </a:rPr>
              <a:t>HAMBAID</a:t>
            </a:r>
            <a:br>
              <a:rPr lang="et-EE" sz="5400" b="1" spc="-150" dirty="0">
                <a:solidFill>
                  <a:srgbClr val="20449A"/>
                </a:solidFill>
                <a:latin typeface="Geon Soft ExtraBold" panose="020F0503030302020204" pitchFamily="34" charset="77"/>
              </a:rPr>
            </a:br>
            <a:r>
              <a:rPr lang="et-EE" sz="5400" b="1" spc="-150" dirty="0">
                <a:solidFill>
                  <a:srgbClr val="20449A"/>
                </a:solidFill>
                <a:latin typeface="Geon Soft ExtraBold" panose="020F0503030302020204" pitchFamily="34" charset="77"/>
              </a:rPr>
              <a:t>HOIDA?</a:t>
            </a:r>
          </a:p>
          <a:p>
            <a:r>
              <a:rPr lang="et-EE" sz="8800" b="1" spc="-150" dirty="0">
                <a:solidFill>
                  <a:srgbClr val="20449A"/>
                </a:solidFill>
                <a:latin typeface="Geon Soft ExtraBold" panose="020F0503030302020204" pitchFamily="34" charset="77"/>
              </a:rPr>
              <a:t>5</a:t>
            </a:r>
            <a:r>
              <a:rPr lang="et-EE" sz="5400" b="1" spc="-150" dirty="0">
                <a:solidFill>
                  <a:srgbClr val="20449A"/>
                </a:solidFill>
                <a:latin typeface="Geon Soft ExtraBold" panose="020F0503030302020204" pitchFamily="34" charset="77"/>
              </a:rPr>
              <a:t> PÕHIREEGLIT</a:t>
            </a:r>
          </a:p>
        </p:txBody>
      </p:sp>
    </p:spTree>
    <p:extLst>
      <p:ext uri="{BB962C8B-B14F-4D97-AF65-F5344CB8AC3E}">
        <p14:creationId xmlns:p14="http://schemas.microsoft.com/office/powerpoint/2010/main" val="28171119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82D50-A9E4-73EB-272F-9791CA05BEC0}"/>
              </a:ext>
            </a:extLst>
          </p:cNvPr>
          <p:cNvSpPr>
            <a:spLocks noGrp="1"/>
          </p:cNvSpPr>
          <p:nvPr>
            <p:ph type="title"/>
          </p:nvPr>
        </p:nvSpPr>
        <p:spPr>
          <a:xfrm>
            <a:off x="838200" y="136525"/>
            <a:ext cx="7874000" cy="1325563"/>
          </a:xfrm>
        </p:spPr>
        <p:txBody>
          <a:bodyPr/>
          <a:lstStyle/>
          <a:p>
            <a:r>
              <a:rPr lang="et-EE" dirty="0"/>
              <a:t>PESE HAMBAID 2 KORDA PÄEVAS</a:t>
            </a:r>
            <a:endParaRPr lang="en-EE" dirty="0"/>
          </a:p>
        </p:txBody>
      </p:sp>
      <p:sp>
        <p:nvSpPr>
          <p:cNvPr id="3" name="Content Placeholder 2">
            <a:extLst>
              <a:ext uri="{FF2B5EF4-FFF2-40B4-BE49-F238E27FC236}">
                <a16:creationId xmlns:a16="http://schemas.microsoft.com/office/drawing/2014/main" id="{1DF3CE10-782D-0382-6488-ECA55BAE421F}"/>
              </a:ext>
            </a:extLst>
          </p:cNvPr>
          <p:cNvSpPr>
            <a:spLocks noGrp="1"/>
          </p:cNvSpPr>
          <p:nvPr>
            <p:ph idx="1"/>
          </p:nvPr>
        </p:nvSpPr>
        <p:spPr>
          <a:xfrm rot="20450008">
            <a:off x="3482575" y="2150983"/>
            <a:ext cx="2962275" cy="663851"/>
          </a:xfrm>
        </p:spPr>
        <p:txBody>
          <a:bodyPr>
            <a:normAutofit/>
          </a:bodyPr>
          <a:lstStyle/>
          <a:p>
            <a:pPr marL="0" indent="0" algn="ctr" rtl="0" fontAlgn="base">
              <a:lnSpc>
                <a:spcPct val="110000"/>
              </a:lnSpc>
              <a:spcBef>
                <a:spcPts val="0"/>
              </a:spcBef>
              <a:spcAft>
                <a:spcPts val="0"/>
              </a:spcAft>
              <a:buNone/>
            </a:pPr>
            <a:r>
              <a:rPr lang="et-EE" sz="2000" b="1" dirty="0">
                <a:solidFill>
                  <a:srgbClr val="000000"/>
                </a:solidFill>
                <a:latin typeface="Geon Soft ExtraBold" panose="020B0604020202020204" charset="0"/>
              </a:rPr>
              <a:t>PUHASTA KA KEEL</a:t>
            </a:r>
          </a:p>
        </p:txBody>
      </p:sp>
      <p:sp>
        <p:nvSpPr>
          <p:cNvPr id="4" name="Oval 3">
            <a:extLst>
              <a:ext uri="{FF2B5EF4-FFF2-40B4-BE49-F238E27FC236}">
                <a16:creationId xmlns:a16="http://schemas.microsoft.com/office/drawing/2014/main" id="{1B5D10EB-88A1-B5FF-0307-0580B2C5D465}"/>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5" name="Title 1">
            <a:extLst>
              <a:ext uri="{FF2B5EF4-FFF2-40B4-BE49-F238E27FC236}">
                <a16:creationId xmlns:a16="http://schemas.microsoft.com/office/drawing/2014/main" id="{AD28E962-53BC-9958-D9E4-293515882414}"/>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6" name="Title 1">
            <a:extLst>
              <a:ext uri="{FF2B5EF4-FFF2-40B4-BE49-F238E27FC236}">
                <a16:creationId xmlns:a16="http://schemas.microsoft.com/office/drawing/2014/main" id="{DF7E7189-C81A-7D2B-636B-DAA488AE17C6}"/>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
        <p:nvSpPr>
          <p:cNvPr id="7" name="Content Placeholder 2">
            <a:extLst>
              <a:ext uri="{FF2B5EF4-FFF2-40B4-BE49-F238E27FC236}">
                <a16:creationId xmlns:a16="http://schemas.microsoft.com/office/drawing/2014/main" id="{4F8E8CB7-05DD-A80C-4447-1036F78B7316}"/>
              </a:ext>
            </a:extLst>
          </p:cNvPr>
          <p:cNvSpPr txBox="1">
            <a:spLocks/>
          </p:cNvSpPr>
          <p:nvPr/>
        </p:nvSpPr>
        <p:spPr>
          <a:xfrm>
            <a:off x="4984899" y="3752707"/>
            <a:ext cx="2592317" cy="16863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ase">
              <a:lnSpc>
                <a:spcPct val="110000"/>
              </a:lnSpc>
              <a:buFont typeface="Arial" panose="020B0604020202020204" pitchFamily="34" charset="0"/>
              <a:buNone/>
            </a:pPr>
            <a:r>
              <a:rPr lang="en-GB" sz="2000" b="1" dirty="0">
                <a:solidFill>
                  <a:srgbClr val="000000"/>
                </a:solidFill>
                <a:latin typeface="Geon Soft ExtraBold" panose="020B0604020202020204" charset="0"/>
              </a:rPr>
              <a:t>PÄRAST HAMBAPESU ÄRA LOPUTA SUUD VEEGA</a:t>
            </a:r>
            <a:endParaRPr lang="et-EE" sz="2000" b="1" dirty="0">
              <a:solidFill>
                <a:srgbClr val="000000"/>
              </a:solidFill>
              <a:latin typeface="Geon Soft ExtraBold" panose="020B0604020202020204" charset="0"/>
            </a:endParaRPr>
          </a:p>
        </p:txBody>
      </p:sp>
      <p:sp>
        <p:nvSpPr>
          <p:cNvPr id="9" name="Content Placeholder 2">
            <a:extLst>
              <a:ext uri="{FF2B5EF4-FFF2-40B4-BE49-F238E27FC236}">
                <a16:creationId xmlns:a16="http://schemas.microsoft.com/office/drawing/2014/main" id="{5DBA7A7A-FD6B-F896-986E-BBC3A7151353}"/>
              </a:ext>
            </a:extLst>
          </p:cNvPr>
          <p:cNvSpPr txBox="1">
            <a:spLocks/>
          </p:cNvSpPr>
          <p:nvPr/>
        </p:nvSpPr>
        <p:spPr>
          <a:xfrm rot="1816879">
            <a:off x="1313534" y="4387997"/>
            <a:ext cx="2962275" cy="11883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ase">
              <a:lnSpc>
                <a:spcPct val="110000"/>
              </a:lnSpc>
              <a:spcBef>
                <a:spcPts val="0"/>
              </a:spcBef>
              <a:buFont typeface="Arial" panose="020B0604020202020204" pitchFamily="34" charset="0"/>
              <a:buNone/>
            </a:pPr>
            <a:r>
              <a:rPr lang="et-EE" sz="2000" b="1" dirty="0">
                <a:solidFill>
                  <a:srgbClr val="000000"/>
                </a:solidFill>
                <a:latin typeface="Geon Soft ExtraBold" panose="020B0604020202020204" charset="0"/>
              </a:rPr>
              <a:t>HOMMIKUTI ENNE VÕI 30 MIN PÄRAST SÖÖMIST</a:t>
            </a:r>
          </a:p>
        </p:txBody>
      </p:sp>
      <p:sp>
        <p:nvSpPr>
          <p:cNvPr id="10" name="Content Placeholder 2">
            <a:extLst>
              <a:ext uri="{FF2B5EF4-FFF2-40B4-BE49-F238E27FC236}">
                <a16:creationId xmlns:a16="http://schemas.microsoft.com/office/drawing/2014/main" id="{075D18B1-AB2A-BD3A-7917-54BBFF63E6C6}"/>
              </a:ext>
            </a:extLst>
          </p:cNvPr>
          <p:cNvSpPr txBox="1">
            <a:spLocks/>
          </p:cNvSpPr>
          <p:nvPr/>
        </p:nvSpPr>
        <p:spPr>
          <a:xfrm rot="700140">
            <a:off x="7514530" y="2244476"/>
            <a:ext cx="3189217" cy="9033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ase">
              <a:lnSpc>
                <a:spcPct val="110000"/>
              </a:lnSpc>
              <a:buFont typeface="Arial" panose="020B0604020202020204" pitchFamily="34" charset="0"/>
              <a:buNone/>
            </a:pPr>
            <a:r>
              <a:rPr lang="en-GB" sz="2000" b="1" dirty="0">
                <a:solidFill>
                  <a:srgbClr val="000000"/>
                </a:solidFill>
                <a:latin typeface="Geon Soft ExtraBold" panose="020B0604020202020204" charset="0"/>
              </a:rPr>
              <a:t>ÕHTUTI </a:t>
            </a:r>
            <a:r>
              <a:rPr lang="et-EE" sz="2000" b="1" dirty="0">
                <a:solidFill>
                  <a:srgbClr val="000000"/>
                </a:solidFill>
                <a:latin typeface="Geon Soft ExtraBold" panose="020B0604020202020204" charset="0"/>
              </a:rPr>
              <a:t>PUHASTA KA HAMBAVAHED</a:t>
            </a:r>
          </a:p>
        </p:txBody>
      </p:sp>
      <p:sp>
        <p:nvSpPr>
          <p:cNvPr id="11" name="Content Placeholder 2">
            <a:extLst>
              <a:ext uri="{FF2B5EF4-FFF2-40B4-BE49-F238E27FC236}">
                <a16:creationId xmlns:a16="http://schemas.microsoft.com/office/drawing/2014/main" id="{4B9D3D0D-6609-1C23-CA52-ACDD0F0D810B}"/>
              </a:ext>
            </a:extLst>
          </p:cNvPr>
          <p:cNvSpPr txBox="1">
            <a:spLocks/>
          </p:cNvSpPr>
          <p:nvPr/>
        </p:nvSpPr>
        <p:spPr>
          <a:xfrm rot="20617219">
            <a:off x="8757598" y="4201790"/>
            <a:ext cx="2301195" cy="13263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ase">
              <a:lnSpc>
                <a:spcPct val="110000"/>
              </a:lnSpc>
              <a:buFont typeface="Arial" panose="020B0604020202020204" pitchFamily="34" charset="0"/>
              <a:buNone/>
            </a:pPr>
            <a:r>
              <a:rPr lang="et-EE" sz="2000" b="1" dirty="0">
                <a:solidFill>
                  <a:srgbClr val="000000"/>
                </a:solidFill>
                <a:latin typeface="Geon Soft ExtraBold" panose="020B0604020202020204" charset="0"/>
              </a:rPr>
              <a:t>HAMBAPASTAS 1450 PPM FLUORIIDI</a:t>
            </a:r>
          </a:p>
        </p:txBody>
      </p:sp>
      <p:sp>
        <p:nvSpPr>
          <p:cNvPr id="8" name="Content Placeholder 2">
            <a:extLst>
              <a:ext uri="{FF2B5EF4-FFF2-40B4-BE49-F238E27FC236}">
                <a16:creationId xmlns:a16="http://schemas.microsoft.com/office/drawing/2014/main" id="{D6007E29-9A0A-5608-3D2C-A680617123A9}"/>
              </a:ext>
            </a:extLst>
          </p:cNvPr>
          <p:cNvSpPr txBox="1">
            <a:spLocks/>
          </p:cNvSpPr>
          <p:nvPr/>
        </p:nvSpPr>
        <p:spPr>
          <a:xfrm rot="20116027">
            <a:off x="249431" y="1975382"/>
            <a:ext cx="2962275" cy="663851"/>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ase">
              <a:lnSpc>
                <a:spcPct val="110000"/>
              </a:lnSpc>
              <a:spcBef>
                <a:spcPts val="0"/>
              </a:spcBef>
              <a:buFont typeface="Arial" panose="020B0604020202020204" pitchFamily="34" charset="0"/>
              <a:buNone/>
            </a:pPr>
            <a:r>
              <a:rPr lang="et-EE" sz="2000" b="1" dirty="0">
                <a:solidFill>
                  <a:srgbClr val="000000"/>
                </a:solidFill>
                <a:latin typeface="Geon Soft ExtraBold" panose="020B0604020202020204" charset="0"/>
              </a:rPr>
              <a:t>VÄHEMALT</a:t>
            </a:r>
          </a:p>
          <a:p>
            <a:pPr marL="0" indent="0" algn="ctr" fontAlgn="base">
              <a:lnSpc>
                <a:spcPct val="110000"/>
              </a:lnSpc>
              <a:spcBef>
                <a:spcPts val="0"/>
              </a:spcBef>
              <a:buFont typeface="Arial" panose="020B0604020202020204" pitchFamily="34" charset="0"/>
              <a:buNone/>
            </a:pPr>
            <a:r>
              <a:rPr lang="et-EE" sz="2000" b="1" dirty="0">
                <a:solidFill>
                  <a:srgbClr val="000000"/>
                </a:solidFill>
                <a:latin typeface="Geon Soft ExtraBold" panose="020B0604020202020204" charset="0"/>
              </a:rPr>
              <a:t>2 MINUTIT</a:t>
            </a:r>
          </a:p>
        </p:txBody>
      </p:sp>
      <p:sp>
        <p:nvSpPr>
          <p:cNvPr id="12" name="Oval 11">
            <a:extLst>
              <a:ext uri="{FF2B5EF4-FFF2-40B4-BE49-F238E27FC236}">
                <a16:creationId xmlns:a16="http://schemas.microsoft.com/office/drawing/2014/main" id="{8307C618-F06E-BAAF-FBA9-0729426B4E0C}"/>
              </a:ext>
            </a:extLst>
          </p:cNvPr>
          <p:cNvSpPr/>
          <p:nvPr/>
        </p:nvSpPr>
        <p:spPr>
          <a:xfrm rot="20588631">
            <a:off x="8359415" y="3921423"/>
            <a:ext cx="3104133" cy="1636823"/>
          </a:xfrm>
          <a:prstGeom prst="ellipse">
            <a:avLst/>
          </a:prstGeom>
          <a:noFill/>
          <a:ln w="73025">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3" name="Oval 12">
            <a:extLst>
              <a:ext uri="{FF2B5EF4-FFF2-40B4-BE49-F238E27FC236}">
                <a16:creationId xmlns:a16="http://schemas.microsoft.com/office/drawing/2014/main" id="{44CB37E0-2A80-47D1-E31F-2ACD8B600136}"/>
              </a:ext>
            </a:extLst>
          </p:cNvPr>
          <p:cNvSpPr/>
          <p:nvPr/>
        </p:nvSpPr>
        <p:spPr>
          <a:xfrm rot="616963">
            <a:off x="7386017" y="1782772"/>
            <a:ext cx="3468745" cy="1607020"/>
          </a:xfrm>
          <a:prstGeom prst="ellipse">
            <a:avLst/>
          </a:prstGeom>
          <a:noFill/>
          <a:ln w="73025">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4" name="Oval 13">
            <a:extLst>
              <a:ext uri="{FF2B5EF4-FFF2-40B4-BE49-F238E27FC236}">
                <a16:creationId xmlns:a16="http://schemas.microsoft.com/office/drawing/2014/main" id="{FF53C1B5-350F-B26B-599A-BD745B83D7F3}"/>
              </a:ext>
            </a:extLst>
          </p:cNvPr>
          <p:cNvSpPr/>
          <p:nvPr/>
        </p:nvSpPr>
        <p:spPr>
          <a:xfrm rot="20506182">
            <a:off x="3235391" y="1816983"/>
            <a:ext cx="3380721" cy="1158325"/>
          </a:xfrm>
          <a:prstGeom prst="ellipse">
            <a:avLst/>
          </a:prstGeom>
          <a:noFill/>
          <a:ln w="73025">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5" name="Oval 14">
            <a:extLst>
              <a:ext uri="{FF2B5EF4-FFF2-40B4-BE49-F238E27FC236}">
                <a16:creationId xmlns:a16="http://schemas.microsoft.com/office/drawing/2014/main" id="{2B3F92A4-4EF8-134E-B2B6-90A4D368A2BD}"/>
              </a:ext>
            </a:extLst>
          </p:cNvPr>
          <p:cNvSpPr/>
          <p:nvPr/>
        </p:nvSpPr>
        <p:spPr>
          <a:xfrm>
            <a:off x="4893579" y="3495889"/>
            <a:ext cx="2836034" cy="1842336"/>
          </a:xfrm>
          <a:prstGeom prst="ellipse">
            <a:avLst/>
          </a:prstGeom>
          <a:noFill/>
          <a:ln w="73025">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6" name="Oval 15">
            <a:extLst>
              <a:ext uri="{FF2B5EF4-FFF2-40B4-BE49-F238E27FC236}">
                <a16:creationId xmlns:a16="http://schemas.microsoft.com/office/drawing/2014/main" id="{D964717D-7A10-D905-F26F-0F8FC80C72F9}"/>
              </a:ext>
            </a:extLst>
          </p:cNvPr>
          <p:cNvSpPr/>
          <p:nvPr/>
        </p:nvSpPr>
        <p:spPr>
          <a:xfrm rot="1654747">
            <a:off x="1201237" y="3895601"/>
            <a:ext cx="3334181" cy="1835416"/>
          </a:xfrm>
          <a:prstGeom prst="ellipse">
            <a:avLst/>
          </a:prstGeom>
          <a:noFill/>
          <a:ln w="73025">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7" name="Oval 16">
            <a:extLst>
              <a:ext uri="{FF2B5EF4-FFF2-40B4-BE49-F238E27FC236}">
                <a16:creationId xmlns:a16="http://schemas.microsoft.com/office/drawing/2014/main" id="{0C502C64-AB85-F29A-DEB6-5D66092B4BCE}"/>
              </a:ext>
            </a:extLst>
          </p:cNvPr>
          <p:cNvSpPr/>
          <p:nvPr/>
        </p:nvSpPr>
        <p:spPr>
          <a:xfrm rot="20201540">
            <a:off x="489444" y="1587542"/>
            <a:ext cx="2453955" cy="1347850"/>
          </a:xfrm>
          <a:prstGeom prst="ellipse">
            <a:avLst/>
          </a:prstGeom>
          <a:noFill/>
          <a:ln w="73025">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Tree>
    <p:extLst>
      <p:ext uri="{BB962C8B-B14F-4D97-AF65-F5344CB8AC3E}">
        <p14:creationId xmlns:p14="http://schemas.microsoft.com/office/powerpoint/2010/main" val="37170464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74A315-0AA1-6821-BD19-E642E804DA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CA45D4-8BCE-F70A-131A-FEAE1260FE96}"/>
              </a:ext>
            </a:extLst>
          </p:cNvPr>
          <p:cNvSpPr>
            <a:spLocks noGrp="1"/>
          </p:cNvSpPr>
          <p:nvPr>
            <p:ph type="title"/>
          </p:nvPr>
        </p:nvSpPr>
        <p:spPr>
          <a:xfrm>
            <a:off x="838200" y="136525"/>
            <a:ext cx="7874000" cy="1325563"/>
          </a:xfrm>
        </p:spPr>
        <p:txBody>
          <a:bodyPr/>
          <a:lstStyle/>
          <a:p>
            <a:r>
              <a:rPr lang="et-EE" dirty="0"/>
              <a:t>PESE HAMBAID 2 KORDA PÄEVAS</a:t>
            </a:r>
            <a:endParaRPr lang="en-EE" dirty="0"/>
          </a:p>
        </p:txBody>
      </p:sp>
      <p:sp>
        <p:nvSpPr>
          <p:cNvPr id="4" name="Oval 3">
            <a:extLst>
              <a:ext uri="{FF2B5EF4-FFF2-40B4-BE49-F238E27FC236}">
                <a16:creationId xmlns:a16="http://schemas.microsoft.com/office/drawing/2014/main" id="{A36F8ABD-D0BC-B576-41DA-9FAD24A41CEF}"/>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5" name="Title 1">
            <a:extLst>
              <a:ext uri="{FF2B5EF4-FFF2-40B4-BE49-F238E27FC236}">
                <a16:creationId xmlns:a16="http://schemas.microsoft.com/office/drawing/2014/main" id="{ACED0C93-A8C6-74A9-885E-444B4637E672}"/>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6" name="Title 1">
            <a:extLst>
              <a:ext uri="{FF2B5EF4-FFF2-40B4-BE49-F238E27FC236}">
                <a16:creationId xmlns:a16="http://schemas.microsoft.com/office/drawing/2014/main" id="{00E42765-538D-7CEE-51AC-39F4C90A5B79}"/>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pic>
        <p:nvPicPr>
          <p:cNvPr id="1026" name="Picture 2" descr="TePe® Interdental Brush Original Mixed Pack">
            <a:extLst>
              <a:ext uri="{FF2B5EF4-FFF2-40B4-BE49-F238E27FC236}">
                <a16:creationId xmlns:a16="http://schemas.microsoft.com/office/drawing/2014/main" id="{CD11606A-6C8F-7F21-0E4A-F3FC71DD87B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317"/>
          <a:stretch>
            <a:fillRect/>
          </a:stretch>
        </p:blipFill>
        <p:spPr bwMode="auto">
          <a:xfrm rot="16200000" flipH="1">
            <a:off x="9142989" y="2358721"/>
            <a:ext cx="3364004" cy="301692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UM Red-Cote katutabletid 4 tbl - Merimetsa Hambakliinik">
            <a:extLst>
              <a:ext uri="{FF2B5EF4-FFF2-40B4-BE49-F238E27FC236}">
                <a16:creationId xmlns:a16="http://schemas.microsoft.com/office/drawing/2014/main" id="{96CB9B81-B003-6FE2-808B-0070D08CD94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6875" b="18542"/>
          <a:stretch>
            <a:fillRect/>
          </a:stretch>
        </p:blipFill>
        <p:spPr bwMode="auto">
          <a:xfrm rot="20831728">
            <a:off x="7017121" y="1899821"/>
            <a:ext cx="2052485" cy="132556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Dental Floss PNG Images &amp; PSDs for Download | PixelSquid - S11414529C">
            <a:extLst>
              <a:ext uri="{FF2B5EF4-FFF2-40B4-BE49-F238E27FC236}">
                <a16:creationId xmlns:a16="http://schemas.microsoft.com/office/drawing/2014/main" id="{CD76CB56-19A1-D6B5-06C3-E369B726640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2094" t="23621" r="11968" b="20761"/>
          <a:stretch>
            <a:fillRect/>
          </a:stretch>
        </p:blipFill>
        <p:spPr bwMode="auto">
          <a:xfrm>
            <a:off x="4947405" y="3795526"/>
            <a:ext cx="2939143" cy="215265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oothbrush PNG transparent image download, size: 812x882px">
            <a:extLst>
              <a:ext uri="{FF2B5EF4-FFF2-40B4-BE49-F238E27FC236}">
                <a16:creationId xmlns:a16="http://schemas.microsoft.com/office/drawing/2014/main" id="{AA1808FF-2944-A08F-A962-DEC95F81AA2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23391" b="13571"/>
          <a:stretch>
            <a:fillRect/>
          </a:stretch>
        </p:blipFill>
        <p:spPr bwMode="auto">
          <a:xfrm rot="992008" flipH="1">
            <a:off x="-312977" y="970377"/>
            <a:ext cx="5688943" cy="6971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5961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9688C7-600B-B3A7-F280-9D2C9B69E585}"/>
            </a:ext>
          </a:extLst>
        </p:cNvPr>
        <p:cNvGrpSpPr/>
        <p:nvPr/>
      </p:nvGrpSpPr>
      <p:grpSpPr>
        <a:xfrm>
          <a:off x="0" y="0"/>
          <a:ext cx="0" cy="0"/>
          <a:chOff x="0" y="0"/>
          <a:chExt cx="0" cy="0"/>
        </a:xfrm>
      </p:grpSpPr>
      <p:sp>
        <p:nvSpPr>
          <p:cNvPr id="9" name="Oval 8">
            <a:extLst>
              <a:ext uri="{FF2B5EF4-FFF2-40B4-BE49-F238E27FC236}">
                <a16:creationId xmlns:a16="http://schemas.microsoft.com/office/drawing/2014/main" id="{A5A54602-5726-E2A9-C79C-4BACA21ED137}"/>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0" name="Title 1">
            <a:extLst>
              <a:ext uri="{FF2B5EF4-FFF2-40B4-BE49-F238E27FC236}">
                <a16:creationId xmlns:a16="http://schemas.microsoft.com/office/drawing/2014/main" id="{D00BC2D7-84E0-B85C-260F-E726452B6D62}"/>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11" name="Title 1">
            <a:extLst>
              <a:ext uri="{FF2B5EF4-FFF2-40B4-BE49-F238E27FC236}">
                <a16:creationId xmlns:a16="http://schemas.microsoft.com/office/drawing/2014/main" id="{0DD18799-D632-EE80-3649-EC96456683A1}"/>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
        <p:nvSpPr>
          <p:cNvPr id="8" name="Rectangle: Rounded Corners 7">
            <a:extLst>
              <a:ext uri="{FF2B5EF4-FFF2-40B4-BE49-F238E27FC236}">
                <a16:creationId xmlns:a16="http://schemas.microsoft.com/office/drawing/2014/main" id="{96A0A715-8E88-3C81-3001-8DE054A554D0}"/>
              </a:ext>
            </a:extLst>
          </p:cNvPr>
          <p:cNvSpPr/>
          <p:nvPr/>
        </p:nvSpPr>
        <p:spPr>
          <a:xfrm>
            <a:off x="456424" y="225426"/>
            <a:ext cx="8145596" cy="5473245"/>
          </a:xfrm>
          <a:prstGeom prst="roundRect">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itle 1">
            <a:extLst>
              <a:ext uri="{FF2B5EF4-FFF2-40B4-BE49-F238E27FC236}">
                <a16:creationId xmlns:a16="http://schemas.microsoft.com/office/drawing/2014/main" id="{B8B2DEA7-BF4C-D42C-EAFB-73D0ED6752AF}"/>
              </a:ext>
            </a:extLst>
          </p:cNvPr>
          <p:cNvSpPr>
            <a:spLocks noGrp="1"/>
          </p:cNvSpPr>
          <p:nvPr>
            <p:ph type="title"/>
          </p:nvPr>
        </p:nvSpPr>
        <p:spPr>
          <a:xfrm>
            <a:off x="9190625" y="2553153"/>
            <a:ext cx="2460171" cy="1325563"/>
          </a:xfrm>
        </p:spPr>
        <p:txBody>
          <a:bodyPr/>
          <a:lstStyle/>
          <a:p>
            <a:pPr algn="ctr"/>
            <a:r>
              <a:rPr lang="et-EE" dirty="0"/>
              <a:t>KATU-</a:t>
            </a:r>
            <a:br>
              <a:rPr lang="et-EE" dirty="0"/>
            </a:br>
            <a:r>
              <a:rPr lang="et-EE" dirty="0"/>
              <a:t>TABLETT</a:t>
            </a:r>
            <a:endParaRPr lang="en-EE" dirty="0"/>
          </a:p>
        </p:txBody>
      </p:sp>
    </p:spTree>
    <p:extLst>
      <p:ext uri="{BB962C8B-B14F-4D97-AF65-F5344CB8AC3E}">
        <p14:creationId xmlns:p14="http://schemas.microsoft.com/office/powerpoint/2010/main" val="3842992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80D0E-DADE-50F8-610D-226E706EC35B}"/>
            </a:ext>
          </a:extLst>
        </p:cNvPr>
        <p:cNvGrpSpPr/>
        <p:nvPr/>
      </p:nvGrpSpPr>
      <p:grpSpPr>
        <a:xfrm>
          <a:off x="0" y="0"/>
          <a:ext cx="0" cy="0"/>
          <a:chOff x="0" y="0"/>
          <a:chExt cx="0" cy="0"/>
        </a:xfrm>
      </p:grpSpPr>
      <p:pic>
        <p:nvPicPr>
          <p:cNvPr id="4" name="Picture 3" descr="A person in white outfit and blue sunglasses&#10;&#10;Description automatically generated">
            <a:extLst>
              <a:ext uri="{FF2B5EF4-FFF2-40B4-BE49-F238E27FC236}">
                <a16:creationId xmlns:a16="http://schemas.microsoft.com/office/drawing/2014/main" id="{49DBC5BE-24D3-5795-5555-C1EDC4D12003}"/>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75C6438-F85D-4F3A-BFA1-714CDDB377EC}"/>
              </a:ext>
            </a:extLst>
          </p:cNvPr>
          <p:cNvSpPr txBox="1">
            <a:spLocks/>
          </p:cNvSpPr>
          <p:nvPr/>
        </p:nvSpPr>
        <p:spPr>
          <a:xfrm>
            <a:off x="6183243" y="1831560"/>
            <a:ext cx="4956314" cy="259742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HAMMASTE TERVIS MÕJUTAB ÜLDTERVIST</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4156138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AB6BD-1A7A-D16C-47B1-291AAA5A32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63D551-7C17-F077-79C6-C9AD05D64F7F}"/>
              </a:ext>
            </a:extLst>
          </p:cNvPr>
          <p:cNvSpPr>
            <a:spLocks noGrp="1"/>
          </p:cNvSpPr>
          <p:nvPr>
            <p:ph type="title"/>
          </p:nvPr>
        </p:nvSpPr>
        <p:spPr>
          <a:xfrm>
            <a:off x="838200" y="136525"/>
            <a:ext cx="8060674" cy="1325563"/>
          </a:xfrm>
        </p:spPr>
        <p:txBody>
          <a:bodyPr/>
          <a:lstStyle/>
          <a:p>
            <a:r>
              <a:rPr lang="et-EE" dirty="0"/>
              <a:t>KATUTABLETT</a:t>
            </a:r>
            <a:endParaRPr lang="en-EE" dirty="0"/>
          </a:p>
        </p:txBody>
      </p:sp>
      <p:sp>
        <p:nvSpPr>
          <p:cNvPr id="9" name="Oval 8">
            <a:extLst>
              <a:ext uri="{FF2B5EF4-FFF2-40B4-BE49-F238E27FC236}">
                <a16:creationId xmlns:a16="http://schemas.microsoft.com/office/drawing/2014/main" id="{86ED8AF7-769A-B5AC-3010-27F059514303}"/>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0" name="Title 1">
            <a:extLst>
              <a:ext uri="{FF2B5EF4-FFF2-40B4-BE49-F238E27FC236}">
                <a16:creationId xmlns:a16="http://schemas.microsoft.com/office/drawing/2014/main" id="{849B8B64-C68B-4796-614F-E35435C41F46}"/>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11" name="Title 1">
            <a:extLst>
              <a:ext uri="{FF2B5EF4-FFF2-40B4-BE49-F238E27FC236}">
                <a16:creationId xmlns:a16="http://schemas.microsoft.com/office/drawing/2014/main" id="{66827546-6636-FFCC-48F2-E6228FBEC537}"/>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
        <p:nvSpPr>
          <p:cNvPr id="12" name="Rectangle: Rounded Corners 11">
            <a:extLst>
              <a:ext uri="{FF2B5EF4-FFF2-40B4-BE49-F238E27FC236}">
                <a16:creationId xmlns:a16="http://schemas.microsoft.com/office/drawing/2014/main" id="{43BD8F5B-B62D-64C9-D366-460949CF8258}"/>
              </a:ext>
            </a:extLst>
          </p:cNvPr>
          <p:cNvSpPr/>
          <p:nvPr/>
        </p:nvSpPr>
        <p:spPr>
          <a:xfrm>
            <a:off x="6414878" y="1124344"/>
            <a:ext cx="3663950" cy="2480534"/>
          </a:xfrm>
          <a:prstGeom prst="roundRect">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Rounded Corners 12">
            <a:extLst>
              <a:ext uri="{FF2B5EF4-FFF2-40B4-BE49-F238E27FC236}">
                <a16:creationId xmlns:a16="http://schemas.microsoft.com/office/drawing/2014/main" id="{4EB9A3CC-0A12-F75E-1E75-62748D77357D}"/>
              </a:ext>
            </a:extLst>
          </p:cNvPr>
          <p:cNvSpPr/>
          <p:nvPr/>
        </p:nvSpPr>
        <p:spPr>
          <a:xfrm>
            <a:off x="8126603" y="3797299"/>
            <a:ext cx="3762757" cy="2279351"/>
          </a:xfrm>
          <a:prstGeom prst="roundRect">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3">
            <a:extLst>
              <a:ext uri="{FF2B5EF4-FFF2-40B4-BE49-F238E27FC236}">
                <a16:creationId xmlns:a16="http://schemas.microsoft.com/office/drawing/2014/main" id="{982A8025-4F09-B962-9E46-123257726C67}"/>
              </a:ext>
            </a:extLst>
          </p:cNvPr>
          <p:cNvSpPr>
            <a:spLocks noGrp="1"/>
          </p:cNvSpPr>
          <p:nvPr>
            <p:ph idx="1"/>
          </p:nvPr>
        </p:nvSpPr>
        <p:spPr>
          <a:xfrm>
            <a:off x="838200" y="1488673"/>
            <a:ext cx="6619818" cy="4232410"/>
          </a:xfrm>
        </p:spPr>
        <p:txBody>
          <a:bodyPr>
            <a:normAutofit lnSpcReduction="10000"/>
          </a:bodyPr>
          <a:lstStyle/>
          <a:p>
            <a:pPr rtl="0" fontAlgn="base">
              <a:spcBef>
                <a:spcPts val="0"/>
              </a:spcBef>
              <a:spcAft>
                <a:spcPts val="0"/>
              </a:spcAft>
              <a:buFont typeface="Arial" panose="020B0604020202020204" pitchFamily="34" charset="0"/>
              <a:buChar char="•"/>
            </a:pPr>
            <a:r>
              <a:rPr lang="en-GB" sz="2800" u="none" strike="noStrike" dirty="0" err="1">
                <a:solidFill>
                  <a:srgbClr val="000000"/>
                </a:solidFill>
                <a:effectLst/>
                <a:latin typeface="Geon Soft ExtraBold" panose="020B0604020202020204" charset="0"/>
              </a:rPr>
              <a:t>Pese</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hambad</a:t>
            </a:r>
            <a:endParaRPr lang="et-EE" sz="2800" u="none" strike="noStrike" dirty="0">
              <a:solidFill>
                <a:srgbClr val="000000"/>
              </a:solidFill>
              <a:effectLst/>
              <a:latin typeface="Geon Soft ExtraBold" panose="020B0604020202020204" charset="0"/>
            </a:endParaRPr>
          </a:p>
          <a:p>
            <a:pPr rtl="0" fontAlgn="base">
              <a:spcBef>
                <a:spcPts val="0"/>
              </a:spcBef>
              <a:spcAft>
                <a:spcPts val="0"/>
              </a:spcAft>
              <a:buFont typeface="Arial" panose="020B0604020202020204" pitchFamily="34" charset="0"/>
              <a:buChar char="•"/>
            </a:pPr>
            <a:endParaRPr lang="en-GB" sz="2800" u="none" strike="noStrike" dirty="0">
              <a:solidFill>
                <a:srgbClr val="000000"/>
              </a:solidFill>
              <a:effectLst/>
              <a:latin typeface="Geon Soft ExtraBold" panose="020B0604020202020204" charset="0"/>
            </a:endParaRPr>
          </a:p>
          <a:p>
            <a:pPr fontAlgn="base">
              <a:spcBef>
                <a:spcPts val="0"/>
              </a:spcBef>
            </a:pPr>
            <a:r>
              <a:rPr lang="en-GB" sz="2800" u="none" strike="noStrike" dirty="0" err="1">
                <a:solidFill>
                  <a:srgbClr val="000000"/>
                </a:solidFill>
                <a:effectLst/>
                <a:latin typeface="Geon Soft ExtraBold" panose="020B0604020202020204" charset="0"/>
              </a:rPr>
              <a:t>Näri</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tablett</a:t>
            </a:r>
            <a:r>
              <a:rPr lang="et-EE" dirty="0">
                <a:solidFill>
                  <a:srgbClr val="000000"/>
                </a:solidFill>
                <a:latin typeface="Geon Soft ExtraBold" panose="020B0604020202020204" charset="0"/>
              </a:rPr>
              <a:t> </a:t>
            </a:r>
            <a:r>
              <a:rPr lang="en-GB" sz="2800" u="none" strike="noStrike" dirty="0" err="1">
                <a:solidFill>
                  <a:srgbClr val="000000"/>
                </a:solidFill>
                <a:effectLst/>
                <a:latin typeface="Geon Soft ExtraBold" panose="020B0604020202020204" charset="0"/>
              </a:rPr>
              <a:t>katki</a:t>
            </a:r>
            <a:endParaRPr lang="et-EE" dirty="0">
              <a:solidFill>
                <a:srgbClr val="000000"/>
              </a:solidFill>
              <a:latin typeface="Geon Soft ExtraBold" panose="020B0604020202020204" charset="0"/>
            </a:endParaRPr>
          </a:p>
          <a:p>
            <a:pPr marL="0" indent="0" fontAlgn="base">
              <a:spcBef>
                <a:spcPts val="0"/>
              </a:spcBef>
              <a:buNone/>
            </a:pPr>
            <a:r>
              <a:rPr lang="et-EE" dirty="0">
                <a:solidFill>
                  <a:srgbClr val="000000"/>
                </a:solidFill>
                <a:latin typeface="Geon Soft ExtraBold" panose="020B0604020202020204" charset="0"/>
                <a:sym typeface="Wingdings" panose="05000000000000000000" pitchFamily="2" charset="2"/>
              </a:rPr>
              <a:t>	</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keeruta</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seda</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suus</a:t>
            </a:r>
            <a:endParaRPr lang="et-EE" sz="2800" u="none" strike="noStrike" dirty="0">
              <a:solidFill>
                <a:srgbClr val="000000"/>
              </a:solidFill>
              <a:effectLst/>
              <a:latin typeface="Geon Soft ExtraBold" panose="020B0604020202020204" charset="0"/>
            </a:endParaRPr>
          </a:p>
          <a:p>
            <a:pPr fontAlgn="base">
              <a:spcBef>
                <a:spcPts val="0"/>
              </a:spcBef>
            </a:pPr>
            <a:endParaRPr lang="en-GB" sz="2800" u="none" strike="noStrike" dirty="0">
              <a:solidFill>
                <a:srgbClr val="000000"/>
              </a:solidFill>
              <a:effectLst/>
              <a:latin typeface="Geon Soft ExtraBold" panose="020B0604020202020204" charset="0"/>
            </a:endParaRPr>
          </a:p>
          <a:p>
            <a:pPr fontAlgn="base">
              <a:spcBef>
                <a:spcPts val="0"/>
              </a:spcBef>
            </a:pPr>
            <a:r>
              <a:rPr lang="en-GB" sz="2800" u="none" strike="noStrike" dirty="0" err="1">
                <a:solidFill>
                  <a:srgbClr val="000000"/>
                </a:solidFill>
                <a:effectLst/>
                <a:latin typeface="Geon Soft ExtraBold" panose="020B0604020202020204" charset="0"/>
              </a:rPr>
              <a:t>Sülita</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tablett</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välja</a:t>
            </a:r>
            <a:endParaRPr lang="et-EE" sz="2800" u="none" strike="noStrike" dirty="0">
              <a:solidFill>
                <a:srgbClr val="000000"/>
              </a:solidFill>
              <a:effectLst/>
              <a:latin typeface="Geon Soft ExtraBold" panose="020B0604020202020204" charset="0"/>
            </a:endParaRPr>
          </a:p>
          <a:p>
            <a:pPr marL="0" indent="0" fontAlgn="base">
              <a:spcBef>
                <a:spcPts val="0"/>
              </a:spcBef>
              <a:buNone/>
            </a:pPr>
            <a:r>
              <a:rPr lang="et-EE" dirty="0">
                <a:solidFill>
                  <a:srgbClr val="000000"/>
                </a:solidFill>
                <a:latin typeface="Geon Soft ExtraBold" panose="020B0604020202020204" charset="0"/>
                <a:sym typeface="Wingdings" panose="05000000000000000000" pitchFamily="2" charset="2"/>
              </a:rPr>
              <a:t>	 </a:t>
            </a:r>
            <a:r>
              <a:rPr lang="en-GB" u="none" strike="noStrike" dirty="0" err="1">
                <a:solidFill>
                  <a:srgbClr val="000000"/>
                </a:solidFill>
                <a:effectLst/>
                <a:latin typeface="Geon Soft ExtraBold" panose="020B0604020202020204" charset="0"/>
              </a:rPr>
              <a:t>loputa</a:t>
            </a:r>
            <a:r>
              <a:rPr lang="en-GB" u="none" strike="noStrike" dirty="0">
                <a:solidFill>
                  <a:srgbClr val="000000"/>
                </a:solidFill>
                <a:effectLst/>
                <a:latin typeface="Geon Soft ExtraBold" panose="020B0604020202020204" charset="0"/>
              </a:rPr>
              <a:t> </a:t>
            </a:r>
            <a:r>
              <a:rPr lang="en-GB" u="none" strike="noStrike" dirty="0" err="1">
                <a:solidFill>
                  <a:srgbClr val="000000"/>
                </a:solidFill>
                <a:effectLst/>
                <a:latin typeface="Geon Soft ExtraBold" panose="020B0604020202020204" charset="0"/>
              </a:rPr>
              <a:t>suu</a:t>
            </a:r>
            <a:r>
              <a:rPr lang="en-GB" u="none" strike="noStrike" dirty="0">
                <a:solidFill>
                  <a:srgbClr val="000000"/>
                </a:solidFill>
                <a:effectLst/>
                <a:latin typeface="Geon Soft ExtraBold" panose="020B0604020202020204" charset="0"/>
              </a:rPr>
              <a:t> </a:t>
            </a:r>
            <a:r>
              <a:rPr lang="en-GB" u="none" strike="noStrike" dirty="0" err="1">
                <a:solidFill>
                  <a:srgbClr val="000000"/>
                </a:solidFill>
                <a:effectLst/>
                <a:latin typeface="Geon Soft ExtraBold" panose="020B0604020202020204" charset="0"/>
              </a:rPr>
              <a:t>veega</a:t>
            </a:r>
            <a:endParaRPr lang="et-EE" u="none" strike="noStrike" dirty="0">
              <a:solidFill>
                <a:srgbClr val="000000"/>
              </a:solidFill>
              <a:effectLst/>
              <a:latin typeface="Geon Soft ExtraBold" panose="020B0604020202020204" charset="0"/>
            </a:endParaRPr>
          </a:p>
          <a:p>
            <a:pPr fontAlgn="base">
              <a:spcBef>
                <a:spcPts val="0"/>
              </a:spcBef>
            </a:pPr>
            <a:endParaRPr lang="en-GB" sz="2800" u="none" strike="noStrike" dirty="0">
              <a:solidFill>
                <a:srgbClr val="000000"/>
              </a:solidFill>
              <a:effectLst/>
              <a:latin typeface="Geon Soft ExtraBold" panose="020B0604020202020204" charset="0"/>
            </a:endParaRPr>
          </a:p>
          <a:p>
            <a:pPr rtl="0" fontAlgn="base">
              <a:spcBef>
                <a:spcPts val="0"/>
              </a:spcBef>
              <a:spcAft>
                <a:spcPts val="0"/>
              </a:spcAft>
              <a:buFont typeface="Arial" panose="020B0604020202020204" pitchFamily="34" charset="0"/>
              <a:buChar char="•"/>
            </a:pPr>
            <a:r>
              <a:rPr lang="en-GB" sz="2800" u="none" strike="noStrike" dirty="0">
                <a:solidFill>
                  <a:srgbClr val="000000"/>
                </a:solidFill>
                <a:effectLst/>
                <a:latin typeface="Geon Soft ExtraBold" panose="020B0604020202020204" charset="0"/>
              </a:rPr>
              <a:t>Hinda</a:t>
            </a:r>
            <a:r>
              <a:rPr lang="et-EE"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hambapesu</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kvaliteeti</a:t>
            </a:r>
            <a:endParaRPr lang="et-EE" dirty="0">
              <a:solidFill>
                <a:srgbClr val="000000"/>
              </a:solidFill>
              <a:latin typeface="Geon Soft ExtraBold" panose="020B0604020202020204" charset="0"/>
            </a:endParaRPr>
          </a:p>
          <a:p>
            <a:pPr rtl="0" fontAlgn="base">
              <a:spcBef>
                <a:spcPts val="0"/>
              </a:spcBef>
              <a:spcAft>
                <a:spcPts val="0"/>
              </a:spcAft>
              <a:buFont typeface="Arial" panose="020B0604020202020204" pitchFamily="34" charset="0"/>
              <a:buChar char="•"/>
            </a:pPr>
            <a:endParaRPr lang="et-EE" sz="2800" u="none" strike="noStrike" dirty="0">
              <a:solidFill>
                <a:srgbClr val="000000"/>
              </a:solidFill>
              <a:effectLst/>
              <a:latin typeface="Geon Soft ExtraBold" panose="020B0604020202020204" charset="0"/>
            </a:endParaRPr>
          </a:p>
          <a:p>
            <a:pPr rtl="0" fontAlgn="base">
              <a:spcBef>
                <a:spcPts val="0"/>
              </a:spcBef>
              <a:spcAft>
                <a:spcPts val="0"/>
              </a:spcAft>
              <a:buFont typeface="Arial" panose="020B0604020202020204" pitchFamily="34" charset="0"/>
              <a:buChar char="•"/>
            </a:pPr>
            <a:r>
              <a:rPr lang="en-GB" sz="2800" u="none" strike="noStrike" dirty="0" err="1">
                <a:solidFill>
                  <a:srgbClr val="000000"/>
                </a:solidFill>
                <a:effectLst/>
                <a:latin typeface="Geon Soft ExtraBold" panose="020B0604020202020204" charset="0"/>
              </a:rPr>
              <a:t>Pese</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halvasti</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pestud</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kohad</a:t>
            </a:r>
            <a:r>
              <a:rPr lang="en-GB" sz="2800" u="none" strike="noStrike" dirty="0">
                <a:solidFill>
                  <a:srgbClr val="000000"/>
                </a:solidFill>
                <a:effectLst/>
                <a:latin typeface="Geon Soft ExtraBold" panose="020B0604020202020204" charset="0"/>
              </a:rPr>
              <a:t> </a:t>
            </a:r>
            <a:r>
              <a:rPr lang="en-GB" sz="2800" u="none" strike="noStrike" dirty="0" err="1">
                <a:solidFill>
                  <a:srgbClr val="000000"/>
                </a:solidFill>
                <a:effectLst/>
                <a:latin typeface="Geon Soft ExtraBold" panose="020B0604020202020204" charset="0"/>
              </a:rPr>
              <a:t>uuesti</a:t>
            </a:r>
            <a:endParaRPr lang="en-GB" sz="2800" u="none" strike="noStrike" dirty="0">
              <a:solidFill>
                <a:srgbClr val="000000"/>
              </a:solidFill>
              <a:effectLst/>
              <a:latin typeface="Geon Soft ExtraBold" panose="020B0604020202020204" charset="0"/>
            </a:endParaRPr>
          </a:p>
        </p:txBody>
      </p:sp>
    </p:spTree>
    <p:extLst>
      <p:ext uri="{BB962C8B-B14F-4D97-AF65-F5344CB8AC3E}">
        <p14:creationId xmlns:p14="http://schemas.microsoft.com/office/powerpoint/2010/main" val="2520532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86C258-B769-C86D-516F-7E23B91F3B21}"/>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675AD2CC-C9B6-C7CC-67BB-2B0323C06389}"/>
              </a:ext>
            </a:extLst>
          </p:cNvPr>
          <p:cNvPicPr>
            <a:picLocks noChangeAspect="1"/>
          </p:cNvPicPr>
          <p:nvPr/>
        </p:nvPicPr>
        <p:blipFill>
          <a:blip r:embed="rId3">
            <a:extLst>
              <a:ext uri="{837473B0-CC2E-450A-ABE3-18F120FF3D39}">
                <a1611:picAttrSrcUrl xmlns:a1611="http://schemas.microsoft.com/office/drawing/2016/11/main" r:id="rId4"/>
              </a:ext>
            </a:extLst>
          </a:blip>
          <a:srcRect l="21151" r="19315" b="8571"/>
          <a:stretch>
            <a:fillRect/>
          </a:stretch>
        </p:blipFill>
        <p:spPr>
          <a:xfrm flipH="1">
            <a:off x="7535635" y="847104"/>
            <a:ext cx="4838611" cy="4953428"/>
          </a:xfrm>
          <a:prstGeom prst="rect">
            <a:avLst/>
          </a:prstGeom>
        </p:spPr>
      </p:pic>
      <p:sp>
        <p:nvSpPr>
          <p:cNvPr id="2" name="Title 1">
            <a:extLst>
              <a:ext uri="{FF2B5EF4-FFF2-40B4-BE49-F238E27FC236}">
                <a16:creationId xmlns:a16="http://schemas.microsoft.com/office/drawing/2014/main" id="{566B2C63-369C-B240-7AA5-8D428A983AC2}"/>
              </a:ext>
            </a:extLst>
          </p:cNvPr>
          <p:cNvSpPr>
            <a:spLocks noGrp="1"/>
          </p:cNvSpPr>
          <p:nvPr>
            <p:ph type="title"/>
          </p:nvPr>
        </p:nvSpPr>
        <p:spPr>
          <a:xfrm>
            <a:off x="838200" y="136525"/>
            <a:ext cx="8060674" cy="1325563"/>
          </a:xfrm>
        </p:spPr>
        <p:txBody>
          <a:bodyPr/>
          <a:lstStyle/>
          <a:p>
            <a:r>
              <a:rPr lang="en-EE" dirty="0"/>
              <a:t>KUIDAS VALIDA HAMBAPASTAT</a:t>
            </a:r>
          </a:p>
        </p:txBody>
      </p:sp>
      <p:sp>
        <p:nvSpPr>
          <p:cNvPr id="3" name="Content Placeholder 2">
            <a:extLst>
              <a:ext uri="{FF2B5EF4-FFF2-40B4-BE49-F238E27FC236}">
                <a16:creationId xmlns:a16="http://schemas.microsoft.com/office/drawing/2014/main" id="{0FFFDFA0-AFA4-7D75-A6B3-BEF61A50614C}"/>
              </a:ext>
            </a:extLst>
          </p:cNvPr>
          <p:cNvSpPr>
            <a:spLocks noGrp="1"/>
          </p:cNvSpPr>
          <p:nvPr>
            <p:ph idx="1"/>
          </p:nvPr>
        </p:nvSpPr>
        <p:spPr/>
        <p:txBody>
          <a:bodyPr>
            <a:normAutofit/>
          </a:bodyPr>
          <a:lstStyle/>
          <a:p>
            <a:pPr rtl="0" fontAlgn="base">
              <a:spcBef>
                <a:spcPts val="1000"/>
              </a:spcBef>
              <a:spcAft>
                <a:spcPts val="0"/>
              </a:spcAft>
              <a:buFont typeface="Arial" panose="020B0604020202020204" pitchFamily="34" charset="0"/>
              <a:buChar char="•"/>
            </a:pPr>
            <a:r>
              <a:rPr lang="en-GB" sz="2800" b="1" u="none" strike="noStrike" dirty="0">
                <a:solidFill>
                  <a:srgbClr val="000000"/>
                </a:solidFill>
                <a:effectLst/>
                <a:latin typeface="Geon Soft ExtraBold" panose="020F0503030302020204" pitchFamily="34" charset="77"/>
              </a:rPr>
              <a:t>FLUORIID</a:t>
            </a:r>
          </a:p>
          <a:p>
            <a:pPr marL="742950" lvl="1" indent="-285750" rtl="0" fontAlgn="base">
              <a:spcBef>
                <a:spcPts val="500"/>
              </a:spcBef>
              <a:spcAft>
                <a:spcPts val="0"/>
              </a:spcAft>
              <a:buFont typeface="Arial" panose="020B0604020202020204" pitchFamily="34" charset="0"/>
              <a:buChar char="•"/>
            </a:pPr>
            <a:r>
              <a:rPr lang="en-GB" sz="2400" u="none" strike="noStrike" dirty="0">
                <a:solidFill>
                  <a:srgbClr val="000000"/>
                </a:solidFill>
                <a:effectLst/>
                <a:latin typeface="Geon Soft Medium" panose="020F0503030302020204" pitchFamily="34" charset="77"/>
              </a:rPr>
              <a:t>6. </a:t>
            </a:r>
            <a:r>
              <a:rPr lang="en-GB" sz="2400" u="none" strike="noStrike" dirty="0" err="1">
                <a:solidFill>
                  <a:srgbClr val="000000"/>
                </a:solidFill>
                <a:effectLst/>
                <a:latin typeface="Geon Soft Medium" panose="020F0503030302020204" pitchFamily="34" charset="77"/>
              </a:rPr>
              <a:t>eluaastast</a:t>
            </a:r>
            <a:r>
              <a:rPr lang="en-GB" sz="2400" u="none" strike="noStrike" dirty="0">
                <a:solidFill>
                  <a:srgbClr val="000000"/>
                </a:solidFill>
                <a:effectLst/>
                <a:latin typeface="Geon Soft Medium" panose="020F0503030302020204" pitchFamily="34" charset="77"/>
              </a:rPr>
              <a:t> alates 1450...1500 ppm</a:t>
            </a:r>
          </a:p>
          <a:p>
            <a:pPr marL="0" indent="0" rtl="0" fontAlgn="base">
              <a:spcBef>
                <a:spcPts val="1000"/>
              </a:spcBef>
              <a:spcAft>
                <a:spcPts val="0"/>
              </a:spcAft>
              <a:buNone/>
            </a:pPr>
            <a:endParaRPr lang="et-EE" b="1"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b="1" u="none" strike="noStrike" dirty="0">
                <a:solidFill>
                  <a:srgbClr val="000000"/>
                </a:solidFill>
                <a:effectLst/>
                <a:latin typeface="Geon Soft ExtraBold" panose="020F0503030302020204" pitchFamily="34" charset="77"/>
              </a:rPr>
              <a:t>KSÜLITOOL</a:t>
            </a:r>
          </a:p>
          <a:p>
            <a:pPr marL="742950" lvl="1" indent="-285750" rtl="0" fontAlgn="base">
              <a:spcBef>
                <a:spcPts val="500"/>
              </a:spcBef>
              <a:spcAft>
                <a:spcPts val="0"/>
              </a:spcAft>
              <a:buFont typeface="Arial" panose="020B0604020202020204" pitchFamily="34" charset="0"/>
              <a:buChar char="•"/>
            </a:pPr>
            <a:r>
              <a:rPr lang="et-EE" u="none" strike="noStrike" dirty="0">
                <a:solidFill>
                  <a:srgbClr val="000000"/>
                </a:solidFill>
                <a:effectLst/>
                <a:latin typeface="Geon Soft Medium" panose="020F0503030302020204" pitchFamily="34" charset="77"/>
              </a:rPr>
              <a:t>Looduslik magusaine</a:t>
            </a:r>
          </a:p>
          <a:p>
            <a:pPr marL="742950" lvl="1" indent="-285750" rtl="0" fontAlgn="base">
              <a:spcBef>
                <a:spcPts val="500"/>
              </a:spcBef>
              <a:spcAft>
                <a:spcPts val="0"/>
              </a:spcAft>
              <a:buFont typeface="Arial" panose="020B0604020202020204" pitchFamily="34" charset="0"/>
              <a:buChar char="•"/>
            </a:pPr>
            <a:r>
              <a:rPr lang="et-EE" dirty="0">
                <a:solidFill>
                  <a:srgbClr val="000000"/>
                </a:solidFill>
              </a:rPr>
              <a:t>Takistab bakterite paljunemist</a:t>
            </a:r>
            <a:endParaRPr lang="et-EE" u="none" strike="noStrike" dirty="0">
              <a:solidFill>
                <a:srgbClr val="000000"/>
              </a:solidFill>
              <a:effectLst/>
              <a:latin typeface="Geon Soft Medium" panose="020F0503030302020204" pitchFamily="34" charset="77"/>
            </a:endParaRPr>
          </a:p>
          <a:p>
            <a:pPr marL="742950" lvl="1" indent="-285750" rtl="0" fontAlgn="base">
              <a:spcBef>
                <a:spcPts val="500"/>
              </a:spcBef>
              <a:spcAft>
                <a:spcPts val="0"/>
              </a:spcAft>
              <a:buFont typeface="Arial" panose="020B0604020202020204" pitchFamily="34" charset="0"/>
              <a:buChar char="•"/>
            </a:pPr>
            <a:r>
              <a:rPr lang="en-GB" u="none" strike="noStrike" dirty="0">
                <a:solidFill>
                  <a:srgbClr val="000000"/>
                </a:solidFill>
                <a:effectLst/>
                <a:latin typeface="Geon Soft Medium" panose="020F0503030302020204" pitchFamily="34" charset="77"/>
              </a:rPr>
              <a:t>Ka </a:t>
            </a:r>
            <a:r>
              <a:rPr lang="en-GB" u="none" strike="noStrike" dirty="0" err="1">
                <a:solidFill>
                  <a:srgbClr val="000000"/>
                </a:solidFill>
                <a:effectLst/>
                <a:latin typeface="Geon Soft Medium" panose="020F0503030302020204" pitchFamily="34" charset="77"/>
              </a:rPr>
              <a:t>närimiskummides</a:t>
            </a:r>
            <a:r>
              <a:rPr lang="et-EE" u="none" strike="noStrike" dirty="0">
                <a:solidFill>
                  <a:srgbClr val="000000"/>
                </a:solidFill>
                <a:effectLst/>
                <a:latin typeface="Geon Soft Medium" panose="020F0503030302020204" pitchFamily="34" charset="77"/>
              </a:rPr>
              <a:t>, pastillides</a:t>
            </a:r>
            <a:endParaRPr lang="en-GB" u="none" strike="noStrike" dirty="0">
              <a:solidFill>
                <a:srgbClr val="000000"/>
              </a:solidFill>
              <a:effectLst/>
              <a:latin typeface="Geon Soft Medium" panose="020F0503030302020204" pitchFamily="34" charset="77"/>
            </a:endParaRPr>
          </a:p>
        </p:txBody>
      </p:sp>
      <p:sp>
        <p:nvSpPr>
          <p:cNvPr id="9" name="Oval 8">
            <a:extLst>
              <a:ext uri="{FF2B5EF4-FFF2-40B4-BE49-F238E27FC236}">
                <a16:creationId xmlns:a16="http://schemas.microsoft.com/office/drawing/2014/main" id="{56545A27-676D-4440-ECFB-0532180D4D4C}"/>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0" name="Title 1">
            <a:extLst>
              <a:ext uri="{FF2B5EF4-FFF2-40B4-BE49-F238E27FC236}">
                <a16:creationId xmlns:a16="http://schemas.microsoft.com/office/drawing/2014/main" id="{86056CCC-0141-A19D-874D-19F9AF0F7C15}"/>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11" name="Title 1">
            <a:extLst>
              <a:ext uri="{FF2B5EF4-FFF2-40B4-BE49-F238E27FC236}">
                <a16:creationId xmlns:a16="http://schemas.microsoft.com/office/drawing/2014/main" id="{2E1E7234-063D-25F2-2019-7F6D98AD1DE6}"/>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Tree>
    <p:extLst>
      <p:ext uri="{BB962C8B-B14F-4D97-AF65-F5344CB8AC3E}">
        <p14:creationId xmlns:p14="http://schemas.microsoft.com/office/powerpoint/2010/main" val="886196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AA0B0-88B5-D57C-E4BD-A025EFD006E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1CE0F4-61F9-8A5B-E129-C6F2AC454496}"/>
              </a:ext>
            </a:extLst>
          </p:cNvPr>
          <p:cNvSpPr>
            <a:spLocks noGrp="1"/>
          </p:cNvSpPr>
          <p:nvPr>
            <p:ph idx="1"/>
          </p:nvPr>
        </p:nvSpPr>
        <p:spPr>
          <a:xfrm>
            <a:off x="1438979" y="2284309"/>
            <a:ext cx="2590800" cy="3129337"/>
          </a:xfrm>
        </p:spPr>
        <p:txBody>
          <a:bodyPr>
            <a:normAutofit/>
          </a:bodyPr>
          <a:lstStyle/>
          <a:p>
            <a:pPr marL="0" indent="0" rtl="0">
              <a:lnSpc>
                <a:spcPct val="100000"/>
              </a:lnSpc>
              <a:spcBef>
                <a:spcPts val="1000"/>
              </a:spcBef>
              <a:spcAft>
                <a:spcPts val="0"/>
              </a:spcAft>
              <a:buNone/>
            </a:pPr>
            <a:r>
              <a:rPr lang="en-GB" b="1" u="none" strike="noStrike" dirty="0" err="1">
                <a:solidFill>
                  <a:srgbClr val="000000"/>
                </a:solidFill>
                <a:effectLst/>
                <a:latin typeface="Geon Soft ExtraBold" panose="020F0503030302020204" pitchFamily="34" charset="77"/>
              </a:rPr>
              <a:t>Elektrilisel</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hambaharjal</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võiks</a:t>
            </a:r>
            <a:r>
              <a:rPr lang="en-GB" b="1" u="none" strike="noStrike" dirty="0">
                <a:solidFill>
                  <a:srgbClr val="000000"/>
                </a:solidFill>
                <a:effectLst/>
                <a:latin typeface="Geon Soft ExtraBold" panose="020F0503030302020204" pitchFamily="34" charset="77"/>
              </a:rPr>
              <a:t> olla:</a:t>
            </a:r>
            <a:endParaRPr lang="et-EE" b="1" u="none" strike="noStrike" dirty="0">
              <a:solidFill>
                <a:srgbClr val="000000"/>
              </a:solidFill>
              <a:effectLst/>
              <a:latin typeface="Geon Soft ExtraBold" panose="020F0503030302020204" pitchFamily="34" charset="77"/>
            </a:endParaRPr>
          </a:p>
          <a:p>
            <a:pPr marL="0" indent="0" rtl="0">
              <a:lnSpc>
                <a:spcPct val="100000"/>
              </a:lnSpc>
              <a:spcBef>
                <a:spcPts val="1000"/>
              </a:spcBef>
              <a:spcAft>
                <a:spcPts val="0"/>
              </a:spcAft>
              <a:buNone/>
            </a:pPr>
            <a:endParaRPr lang="en-GB" b="1" dirty="0">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b="1" u="none" strike="noStrike" dirty="0" err="1">
                <a:solidFill>
                  <a:srgbClr val="000000"/>
                </a:solidFill>
                <a:effectLst/>
                <a:latin typeface="Geon Soft ExtraBold" panose="020F0503030302020204" pitchFamily="34" charset="77"/>
              </a:rPr>
              <a:t>taimer</a:t>
            </a:r>
            <a:endParaRPr lang="en-GB" b="1"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b="1" u="none" strike="noStrike" dirty="0" err="1">
                <a:solidFill>
                  <a:srgbClr val="000000"/>
                </a:solidFill>
                <a:effectLst/>
                <a:latin typeface="Geon Soft ExtraBold" panose="020F0503030302020204" pitchFamily="34" charset="77"/>
              </a:rPr>
              <a:t>survesensor</a:t>
            </a:r>
            <a:endParaRPr lang="en-GB" b="1" u="none" strike="noStrike" dirty="0">
              <a:solidFill>
                <a:srgbClr val="000000"/>
              </a:solidFill>
              <a:effectLst/>
              <a:latin typeface="Geon Soft ExtraBold" panose="020F0503030302020204" pitchFamily="34" charset="77"/>
            </a:endParaRPr>
          </a:p>
          <a:p>
            <a:endParaRPr lang="en-EE" dirty="0"/>
          </a:p>
        </p:txBody>
      </p:sp>
      <p:sp>
        <p:nvSpPr>
          <p:cNvPr id="5" name="Title 1">
            <a:extLst>
              <a:ext uri="{FF2B5EF4-FFF2-40B4-BE49-F238E27FC236}">
                <a16:creationId xmlns:a16="http://schemas.microsoft.com/office/drawing/2014/main" id="{778A37A4-97F9-3286-2933-75E2803285B7}"/>
              </a:ext>
            </a:extLst>
          </p:cNvPr>
          <p:cNvSpPr txBox="1">
            <a:spLocks/>
          </p:cNvSpPr>
          <p:nvPr/>
        </p:nvSpPr>
        <p:spPr>
          <a:xfrm>
            <a:off x="10977391" y="136526"/>
            <a:ext cx="1177887"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8" name="Title 1">
            <a:extLst>
              <a:ext uri="{FF2B5EF4-FFF2-40B4-BE49-F238E27FC236}">
                <a16:creationId xmlns:a16="http://schemas.microsoft.com/office/drawing/2014/main" id="{59BEA70A-65FD-1D03-BEAB-3ED70C394FC4}"/>
              </a:ext>
            </a:extLst>
          </p:cNvPr>
          <p:cNvSpPr txBox="1">
            <a:spLocks/>
          </p:cNvSpPr>
          <p:nvPr/>
        </p:nvSpPr>
        <p:spPr>
          <a:xfrm>
            <a:off x="838200" y="48107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t-EE" dirty="0"/>
              <a:t>ELEKTRILINE HAMBAHARI</a:t>
            </a:r>
          </a:p>
          <a:p>
            <a:r>
              <a:rPr lang="et-EE" dirty="0"/>
              <a:t>ON SUUR ABIMEES</a:t>
            </a:r>
            <a:endParaRPr lang="en-EE" dirty="0"/>
          </a:p>
        </p:txBody>
      </p:sp>
      <p:sp>
        <p:nvSpPr>
          <p:cNvPr id="9" name="Rounded Rectangle 8">
            <a:extLst>
              <a:ext uri="{FF2B5EF4-FFF2-40B4-BE49-F238E27FC236}">
                <a16:creationId xmlns:a16="http://schemas.microsoft.com/office/drawing/2014/main" id="{E925B5F2-6D36-2D18-490D-45071353FC63}"/>
              </a:ext>
            </a:extLst>
          </p:cNvPr>
          <p:cNvSpPr/>
          <p:nvPr/>
        </p:nvSpPr>
        <p:spPr>
          <a:xfrm>
            <a:off x="4607087" y="2039563"/>
            <a:ext cx="5647170" cy="3547580"/>
          </a:xfrm>
          <a:prstGeom prst="roundRect">
            <a:avLst>
              <a:gd name="adj" fmla="val 13025"/>
            </a:avLst>
          </a:prstGeom>
          <a:blipFill>
            <a:blip r:embed="rId3"/>
            <a:stretch>
              <a:fillRect l="-9917" t="-1562" r="-4827" b="-23766"/>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0" name="Oval 9">
            <a:extLst>
              <a:ext uri="{FF2B5EF4-FFF2-40B4-BE49-F238E27FC236}">
                <a16:creationId xmlns:a16="http://schemas.microsoft.com/office/drawing/2014/main" id="{04CB2425-7417-BA8A-0F0F-A75B077DBA14}"/>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1" name="Title 1">
            <a:extLst>
              <a:ext uri="{FF2B5EF4-FFF2-40B4-BE49-F238E27FC236}">
                <a16:creationId xmlns:a16="http://schemas.microsoft.com/office/drawing/2014/main" id="{C004C89F-9BF2-EACD-4115-AD466F812600}"/>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12" name="Title 1">
            <a:extLst>
              <a:ext uri="{FF2B5EF4-FFF2-40B4-BE49-F238E27FC236}">
                <a16:creationId xmlns:a16="http://schemas.microsoft.com/office/drawing/2014/main" id="{5F7FFB30-AE65-70E5-2709-12EA0264D4C5}"/>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Tree>
    <p:extLst>
      <p:ext uri="{BB962C8B-B14F-4D97-AF65-F5344CB8AC3E}">
        <p14:creationId xmlns:p14="http://schemas.microsoft.com/office/powerpoint/2010/main" val="513498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94FBD4-7969-7D23-FCFE-1450AC303E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706E2D-2E84-5CA4-AA5C-D6A3DB3B94B5}"/>
              </a:ext>
            </a:extLst>
          </p:cNvPr>
          <p:cNvSpPr>
            <a:spLocks noGrp="1"/>
          </p:cNvSpPr>
          <p:nvPr>
            <p:ph type="title"/>
          </p:nvPr>
        </p:nvSpPr>
        <p:spPr>
          <a:xfrm>
            <a:off x="833304" y="305038"/>
            <a:ext cx="8674100" cy="1325563"/>
          </a:xfrm>
        </p:spPr>
        <p:txBody>
          <a:bodyPr/>
          <a:lstStyle/>
          <a:p>
            <a:r>
              <a:rPr lang="et-EE" dirty="0"/>
              <a:t>VAHETA HAMBAHARJA REGULAARSELT</a:t>
            </a:r>
            <a:endParaRPr lang="en-EE" dirty="0"/>
          </a:p>
        </p:txBody>
      </p:sp>
      <p:sp>
        <p:nvSpPr>
          <p:cNvPr id="9" name="Oval 8">
            <a:extLst>
              <a:ext uri="{FF2B5EF4-FFF2-40B4-BE49-F238E27FC236}">
                <a16:creationId xmlns:a16="http://schemas.microsoft.com/office/drawing/2014/main" id="{A0E10037-DB73-F373-92C7-716C0A1DACCF}"/>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0" name="Title 1">
            <a:extLst>
              <a:ext uri="{FF2B5EF4-FFF2-40B4-BE49-F238E27FC236}">
                <a16:creationId xmlns:a16="http://schemas.microsoft.com/office/drawing/2014/main" id="{6A007B38-8552-4955-0BEA-4FF94E5DFD28}"/>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11" name="Title 1">
            <a:extLst>
              <a:ext uri="{FF2B5EF4-FFF2-40B4-BE49-F238E27FC236}">
                <a16:creationId xmlns:a16="http://schemas.microsoft.com/office/drawing/2014/main" id="{99F26760-78D0-7F5D-6366-3E98A32A1A9A}"/>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
        <p:nvSpPr>
          <p:cNvPr id="6" name="Rounded Rectangle 3">
            <a:extLst>
              <a:ext uri="{FF2B5EF4-FFF2-40B4-BE49-F238E27FC236}">
                <a16:creationId xmlns:a16="http://schemas.microsoft.com/office/drawing/2014/main" id="{A6091087-69F0-FE44-732F-E54E8CF074F5}"/>
              </a:ext>
            </a:extLst>
          </p:cNvPr>
          <p:cNvSpPr/>
          <p:nvPr/>
        </p:nvSpPr>
        <p:spPr>
          <a:xfrm>
            <a:off x="1926550" y="2195862"/>
            <a:ext cx="5607725" cy="3456875"/>
          </a:xfrm>
          <a:prstGeom prst="roundRect">
            <a:avLst>
              <a:gd name="adj" fmla="val 13025"/>
            </a:avLst>
          </a:prstGeom>
          <a:blipFill dpi="0" rotWithShape="1">
            <a:blip r:embed="rId3">
              <a:extLst>
                <a:ext uri="{28A0092B-C50C-407E-A947-70E740481C1C}">
                  <a14:useLocalDpi xmlns:a14="http://schemas.microsoft.com/office/drawing/2010/main" val="0"/>
                </a:ext>
              </a:extLst>
            </a:blip>
            <a:srcRect/>
            <a:stretch>
              <a:fillRect l="-16113" t="-16263" r="-1677" b="-3416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Content Placeholder 2">
            <a:extLst>
              <a:ext uri="{FF2B5EF4-FFF2-40B4-BE49-F238E27FC236}">
                <a16:creationId xmlns:a16="http://schemas.microsoft.com/office/drawing/2014/main" id="{4A456022-A93A-E998-E44C-29D611C17F5C}"/>
              </a:ext>
            </a:extLst>
          </p:cNvPr>
          <p:cNvSpPr>
            <a:spLocks noGrp="1"/>
          </p:cNvSpPr>
          <p:nvPr>
            <p:ph idx="1"/>
          </p:nvPr>
        </p:nvSpPr>
        <p:spPr>
          <a:xfrm>
            <a:off x="8360450" y="2028100"/>
            <a:ext cx="2590800" cy="3129337"/>
          </a:xfrm>
        </p:spPr>
        <p:txBody>
          <a:bodyPr>
            <a:normAutofit/>
          </a:bodyPr>
          <a:lstStyle/>
          <a:p>
            <a:pPr marL="0" indent="0" algn="ctr" rtl="0">
              <a:lnSpc>
                <a:spcPct val="100000"/>
              </a:lnSpc>
              <a:spcBef>
                <a:spcPts val="1000"/>
              </a:spcBef>
              <a:spcAft>
                <a:spcPts val="0"/>
              </a:spcAft>
              <a:buNone/>
            </a:pPr>
            <a:r>
              <a:rPr lang="et-EE" b="1" u="none" strike="noStrike" dirty="0">
                <a:solidFill>
                  <a:srgbClr val="000000"/>
                </a:solidFill>
                <a:effectLst/>
                <a:latin typeface="Geon Soft ExtraBold" panose="020F0503030302020204" pitchFamily="34" charset="77"/>
              </a:rPr>
              <a:t>Ka elektrilise hambaharja otsikut tuleb regulaarselt vahetada!</a:t>
            </a:r>
            <a:endParaRPr lang="en-GB" b="1" u="none" strike="noStrike" dirty="0">
              <a:solidFill>
                <a:srgbClr val="000000"/>
              </a:solidFill>
              <a:effectLst/>
              <a:latin typeface="Geon Soft ExtraBold" panose="020F0503030302020204" pitchFamily="34" charset="77"/>
            </a:endParaRPr>
          </a:p>
        </p:txBody>
      </p:sp>
    </p:spTree>
    <p:extLst>
      <p:ext uri="{BB962C8B-B14F-4D97-AF65-F5344CB8AC3E}">
        <p14:creationId xmlns:p14="http://schemas.microsoft.com/office/powerpoint/2010/main" val="33714563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136FB-FD4F-9042-F41B-18F6FCDCC5F3}"/>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71BE9C10-91E1-B67C-8B44-A7BD74BAF9CF}"/>
              </a:ext>
            </a:extLst>
          </p:cNvPr>
          <p:cNvPicPr>
            <a:picLocks noChangeAspect="1"/>
          </p:cNvPicPr>
          <p:nvPr/>
        </p:nvPicPr>
        <p:blipFill>
          <a:blip r:embed="rId3"/>
          <a:srcRect t="12974" r="4010" b="32976"/>
          <a:stretch/>
        </p:blipFill>
        <p:spPr>
          <a:xfrm>
            <a:off x="5192529" y="955027"/>
            <a:ext cx="5839850" cy="4617357"/>
          </a:xfrm>
          <a:prstGeom prst="rect">
            <a:avLst/>
          </a:prstGeom>
        </p:spPr>
      </p:pic>
      <p:sp>
        <p:nvSpPr>
          <p:cNvPr id="2" name="Title 1">
            <a:extLst>
              <a:ext uri="{FF2B5EF4-FFF2-40B4-BE49-F238E27FC236}">
                <a16:creationId xmlns:a16="http://schemas.microsoft.com/office/drawing/2014/main" id="{9D7F3DAE-7383-B787-72A0-6A925C71693F}"/>
              </a:ext>
            </a:extLst>
          </p:cNvPr>
          <p:cNvSpPr>
            <a:spLocks noGrp="1"/>
          </p:cNvSpPr>
          <p:nvPr>
            <p:ph type="title"/>
          </p:nvPr>
        </p:nvSpPr>
        <p:spPr/>
        <p:txBody>
          <a:bodyPr/>
          <a:lstStyle/>
          <a:p>
            <a:r>
              <a:rPr lang="en-EE" dirty="0"/>
              <a:t>TOITU </a:t>
            </a:r>
            <a:r>
              <a:rPr lang="et-EE" dirty="0"/>
              <a:t>TERVISLIKULT</a:t>
            </a:r>
            <a:endParaRPr lang="en-EE" dirty="0"/>
          </a:p>
        </p:txBody>
      </p:sp>
      <p:sp>
        <p:nvSpPr>
          <p:cNvPr id="9" name="Oval 8">
            <a:extLst>
              <a:ext uri="{FF2B5EF4-FFF2-40B4-BE49-F238E27FC236}">
                <a16:creationId xmlns:a16="http://schemas.microsoft.com/office/drawing/2014/main" id="{8940A956-7420-1900-6A46-D21D8C7FF994}"/>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0" name="Title 1">
            <a:extLst>
              <a:ext uri="{FF2B5EF4-FFF2-40B4-BE49-F238E27FC236}">
                <a16:creationId xmlns:a16="http://schemas.microsoft.com/office/drawing/2014/main" id="{948B44F1-7E8F-DB26-AD34-5DAB6124D1FB}"/>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2</a:t>
            </a:r>
          </a:p>
        </p:txBody>
      </p:sp>
      <p:sp>
        <p:nvSpPr>
          <p:cNvPr id="11" name="Title 1">
            <a:extLst>
              <a:ext uri="{FF2B5EF4-FFF2-40B4-BE49-F238E27FC236}">
                <a16:creationId xmlns:a16="http://schemas.microsoft.com/office/drawing/2014/main" id="{7DE2D1D6-8EDD-1EBE-AF2C-5D676F3B8BF8}"/>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pic>
        <p:nvPicPr>
          <p:cNvPr id="13" name="Picture 12">
            <a:extLst>
              <a:ext uri="{FF2B5EF4-FFF2-40B4-BE49-F238E27FC236}">
                <a16:creationId xmlns:a16="http://schemas.microsoft.com/office/drawing/2014/main" id="{278FFE4D-8E1B-2E0D-CE5A-DA24D94DA995}"/>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1000921" y="1398507"/>
            <a:ext cx="4290145" cy="4237459"/>
          </a:xfrm>
          <a:prstGeom prst="rect">
            <a:avLst/>
          </a:prstGeom>
        </p:spPr>
      </p:pic>
    </p:spTree>
    <p:extLst>
      <p:ext uri="{BB962C8B-B14F-4D97-AF65-F5344CB8AC3E}">
        <p14:creationId xmlns:p14="http://schemas.microsoft.com/office/powerpoint/2010/main" val="19884247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8DF49-970D-B768-3F6C-F93003874155}"/>
            </a:ext>
          </a:extLst>
        </p:cNvPr>
        <p:cNvGrpSpPr/>
        <p:nvPr/>
      </p:nvGrpSpPr>
      <p:grpSpPr>
        <a:xfrm>
          <a:off x="0" y="0"/>
          <a:ext cx="0" cy="0"/>
          <a:chOff x="0" y="0"/>
          <a:chExt cx="0" cy="0"/>
        </a:xfrm>
      </p:grpSpPr>
      <p:pic>
        <p:nvPicPr>
          <p:cNvPr id="9" name="Picture 8" descr="A close-up of chewing gum&#10;&#10;Description automatically generated">
            <a:extLst>
              <a:ext uri="{FF2B5EF4-FFF2-40B4-BE49-F238E27FC236}">
                <a16:creationId xmlns:a16="http://schemas.microsoft.com/office/drawing/2014/main" id="{330CCE3E-7E67-B84B-1EF1-23784157926B}"/>
              </a:ext>
            </a:extLst>
          </p:cNvPr>
          <p:cNvPicPr>
            <a:picLocks noChangeAspect="1"/>
          </p:cNvPicPr>
          <p:nvPr/>
        </p:nvPicPr>
        <p:blipFill>
          <a:blip r:embed="rId3"/>
          <a:stretch>
            <a:fillRect/>
          </a:stretch>
        </p:blipFill>
        <p:spPr>
          <a:xfrm>
            <a:off x="8350447" y="1599962"/>
            <a:ext cx="3527681" cy="2673982"/>
          </a:xfrm>
          <a:prstGeom prst="rect">
            <a:avLst/>
          </a:prstGeom>
        </p:spPr>
      </p:pic>
      <p:sp>
        <p:nvSpPr>
          <p:cNvPr id="2" name="Title 1">
            <a:extLst>
              <a:ext uri="{FF2B5EF4-FFF2-40B4-BE49-F238E27FC236}">
                <a16:creationId xmlns:a16="http://schemas.microsoft.com/office/drawing/2014/main" id="{6BB53B2C-2BB6-47F0-FF3F-58979CB18889}"/>
              </a:ext>
            </a:extLst>
          </p:cNvPr>
          <p:cNvSpPr>
            <a:spLocks noGrp="1"/>
          </p:cNvSpPr>
          <p:nvPr>
            <p:ph type="title"/>
          </p:nvPr>
        </p:nvSpPr>
        <p:spPr>
          <a:xfrm>
            <a:off x="838200" y="356956"/>
            <a:ext cx="6558643" cy="1325563"/>
          </a:xfrm>
        </p:spPr>
        <p:txBody>
          <a:bodyPr/>
          <a:lstStyle/>
          <a:p>
            <a:r>
              <a:rPr lang="et-EE" dirty="0"/>
              <a:t>PEA TOIDUKORDADE VAHEL 3 TUNDI PAUSI</a:t>
            </a:r>
            <a:endParaRPr lang="en-EE" dirty="0"/>
          </a:p>
        </p:txBody>
      </p:sp>
      <p:sp>
        <p:nvSpPr>
          <p:cNvPr id="5" name="Title 1">
            <a:extLst>
              <a:ext uri="{FF2B5EF4-FFF2-40B4-BE49-F238E27FC236}">
                <a16:creationId xmlns:a16="http://schemas.microsoft.com/office/drawing/2014/main" id="{18F9B924-996E-CC22-510C-4CF044462018}"/>
              </a:ext>
            </a:extLst>
          </p:cNvPr>
          <p:cNvSpPr txBox="1">
            <a:spLocks/>
          </p:cNvSpPr>
          <p:nvPr/>
        </p:nvSpPr>
        <p:spPr>
          <a:xfrm>
            <a:off x="10977391" y="136526"/>
            <a:ext cx="1177887"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3</a:t>
            </a:r>
          </a:p>
        </p:txBody>
      </p:sp>
      <p:sp>
        <p:nvSpPr>
          <p:cNvPr id="8" name="Content Placeholder 2">
            <a:extLst>
              <a:ext uri="{FF2B5EF4-FFF2-40B4-BE49-F238E27FC236}">
                <a16:creationId xmlns:a16="http://schemas.microsoft.com/office/drawing/2014/main" id="{D2A74EA3-0B19-E2D4-6EDC-29EAD5364E20}"/>
              </a:ext>
            </a:extLst>
          </p:cNvPr>
          <p:cNvSpPr txBox="1">
            <a:spLocks/>
          </p:cNvSpPr>
          <p:nvPr/>
        </p:nvSpPr>
        <p:spPr>
          <a:xfrm>
            <a:off x="838200" y="1688862"/>
            <a:ext cx="10515600" cy="42792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lnSpc>
                <a:spcPct val="100000"/>
              </a:lnSpc>
              <a:spcBef>
                <a:spcPts val="0"/>
              </a:spcBef>
              <a:spcAft>
                <a:spcPts val="0"/>
              </a:spcAft>
              <a:buFont typeface="Arial" panose="020B0604020202020204" pitchFamily="34" charset="0"/>
              <a:buChar char="•"/>
            </a:pPr>
            <a:endParaRPr lang="et-EE" u="none" strike="noStrike" dirty="0">
              <a:solidFill>
                <a:srgbClr val="000000"/>
              </a:solidFill>
              <a:effectLst/>
              <a:latin typeface="Geon Soft Medium"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800" u="none" strike="noStrike" dirty="0" err="1">
                <a:solidFill>
                  <a:srgbClr val="000000"/>
                </a:solidFill>
                <a:effectLst/>
                <a:latin typeface="Geon Soft Medium" panose="020F0503030302020204" pitchFamily="34" charset="77"/>
              </a:rPr>
              <a:t>Pärast</a:t>
            </a:r>
            <a:r>
              <a:rPr lang="en-GB" sz="2800" u="none" strike="noStrike" dirty="0">
                <a:solidFill>
                  <a:srgbClr val="000000"/>
                </a:solidFill>
                <a:effectLst/>
                <a:latin typeface="Geon Soft Medium" panose="020F0503030302020204" pitchFamily="34" charset="77"/>
              </a:rPr>
              <a:t> </a:t>
            </a:r>
            <a:r>
              <a:rPr lang="en-GB" sz="2800" u="none" strike="noStrike" dirty="0" err="1">
                <a:solidFill>
                  <a:srgbClr val="000000"/>
                </a:solidFill>
                <a:effectLst/>
                <a:latin typeface="Geon Soft Medium" panose="020F0503030302020204" pitchFamily="34" charset="77"/>
              </a:rPr>
              <a:t>söömist</a:t>
            </a:r>
            <a:endParaRPr lang="et-EE" dirty="0">
              <a:solidFill>
                <a:srgbClr val="000000"/>
              </a:solidFill>
              <a:latin typeface="Geon Soft Medium" panose="020F0503030302020204" pitchFamily="34" charset="77"/>
            </a:endParaRPr>
          </a:p>
          <a:p>
            <a:pPr lvl="1" fontAlgn="base">
              <a:lnSpc>
                <a:spcPct val="100000"/>
              </a:lnSpc>
              <a:spcBef>
                <a:spcPts val="1000"/>
              </a:spcBef>
            </a:pPr>
            <a:r>
              <a:rPr lang="en-GB" u="none" strike="noStrike" dirty="0" err="1">
                <a:solidFill>
                  <a:srgbClr val="000000"/>
                </a:solidFill>
                <a:effectLst/>
                <a:latin typeface="Geon Soft Medium" panose="020F0503030302020204" pitchFamily="34" charset="77"/>
              </a:rPr>
              <a:t>loputa</a:t>
            </a:r>
            <a:r>
              <a:rPr lang="en-GB" u="none" strike="noStrike" dirty="0">
                <a:solidFill>
                  <a:srgbClr val="000000"/>
                </a:solidFill>
                <a:effectLst/>
                <a:latin typeface="Geon Soft Medium" panose="020F0503030302020204" pitchFamily="34" charset="77"/>
              </a:rPr>
              <a:t> </a:t>
            </a:r>
            <a:r>
              <a:rPr lang="en-GB" u="none" strike="noStrike" dirty="0" err="1">
                <a:solidFill>
                  <a:srgbClr val="000000"/>
                </a:solidFill>
                <a:effectLst/>
                <a:latin typeface="Geon Soft Medium" panose="020F0503030302020204" pitchFamily="34" charset="77"/>
              </a:rPr>
              <a:t>suud</a:t>
            </a:r>
            <a:r>
              <a:rPr lang="en-GB" u="none" strike="noStrike" dirty="0">
                <a:solidFill>
                  <a:srgbClr val="000000"/>
                </a:solidFill>
                <a:effectLst/>
                <a:latin typeface="Geon Soft Medium" panose="020F0503030302020204" pitchFamily="34" charset="77"/>
              </a:rPr>
              <a:t> </a:t>
            </a:r>
            <a:r>
              <a:rPr lang="en-GB" u="none" strike="noStrike" dirty="0" err="1">
                <a:solidFill>
                  <a:srgbClr val="000000"/>
                </a:solidFill>
                <a:effectLst/>
                <a:latin typeface="Geon Soft Medium" panose="020F0503030302020204" pitchFamily="34" charset="77"/>
              </a:rPr>
              <a:t>veega</a:t>
            </a:r>
            <a:endParaRPr lang="en-GB" sz="2800" u="none" strike="noStrike" dirty="0">
              <a:solidFill>
                <a:srgbClr val="000000"/>
              </a:solidFill>
              <a:effectLst/>
              <a:latin typeface="Geon Soft Medium" panose="020F0503030302020204" pitchFamily="34" charset="77"/>
            </a:endParaRPr>
          </a:p>
          <a:p>
            <a:pPr lvl="1" fontAlgn="base">
              <a:lnSpc>
                <a:spcPct val="100000"/>
              </a:lnSpc>
              <a:spcBef>
                <a:spcPts val="1000"/>
              </a:spcBef>
            </a:pPr>
            <a:r>
              <a:rPr lang="et-EE" dirty="0">
                <a:solidFill>
                  <a:srgbClr val="000000"/>
                </a:solidFill>
                <a:latin typeface="Geon Soft Medium" panose="020F0503030302020204" pitchFamily="34" charset="77"/>
              </a:rPr>
              <a:t>n</a:t>
            </a:r>
            <a:r>
              <a:rPr lang="en-GB" u="none" strike="noStrike" dirty="0" err="1">
                <a:solidFill>
                  <a:srgbClr val="000000"/>
                </a:solidFill>
                <a:effectLst/>
                <a:latin typeface="Geon Soft Medium" panose="020F0503030302020204" pitchFamily="34" charset="77"/>
              </a:rPr>
              <a:t>äri</a:t>
            </a:r>
            <a:r>
              <a:rPr lang="en-GB" u="none" strike="noStrike" dirty="0">
                <a:solidFill>
                  <a:srgbClr val="000000"/>
                </a:solidFill>
                <a:effectLst/>
                <a:latin typeface="Geon Soft Medium" panose="020F0503030302020204" pitchFamily="34" charset="77"/>
              </a:rPr>
              <a:t> </a:t>
            </a:r>
            <a:r>
              <a:rPr lang="en-GB" u="none" strike="noStrike" dirty="0" err="1">
                <a:solidFill>
                  <a:srgbClr val="000000"/>
                </a:solidFill>
                <a:effectLst/>
                <a:latin typeface="Geon Soft Medium" panose="020F0503030302020204" pitchFamily="34" charset="77"/>
              </a:rPr>
              <a:t>ksülitooliga</a:t>
            </a:r>
            <a:r>
              <a:rPr lang="en-GB" u="none" strike="noStrike" dirty="0">
                <a:solidFill>
                  <a:srgbClr val="000000"/>
                </a:solidFill>
                <a:effectLst/>
                <a:latin typeface="Geon Soft Medium" panose="020F0503030302020204" pitchFamily="34" charset="77"/>
              </a:rPr>
              <a:t> </a:t>
            </a:r>
            <a:r>
              <a:rPr lang="en-GB" u="none" strike="noStrike" dirty="0" err="1">
                <a:solidFill>
                  <a:srgbClr val="000000"/>
                </a:solidFill>
                <a:effectLst/>
                <a:latin typeface="Geon Soft Medium" panose="020F0503030302020204" pitchFamily="34" charset="77"/>
              </a:rPr>
              <a:t>närimiskummi</a:t>
            </a:r>
            <a:r>
              <a:rPr lang="et-EE" u="none" strike="noStrike" dirty="0">
                <a:solidFill>
                  <a:srgbClr val="000000"/>
                </a:solidFill>
                <a:effectLst/>
                <a:latin typeface="Geon Soft Medium" panose="020F0503030302020204" pitchFamily="34" charset="77"/>
              </a:rPr>
              <a:t> </a:t>
            </a:r>
            <a:r>
              <a:rPr lang="et-EE" sz="2400" u="none" strike="noStrike" dirty="0">
                <a:solidFill>
                  <a:srgbClr val="000000"/>
                </a:solidFill>
                <a:effectLst/>
                <a:latin typeface="Geon Soft Medium" panose="020F0503030302020204" pitchFamily="34" charset="77"/>
              </a:rPr>
              <a:t>või pastille</a:t>
            </a:r>
          </a:p>
          <a:p>
            <a:pPr fontAlgn="base">
              <a:lnSpc>
                <a:spcPct val="100000"/>
              </a:lnSpc>
            </a:pPr>
            <a:endParaRPr lang="et-EE" dirty="0">
              <a:solidFill>
                <a:srgbClr val="000000"/>
              </a:solidFill>
              <a:latin typeface="Geon Soft Medium" panose="020F0503030302020204" pitchFamily="34" charset="77"/>
            </a:endParaRPr>
          </a:p>
          <a:p>
            <a:pPr fontAlgn="base">
              <a:lnSpc>
                <a:spcPct val="100000"/>
              </a:lnSpc>
            </a:pPr>
            <a:r>
              <a:rPr lang="et-EE" dirty="0">
                <a:solidFill>
                  <a:srgbClr val="000000"/>
                </a:solidFill>
                <a:latin typeface="Geon Soft Medium" panose="020F0503030302020204" pitchFamily="34" charset="77"/>
              </a:rPr>
              <a:t>Hoia söögikordade vahel 3-tunniseid pause</a:t>
            </a:r>
          </a:p>
          <a:p>
            <a:pPr lvl="1" fontAlgn="base">
              <a:lnSpc>
                <a:spcPct val="100000"/>
              </a:lnSpc>
              <a:spcBef>
                <a:spcPts val="1000"/>
              </a:spcBef>
            </a:pPr>
            <a:r>
              <a:rPr lang="et-EE" sz="2200" dirty="0">
                <a:solidFill>
                  <a:srgbClr val="000000"/>
                </a:solidFill>
                <a:latin typeface="Geon Soft Medium" panose="020F0503030302020204" pitchFamily="34" charset="77"/>
              </a:rPr>
              <a:t>Sel ajal joogiks ainult puhas vesi!</a:t>
            </a:r>
            <a:endParaRPr lang="en-GB" sz="2800" dirty="0">
              <a:solidFill>
                <a:srgbClr val="000000"/>
              </a:solidFill>
              <a:latin typeface="Geon Soft Medium" panose="020F0503030302020204" pitchFamily="34" charset="77"/>
            </a:endParaRPr>
          </a:p>
        </p:txBody>
      </p:sp>
      <p:sp>
        <p:nvSpPr>
          <p:cNvPr id="3" name="Oval 2">
            <a:extLst>
              <a:ext uri="{FF2B5EF4-FFF2-40B4-BE49-F238E27FC236}">
                <a16:creationId xmlns:a16="http://schemas.microsoft.com/office/drawing/2014/main" id="{4360A7CE-473A-B552-03A9-925557F802EF}"/>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6" name="Title 1">
            <a:extLst>
              <a:ext uri="{FF2B5EF4-FFF2-40B4-BE49-F238E27FC236}">
                <a16:creationId xmlns:a16="http://schemas.microsoft.com/office/drawing/2014/main" id="{2CE913AA-8A29-13CD-035D-BE28C8535D01}"/>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3</a:t>
            </a:r>
          </a:p>
        </p:txBody>
      </p:sp>
      <p:sp>
        <p:nvSpPr>
          <p:cNvPr id="7" name="Title 1">
            <a:extLst>
              <a:ext uri="{FF2B5EF4-FFF2-40B4-BE49-F238E27FC236}">
                <a16:creationId xmlns:a16="http://schemas.microsoft.com/office/drawing/2014/main" id="{744DCEE8-63DB-66EB-FD25-2DB3903720AD}"/>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Tree>
    <p:extLst>
      <p:ext uri="{BB962C8B-B14F-4D97-AF65-F5344CB8AC3E}">
        <p14:creationId xmlns:p14="http://schemas.microsoft.com/office/powerpoint/2010/main" val="17657037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8DF49-970D-B768-3F6C-F93003874155}"/>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8F9B924-996E-CC22-510C-4CF044462018}"/>
              </a:ext>
            </a:extLst>
          </p:cNvPr>
          <p:cNvSpPr txBox="1">
            <a:spLocks/>
          </p:cNvSpPr>
          <p:nvPr/>
        </p:nvSpPr>
        <p:spPr>
          <a:xfrm>
            <a:off x="10977391" y="136526"/>
            <a:ext cx="1177887"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3</a:t>
            </a:r>
          </a:p>
        </p:txBody>
      </p:sp>
      <p:sp>
        <p:nvSpPr>
          <p:cNvPr id="8" name="Content Placeholder 2">
            <a:extLst>
              <a:ext uri="{FF2B5EF4-FFF2-40B4-BE49-F238E27FC236}">
                <a16:creationId xmlns:a16="http://schemas.microsoft.com/office/drawing/2014/main" id="{D2A74EA3-0B19-E2D4-6EDC-29EAD5364E20}"/>
              </a:ext>
            </a:extLst>
          </p:cNvPr>
          <p:cNvSpPr txBox="1">
            <a:spLocks/>
          </p:cNvSpPr>
          <p:nvPr/>
        </p:nvSpPr>
        <p:spPr>
          <a:xfrm>
            <a:off x="838200" y="1688862"/>
            <a:ext cx="10515600" cy="3945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lnSpc>
                <a:spcPct val="100000"/>
              </a:lnSpc>
              <a:spcBef>
                <a:spcPts val="0"/>
              </a:spcBef>
              <a:spcAft>
                <a:spcPts val="0"/>
              </a:spcAft>
              <a:buFont typeface="Arial" panose="020B0604020202020204" pitchFamily="34" charset="0"/>
              <a:buChar char="•"/>
            </a:pPr>
            <a:endParaRPr lang="et-EE" sz="2800" u="none" strike="noStrike" dirty="0">
              <a:solidFill>
                <a:srgbClr val="000000"/>
              </a:solidFill>
              <a:effectLst/>
              <a:latin typeface="Geon Soft Medium" panose="020F0503030302020204" pitchFamily="34" charset="77"/>
            </a:endParaRPr>
          </a:p>
        </p:txBody>
      </p:sp>
      <p:sp>
        <p:nvSpPr>
          <p:cNvPr id="3" name="Oval 2">
            <a:extLst>
              <a:ext uri="{FF2B5EF4-FFF2-40B4-BE49-F238E27FC236}">
                <a16:creationId xmlns:a16="http://schemas.microsoft.com/office/drawing/2014/main" id="{4360A7CE-473A-B552-03A9-925557F802EF}"/>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6" name="Title 1">
            <a:extLst>
              <a:ext uri="{FF2B5EF4-FFF2-40B4-BE49-F238E27FC236}">
                <a16:creationId xmlns:a16="http://schemas.microsoft.com/office/drawing/2014/main" id="{2CE913AA-8A29-13CD-035D-BE28C8535D01}"/>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3</a:t>
            </a:r>
          </a:p>
        </p:txBody>
      </p:sp>
      <p:sp>
        <p:nvSpPr>
          <p:cNvPr id="7" name="Title 1">
            <a:extLst>
              <a:ext uri="{FF2B5EF4-FFF2-40B4-BE49-F238E27FC236}">
                <a16:creationId xmlns:a16="http://schemas.microsoft.com/office/drawing/2014/main" id="{744DCEE8-63DB-66EB-FD25-2DB3903720AD}"/>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pic>
        <p:nvPicPr>
          <p:cNvPr id="4" name="Picture 3" descr="A clock with food and glasses on it&#10;&#10;Description automatically generated">
            <a:extLst>
              <a:ext uri="{FF2B5EF4-FFF2-40B4-BE49-F238E27FC236}">
                <a16:creationId xmlns:a16="http://schemas.microsoft.com/office/drawing/2014/main" id="{E4C037D5-660D-3D8B-5000-EB20C88C49E3}"/>
              </a:ext>
            </a:extLst>
          </p:cNvPr>
          <p:cNvPicPr>
            <a:picLocks noChangeAspect="1"/>
          </p:cNvPicPr>
          <p:nvPr/>
        </p:nvPicPr>
        <p:blipFill>
          <a:blip r:embed="rId3"/>
          <a:stretch>
            <a:fillRect/>
          </a:stretch>
        </p:blipFill>
        <p:spPr>
          <a:xfrm>
            <a:off x="3420949" y="881149"/>
            <a:ext cx="6578316" cy="5510494"/>
          </a:xfrm>
          <a:prstGeom prst="rect">
            <a:avLst/>
          </a:prstGeom>
        </p:spPr>
      </p:pic>
    </p:spTree>
    <p:extLst>
      <p:ext uri="{BB962C8B-B14F-4D97-AF65-F5344CB8AC3E}">
        <p14:creationId xmlns:p14="http://schemas.microsoft.com/office/powerpoint/2010/main" val="27524011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92F5C-661F-1CBB-D19F-DDE7EEE037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3148EA-9C5A-D34F-ABD6-E95F9A789488}"/>
              </a:ext>
            </a:extLst>
          </p:cNvPr>
          <p:cNvSpPr>
            <a:spLocks noGrp="1"/>
          </p:cNvSpPr>
          <p:nvPr>
            <p:ph type="title"/>
          </p:nvPr>
        </p:nvSpPr>
        <p:spPr/>
        <p:txBody>
          <a:bodyPr/>
          <a:lstStyle/>
          <a:p>
            <a:r>
              <a:rPr lang="et-EE" dirty="0"/>
              <a:t>MILLISE VALIKU TEEKSID SINA?</a:t>
            </a:r>
            <a:endParaRPr lang="en-EE" dirty="0"/>
          </a:p>
        </p:txBody>
      </p:sp>
      <p:sp>
        <p:nvSpPr>
          <p:cNvPr id="5" name="Title 1">
            <a:extLst>
              <a:ext uri="{FF2B5EF4-FFF2-40B4-BE49-F238E27FC236}">
                <a16:creationId xmlns:a16="http://schemas.microsoft.com/office/drawing/2014/main" id="{50A26502-133D-2262-3AB7-34071ED4D8BD}"/>
              </a:ext>
            </a:extLst>
          </p:cNvPr>
          <p:cNvSpPr txBox="1">
            <a:spLocks/>
          </p:cNvSpPr>
          <p:nvPr/>
        </p:nvSpPr>
        <p:spPr>
          <a:xfrm>
            <a:off x="10977391" y="136526"/>
            <a:ext cx="1177887"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4</a:t>
            </a:r>
          </a:p>
        </p:txBody>
      </p:sp>
      <p:sp>
        <p:nvSpPr>
          <p:cNvPr id="6" name="Oval 5">
            <a:extLst>
              <a:ext uri="{FF2B5EF4-FFF2-40B4-BE49-F238E27FC236}">
                <a16:creationId xmlns:a16="http://schemas.microsoft.com/office/drawing/2014/main" id="{84C42634-3767-9145-CBAD-5C926FD2D3CA}"/>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7" name="Title 1">
            <a:extLst>
              <a:ext uri="{FF2B5EF4-FFF2-40B4-BE49-F238E27FC236}">
                <a16:creationId xmlns:a16="http://schemas.microsoft.com/office/drawing/2014/main" id="{3443E22C-61FB-43F8-0098-C76358C9AE6B}"/>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4</a:t>
            </a:r>
          </a:p>
        </p:txBody>
      </p:sp>
      <p:sp>
        <p:nvSpPr>
          <p:cNvPr id="9" name="Title 1">
            <a:extLst>
              <a:ext uri="{FF2B5EF4-FFF2-40B4-BE49-F238E27FC236}">
                <a16:creationId xmlns:a16="http://schemas.microsoft.com/office/drawing/2014/main" id="{60674CB2-3B01-EE75-5644-E0614A6433DC}"/>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pic>
        <p:nvPicPr>
          <p:cNvPr id="8" name="Picture 7" descr="A glass of water with a lid&#10;&#10;Description automatically generated">
            <a:extLst>
              <a:ext uri="{FF2B5EF4-FFF2-40B4-BE49-F238E27FC236}">
                <a16:creationId xmlns:a16="http://schemas.microsoft.com/office/drawing/2014/main" id="{C8E44E56-4A2F-1A02-1B4E-46B7B7BC7E1B}"/>
              </a:ext>
            </a:extLst>
          </p:cNvPr>
          <p:cNvPicPr>
            <a:picLocks noChangeAspect="1"/>
          </p:cNvPicPr>
          <p:nvPr/>
        </p:nvPicPr>
        <p:blipFill>
          <a:blip r:embed="rId3"/>
          <a:stretch>
            <a:fillRect/>
          </a:stretch>
        </p:blipFill>
        <p:spPr>
          <a:xfrm>
            <a:off x="2862119" y="2752165"/>
            <a:ext cx="1415143" cy="2641600"/>
          </a:xfrm>
          <a:prstGeom prst="rect">
            <a:avLst/>
          </a:prstGeom>
        </p:spPr>
      </p:pic>
      <p:pic>
        <p:nvPicPr>
          <p:cNvPr id="10" name="Picture 9">
            <a:extLst>
              <a:ext uri="{FF2B5EF4-FFF2-40B4-BE49-F238E27FC236}">
                <a16:creationId xmlns:a16="http://schemas.microsoft.com/office/drawing/2014/main" id="{F87C1FA0-B0DD-FD5B-BCDB-A91A9636D9F9}"/>
              </a:ext>
            </a:extLst>
          </p:cNvPr>
          <p:cNvPicPr>
            <a:picLocks noChangeAspect="1"/>
          </p:cNvPicPr>
          <p:nvPr/>
        </p:nvPicPr>
        <p:blipFill>
          <a:blip r:embed="rId4"/>
          <a:srcRect/>
          <a:stretch/>
        </p:blipFill>
        <p:spPr>
          <a:xfrm>
            <a:off x="5222795" y="2752165"/>
            <a:ext cx="1415143" cy="2641600"/>
          </a:xfrm>
          <a:prstGeom prst="rect">
            <a:avLst/>
          </a:prstGeom>
        </p:spPr>
      </p:pic>
      <p:pic>
        <p:nvPicPr>
          <p:cNvPr id="11" name="Picture 10">
            <a:extLst>
              <a:ext uri="{FF2B5EF4-FFF2-40B4-BE49-F238E27FC236}">
                <a16:creationId xmlns:a16="http://schemas.microsoft.com/office/drawing/2014/main" id="{D8D7EA63-99E5-3FF6-6CB9-1E9F75894CA6}"/>
              </a:ext>
            </a:extLst>
          </p:cNvPr>
          <p:cNvPicPr>
            <a:picLocks noChangeAspect="1"/>
          </p:cNvPicPr>
          <p:nvPr/>
        </p:nvPicPr>
        <p:blipFill>
          <a:blip r:embed="rId5"/>
          <a:srcRect/>
          <a:stretch/>
        </p:blipFill>
        <p:spPr>
          <a:xfrm>
            <a:off x="7583472" y="2101497"/>
            <a:ext cx="2645367" cy="3380190"/>
          </a:xfrm>
          <a:prstGeom prst="rect">
            <a:avLst/>
          </a:prstGeom>
        </p:spPr>
      </p:pic>
    </p:spTree>
    <p:extLst>
      <p:ext uri="{BB962C8B-B14F-4D97-AF65-F5344CB8AC3E}">
        <p14:creationId xmlns:p14="http://schemas.microsoft.com/office/powerpoint/2010/main" val="35207154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6045A7-8398-0DA0-08A1-58EEC20FEC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0DCC4D-492E-FA07-1F14-711A10FFB9FC}"/>
              </a:ext>
            </a:extLst>
          </p:cNvPr>
          <p:cNvSpPr>
            <a:spLocks noGrp="1"/>
          </p:cNvSpPr>
          <p:nvPr>
            <p:ph type="title"/>
          </p:nvPr>
        </p:nvSpPr>
        <p:spPr/>
        <p:txBody>
          <a:bodyPr/>
          <a:lstStyle/>
          <a:p>
            <a:r>
              <a:rPr lang="en-EE" dirty="0"/>
              <a:t>JANU KORRAL JOO VETT</a:t>
            </a:r>
          </a:p>
        </p:txBody>
      </p:sp>
      <p:sp>
        <p:nvSpPr>
          <p:cNvPr id="5" name="Title 1">
            <a:extLst>
              <a:ext uri="{FF2B5EF4-FFF2-40B4-BE49-F238E27FC236}">
                <a16:creationId xmlns:a16="http://schemas.microsoft.com/office/drawing/2014/main" id="{E1BF7BFC-8D9F-941C-49DB-726F0570D3DA}"/>
              </a:ext>
            </a:extLst>
          </p:cNvPr>
          <p:cNvSpPr txBox="1">
            <a:spLocks/>
          </p:cNvSpPr>
          <p:nvPr/>
        </p:nvSpPr>
        <p:spPr>
          <a:xfrm>
            <a:off x="10977391" y="136526"/>
            <a:ext cx="1177887"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4</a:t>
            </a:r>
          </a:p>
        </p:txBody>
      </p:sp>
      <p:sp>
        <p:nvSpPr>
          <p:cNvPr id="6" name="Oval 5">
            <a:extLst>
              <a:ext uri="{FF2B5EF4-FFF2-40B4-BE49-F238E27FC236}">
                <a16:creationId xmlns:a16="http://schemas.microsoft.com/office/drawing/2014/main" id="{7E254E00-5A01-07AB-62C0-1C47DFB7B22A}"/>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7" name="Title 1">
            <a:extLst>
              <a:ext uri="{FF2B5EF4-FFF2-40B4-BE49-F238E27FC236}">
                <a16:creationId xmlns:a16="http://schemas.microsoft.com/office/drawing/2014/main" id="{4F085E53-40B0-E791-E7F5-40C996EA290E}"/>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4</a:t>
            </a:r>
          </a:p>
        </p:txBody>
      </p:sp>
      <p:sp>
        <p:nvSpPr>
          <p:cNvPr id="9" name="Title 1">
            <a:extLst>
              <a:ext uri="{FF2B5EF4-FFF2-40B4-BE49-F238E27FC236}">
                <a16:creationId xmlns:a16="http://schemas.microsoft.com/office/drawing/2014/main" id="{ABC63F55-94D5-7A46-38E9-9A4546553366}"/>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pic>
        <p:nvPicPr>
          <p:cNvPr id="8" name="Picture 7" descr="A glass of water with a lid&#10;&#10;Description automatically generated">
            <a:extLst>
              <a:ext uri="{FF2B5EF4-FFF2-40B4-BE49-F238E27FC236}">
                <a16:creationId xmlns:a16="http://schemas.microsoft.com/office/drawing/2014/main" id="{B93E1FBE-54F4-D617-2180-C1C796A0A042}"/>
              </a:ext>
            </a:extLst>
          </p:cNvPr>
          <p:cNvPicPr>
            <a:picLocks noChangeAspect="1"/>
          </p:cNvPicPr>
          <p:nvPr/>
        </p:nvPicPr>
        <p:blipFill>
          <a:blip r:embed="rId3"/>
          <a:stretch>
            <a:fillRect/>
          </a:stretch>
        </p:blipFill>
        <p:spPr>
          <a:xfrm>
            <a:off x="4802985" y="1462088"/>
            <a:ext cx="2321146" cy="4332805"/>
          </a:xfrm>
          <a:prstGeom prst="rect">
            <a:avLst/>
          </a:prstGeom>
        </p:spPr>
      </p:pic>
    </p:spTree>
    <p:extLst>
      <p:ext uri="{BB962C8B-B14F-4D97-AF65-F5344CB8AC3E}">
        <p14:creationId xmlns:p14="http://schemas.microsoft.com/office/powerpoint/2010/main" val="14622327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28AA4-BDF2-B316-0EE1-C75FE77222DE}"/>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92BD03FB-3058-E3EA-3F91-1557E4DAE164}"/>
              </a:ext>
            </a:extLst>
          </p:cNvPr>
          <p:cNvSpPr txBox="1">
            <a:spLocks/>
          </p:cNvSpPr>
          <p:nvPr/>
        </p:nvSpPr>
        <p:spPr>
          <a:xfrm>
            <a:off x="833304" y="225426"/>
            <a:ext cx="7567746" cy="16199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t-EE" dirty="0"/>
              <a:t>KÄI KORD AASTAS HAMBAARSTI JUURES</a:t>
            </a:r>
            <a:endParaRPr lang="en-EE" dirty="0"/>
          </a:p>
        </p:txBody>
      </p:sp>
      <p:sp>
        <p:nvSpPr>
          <p:cNvPr id="9" name="Oval 8">
            <a:extLst>
              <a:ext uri="{FF2B5EF4-FFF2-40B4-BE49-F238E27FC236}">
                <a16:creationId xmlns:a16="http://schemas.microsoft.com/office/drawing/2014/main" id="{14A21DAF-D2E4-789B-C4CA-689D3764FD46}"/>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0" name="Title 1">
            <a:extLst>
              <a:ext uri="{FF2B5EF4-FFF2-40B4-BE49-F238E27FC236}">
                <a16:creationId xmlns:a16="http://schemas.microsoft.com/office/drawing/2014/main" id="{8DF17C03-A270-AF43-E112-1BC107A6FDBF}"/>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5</a:t>
            </a:r>
          </a:p>
        </p:txBody>
      </p:sp>
      <p:sp>
        <p:nvSpPr>
          <p:cNvPr id="11" name="Title 1">
            <a:extLst>
              <a:ext uri="{FF2B5EF4-FFF2-40B4-BE49-F238E27FC236}">
                <a16:creationId xmlns:a16="http://schemas.microsoft.com/office/drawing/2014/main" id="{F0965FEB-792F-91DC-63E5-35728D68C5B5}"/>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
        <p:nvSpPr>
          <p:cNvPr id="12" name="Rounded Rectangle 11">
            <a:extLst>
              <a:ext uri="{FF2B5EF4-FFF2-40B4-BE49-F238E27FC236}">
                <a16:creationId xmlns:a16="http://schemas.microsoft.com/office/drawing/2014/main" id="{FAC4CF3A-54B6-7C81-2584-C24D537314FA}"/>
              </a:ext>
            </a:extLst>
          </p:cNvPr>
          <p:cNvSpPr/>
          <p:nvPr/>
        </p:nvSpPr>
        <p:spPr>
          <a:xfrm>
            <a:off x="905055" y="2027358"/>
            <a:ext cx="4806416" cy="3497141"/>
          </a:xfrm>
          <a:prstGeom prst="roundRect">
            <a:avLst>
              <a:gd name="adj" fmla="val 13025"/>
            </a:avLst>
          </a:prstGeom>
          <a:blipFill>
            <a:blip r:embed="rId3"/>
            <a:stretch>
              <a:fillRect l="-17937" t="-4825" r="-35397" b="-39115"/>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3" name="Content Placeholder 2">
            <a:extLst>
              <a:ext uri="{FF2B5EF4-FFF2-40B4-BE49-F238E27FC236}">
                <a16:creationId xmlns:a16="http://schemas.microsoft.com/office/drawing/2014/main" id="{20BEC01E-12F7-668A-2695-C5657C9F3F41}"/>
              </a:ext>
            </a:extLst>
          </p:cNvPr>
          <p:cNvSpPr txBox="1">
            <a:spLocks/>
          </p:cNvSpPr>
          <p:nvPr/>
        </p:nvSpPr>
        <p:spPr>
          <a:xfrm>
            <a:off x="6108214" y="2295220"/>
            <a:ext cx="5572431" cy="25932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00000"/>
              </a:lnSpc>
              <a:spcBef>
                <a:spcPts val="1000"/>
              </a:spcBef>
              <a:spcAft>
                <a:spcPts val="0"/>
              </a:spcAft>
              <a:buNone/>
            </a:pPr>
            <a:r>
              <a:rPr lang="et-EE" b="1" u="none" strike="noStrike" dirty="0">
                <a:solidFill>
                  <a:srgbClr val="000000"/>
                </a:solidFill>
                <a:effectLst/>
                <a:latin typeface="Geon Soft ExtraBold" panose="020F0503030302020204" pitchFamily="34" charset="77"/>
              </a:rPr>
              <a:t>Hammas ei parane iseenesest!</a:t>
            </a:r>
          </a:p>
          <a:p>
            <a:pPr marL="0" indent="0" rtl="0" fontAlgn="base">
              <a:lnSpc>
                <a:spcPct val="100000"/>
              </a:lnSpc>
              <a:spcBef>
                <a:spcPts val="1000"/>
              </a:spcBef>
              <a:spcAft>
                <a:spcPts val="0"/>
              </a:spcAft>
              <a:buNone/>
            </a:pPr>
            <a:endParaRPr lang="et-EE" sz="1800" b="1" dirty="0">
              <a:solidFill>
                <a:srgbClr val="000000"/>
              </a:solidFill>
              <a:latin typeface="Geon Soft ExtraBold" panose="020F0503030302020204" pitchFamily="34" charset="77"/>
            </a:endParaRPr>
          </a:p>
          <a:p>
            <a:pPr marL="0" indent="0" fontAlgn="base">
              <a:lnSpc>
                <a:spcPct val="100000"/>
              </a:lnSpc>
              <a:buNone/>
            </a:pPr>
            <a:r>
              <a:rPr lang="et-EE" b="1" dirty="0">
                <a:solidFill>
                  <a:srgbClr val="000000"/>
                </a:solidFill>
                <a:latin typeface="Geon Soft ExtraBold" panose="020F0503030302020204" pitchFamily="34" charset="77"/>
              </a:rPr>
              <a:t>Kuni</a:t>
            </a:r>
            <a:r>
              <a:rPr lang="en-GB" b="1" u="none" strike="noStrike" dirty="0">
                <a:solidFill>
                  <a:srgbClr val="000000"/>
                </a:solidFill>
                <a:effectLst/>
                <a:latin typeface="Geon Soft ExtraBold" panose="020F0503030302020204" pitchFamily="34" charset="77"/>
              </a:rPr>
              <a:t> 19-aastast</a:t>
            </a:r>
            <a:r>
              <a:rPr lang="et-EE" b="1" u="none" strike="noStrike" dirty="0">
                <a:solidFill>
                  <a:srgbClr val="000000"/>
                </a:solidFill>
                <a:effectLst/>
                <a:latin typeface="Geon Soft ExtraBold" panose="020F0503030302020204" pitchFamily="34" charset="77"/>
              </a:rPr>
              <a:t>e </a:t>
            </a:r>
            <a:r>
              <a:rPr lang="en-GB" b="1" u="none" strike="noStrike" dirty="0" err="1">
                <a:solidFill>
                  <a:srgbClr val="000000"/>
                </a:solidFill>
                <a:effectLst/>
                <a:latin typeface="Geon Soft ExtraBold" panose="020F0503030302020204" pitchFamily="34" charset="77"/>
              </a:rPr>
              <a:t>hambaravi</a:t>
            </a:r>
            <a:r>
              <a:rPr lang="en-GB" b="1" u="none" strike="noStrike" dirty="0">
                <a:solidFill>
                  <a:srgbClr val="000000"/>
                </a:solidFill>
                <a:effectLst/>
                <a:latin typeface="Geon Soft ExtraBold" panose="020F0503030302020204" pitchFamily="34" charset="77"/>
              </a:rPr>
              <a:t> </a:t>
            </a:r>
            <a:r>
              <a:rPr lang="et-EE" b="1" u="none" strike="noStrike" dirty="0">
                <a:solidFill>
                  <a:srgbClr val="000000"/>
                </a:solidFill>
                <a:effectLst/>
                <a:latin typeface="Geon Soft ExtraBold" panose="020F0503030302020204" pitchFamily="34" charset="77"/>
              </a:rPr>
              <a:t>eest tasub Tervisekassa!</a:t>
            </a:r>
            <a:endParaRPr lang="en-GB" b="1" u="none" strike="noStrike" dirty="0">
              <a:solidFill>
                <a:srgbClr val="000000"/>
              </a:solidFill>
              <a:effectLst/>
              <a:latin typeface="Geon Soft ExtraBold" panose="020F0503030302020204" pitchFamily="34" charset="77"/>
            </a:endParaRPr>
          </a:p>
        </p:txBody>
      </p:sp>
    </p:spTree>
    <p:extLst>
      <p:ext uri="{BB962C8B-B14F-4D97-AF65-F5344CB8AC3E}">
        <p14:creationId xmlns:p14="http://schemas.microsoft.com/office/powerpoint/2010/main" val="2936803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CAACAA-0ED7-930D-458F-C24A7CE6F0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E938FE-C970-0CB1-EA6E-60A98B7C4004}"/>
              </a:ext>
            </a:extLst>
          </p:cNvPr>
          <p:cNvSpPr>
            <a:spLocks noGrp="1"/>
          </p:cNvSpPr>
          <p:nvPr>
            <p:ph type="title"/>
          </p:nvPr>
        </p:nvSpPr>
        <p:spPr>
          <a:xfrm>
            <a:off x="838200" y="301872"/>
            <a:ext cx="10515600" cy="1325563"/>
          </a:xfrm>
        </p:spPr>
        <p:txBody>
          <a:bodyPr/>
          <a:lstStyle/>
          <a:p>
            <a:r>
              <a:rPr lang="et-EE" dirty="0"/>
              <a:t>HAMMASTE TERVIS MÕJUTAB ÜLDTERVIST</a:t>
            </a:r>
            <a:endParaRPr lang="en-EE" dirty="0"/>
          </a:p>
        </p:txBody>
      </p:sp>
      <p:sp>
        <p:nvSpPr>
          <p:cNvPr id="17" name="Content Placeholder 16">
            <a:extLst>
              <a:ext uri="{FF2B5EF4-FFF2-40B4-BE49-F238E27FC236}">
                <a16:creationId xmlns:a16="http://schemas.microsoft.com/office/drawing/2014/main" id="{297FDB10-AA14-71B6-9042-1EC30998AB85}"/>
              </a:ext>
            </a:extLst>
          </p:cNvPr>
          <p:cNvSpPr>
            <a:spLocks noGrp="1"/>
          </p:cNvSpPr>
          <p:nvPr>
            <p:ph idx="1"/>
          </p:nvPr>
        </p:nvSpPr>
        <p:spPr>
          <a:xfrm>
            <a:off x="930965" y="5244442"/>
            <a:ext cx="2431405" cy="648904"/>
          </a:xfrm>
        </p:spPr>
        <p:txBody>
          <a:bodyPr>
            <a:noAutofit/>
          </a:bodyPr>
          <a:lstStyle/>
          <a:p>
            <a:pPr marL="0" indent="0" algn="ctr">
              <a:buNone/>
            </a:pPr>
            <a:r>
              <a:rPr lang="et-EE" sz="2000" b="1" dirty="0">
                <a:latin typeface="Geon Soft ExtraBold" panose="020F0503030302020204" pitchFamily="34" charset="77"/>
              </a:rPr>
              <a:t>Rasvumine</a:t>
            </a:r>
          </a:p>
        </p:txBody>
      </p:sp>
      <p:sp>
        <p:nvSpPr>
          <p:cNvPr id="5" name="Rounded Rectangle 4">
            <a:extLst>
              <a:ext uri="{FF2B5EF4-FFF2-40B4-BE49-F238E27FC236}">
                <a16:creationId xmlns:a16="http://schemas.microsoft.com/office/drawing/2014/main" id="{4A9E58D1-1ECF-08D8-3238-22AD8F586F5F}"/>
              </a:ext>
            </a:extLst>
          </p:cNvPr>
          <p:cNvSpPr/>
          <p:nvPr/>
        </p:nvSpPr>
        <p:spPr>
          <a:xfrm>
            <a:off x="930965" y="2845796"/>
            <a:ext cx="2412000" cy="2245319"/>
          </a:xfrm>
          <a:prstGeom prst="roundRect">
            <a:avLst>
              <a:gd name="adj" fmla="val 13025"/>
            </a:avLst>
          </a:prstGeom>
          <a:blipFill>
            <a:blip r:embed="rId3"/>
            <a:stretch>
              <a:fillRect l="-9701" t="-34175" r="-54477" b="-24555"/>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3" name="Rounded Rectangle 2">
            <a:extLst>
              <a:ext uri="{FF2B5EF4-FFF2-40B4-BE49-F238E27FC236}">
                <a16:creationId xmlns:a16="http://schemas.microsoft.com/office/drawing/2014/main" id="{38890AB3-188E-FB45-16E2-D8586364B6A9}"/>
              </a:ext>
            </a:extLst>
          </p:cNvPr>
          <p:cNvSpPr/>
          <p:nvPr/>
        </p:nvSpPr>
        <p:spPr>
          <a:xfrm>
            <a:off x="3575172" y="2494840"/>
            <a:ext cx="2431405" cy="2245319"/>
          </a:xfrm>
          <a:prstGeom prst="roundRect">
            <a:avLst>
              <a:gd name="adj" fmla="val 13025"/>
            </a:avLst>
          </a:prstGeom>
          <a:blipFill>
            <a:blip r:embed="rId4"/>
            <a:stretch>
              <a:fillRect l="-30694" t="-16539" r="-54384" b="-16539"/>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6" name="Rounded Rectangle 5">
            <a:extLst>
              <a:ext uri="{FF2B5EF4-FFF2-40B4-BE49-F238E27FC236}">
                <a16:creationId xmlns:a16="http://schemas.microsoft.com/office/drawing/2014/main" id="{337227EF-CF9D-7D94-835C-2E424778BB6B}"/>
              </a:ext>
            </a:extLst>
          </p:cNvPr>
          <p:cNvSpPr/>
          <p:nvPr/>
        </p:nvSpPr>
        <p:spPr>
          <a:xfrm>
            <a:off x="6206127" y="2162577"/>
            <a:ext cx="2431405" cy="2245319"/>
          </a:xfrm>
          <a:prstGeom prst="roundRect">
            <a:avLst>
              <a:gd name="adj" fmla="val 13025"/>
            </a:avLst>
          </a:prstGeom>
          <a:blipFill dpi="0" rotWithShape="0">
            <a:blip r:embed="rId5"/>
            <a:srcRect/>
            <a:stretch>
              <a:fillRect l="-6263" t="-16626" r="-29954" b="-3624"/>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361B796C-CBBF-A977-4F9A-83F80BC09EAB}"/>
              </a:ext>
            </a:extLst>
          </p:cNvPr>
          <p:cNvSpPr/>
          <p:nvPr/>
        </p:nvSpPr>
        <p:spPr>
          <a:xfrm>
            <a:off x="8842882" y="1720240"/>
            <a:ext cx="2431405" cy="2245319"/>
          </a:xfrm>
          <a:prstGeom prst="roundRect">
            <a:avLst>
              <a:gd name="adj" fmla="val 13025"/>
            </a:avLst>
          </a:prstGeom>
          <a:blipFill dpi="0" rotWithShape="0">
            <a:blip r:embed="rId6"/>
            <a:srcRect/>
            <a:stretch>
              <a:fillRect l="-101000" t="-31000" r="-16000" b="-4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8" name="Content Placeholder 16">
            <a:extLst>
              <a:ext uri="{FF2B5EF4-FFF2-40B4-BE49-F238E27FC236}">
                <a16:creationId xmlns:a16="http://schemas.microsoft.com/office/drawing/2014/main" id="{785849F0-CA82-86B9-CD78-9F2588302F69}"/>
              </a:ext>
            </a:extLst>
          </p:cNvPr>
          <p:cNvSpPr txBox="1">
            <a:spLocks/>
          </p:cNvSpPr>
          <p:nvPr/>
        </p:nvSpPr>
        <p:spPr>
          <a:xfrm>
            <a:off x="3575172" y="4893486"/>
            <a:ext cx="2431405" cy="4811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t-EE" sz="2000" b="1" dirty="0">
                <a:latin typeface="Geon Soft ExtraBold" panose="020F0503030302020204" pitchFamily="34" charset="77"/>
              </a:rPr>
              <a:t>Südamehaigused</a:t>
            </a:r>
          </a:p>
        </p:txBody>
      </p:sp>
      <p:sp>
        <p:nvSpPr>
          <p:cNvPr id="9" name="Content Placeholder 16">
            <a:extLst>
              <a:ext uri="{FF2B5EF4-FFF2-40B4-BE49-F238E27FC236}">
                <a16:creationId xmlns:a16="http://schemas.microsoft.com/office/drawing/2014/main" id="{EE73C6C2-29C3-38A6-92B2-30C2EA442749}"/>
              </a:ext>
            </a:extLst>
          </p:cNvPr>
          <p:cNvSpPr txBox="1">
            <a:spLocks/>
          </p:cNvSpPr>
          <p:nvPr/>
        </p:nvSpPr>
        <p:spPr>
          <a:xfrm>
            <a:off x="6212353" y="4561223"/>
            <a:ext cx="2431405" cy="4811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t-EE" sz="2000" b="1" dirty="0">
                <a:latin typeface="Geon Soft ExtraBold" panose="020F0503030302020204" pitchFamily="34" charset="77"/>
              </a:rPr>
              <a:t>Suhkruhaigus</a:t>
            </a:r>
          </a:p>
          <a:p>
            <a:pPr marL="0" indent="0" algn="ctr">
              <a:buNone/>
            </a:pPr>
            <a:endParaRPr lang="et-EE" sz="2000" b="1" dirty="0">
              <a:latin typeface="Geon Soft ExtraBold" panose="020F0503030302020204" pitchFamily="34" charset="77"/>
            </a:endParaRPr>
          </a:p>
        </p:txBody>
      </p:sp>
      <p:sp>
        <p:nvSpPr>
          <p:cNvPr id="10" name="Content Placeholder 16">
            <a:extLst>
              <a:ext uri="{FF2B5EF4-FFF2-40B4-BE49-F238E27FC236}">
                <a16:creationId xmlns:a16="http://schemas.microsoft.com/office/drawing/2014/main" id="{0FF8BC29-0872-AAC7-FB64-74EA882ED1F4}"/>
              </a:ext>
            </a:extLst>
          </p:cNvPr>
          <p:cNvSpPr txBox="1">
            <a:spLocks/>
          </p:cNvSpPr>
          <p:nvPr/>
        </p:nvSpPr>
        <p:spPr>
          <a:xfrm>
            <a:off x="8862788" y="4118886"/>
            <a:ext cx="2431405" cy="7992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t-EE" sz="2000" b="1" dirty="0">
                <a:latin typeface="Geon Soft ExtraBold" panose="020F0503030302020204" pitchFamily="34" charset="77"/>
              </a:rPr>
              <a:t>Probleemid rasedusega</a:t>
            </a:r>
          </a:p>
          <a:p>
            <a:pPr marL="0" indent="0" algn="ctr">
              <a:buNone/>
            </a:pPr>
            <a:endParaRPr lang="et-EE" sz="2000" b="1" dirty="0">
              <a:latin typeface="Geon Soft ExtraBold" panose="020F0503030302020204" pitchFamily="34" charset="77"/>
            </a:endParaRPr>
          </a:p>
        </p:txBody>
      </p:sp>
    </p:spTree>
    <p:extLst>
      <p:ext uri="{BB962C8B-B14F-4D97-AF65-F5344CB8AC3E}">
        <p14:creationId xmlns:p14="http://schemas.microsoft.com/office/powerpoint/2010/main" val="33259045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89F18A-2542-6C5D-609B-EBB53B40EB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0DB5F5-4DAA-DA5B-D99B-0FD406C86448}"/>
              </a:ext>
            </a:extLst>
          </p:cNvPr>
          <p:cNvSpPr>
            <a:spLocks noGrp="1"/>
          </p:cNvSpPr>
          <p:nvPr>
            <p:ph type="title"/>
          </p:nvPr>
        </p:nvSpPr>
        <p:spPr>
          <a:xfrm>
            <a:off x="838200" y="136525"/>
            <a:ext cx="9620250" cy="1325563"/>
          </a:xfrm>
        </p:spPr>
        <p:txBody>
          <a:bodyPr/>
          <a:lstStyle/>
          <a:p>
            <a:r>
              <a:rPr lang="et-EE" dirty="0"/>
              <a:t>5 REEGLIT, KUIDAS OMA HAMBAID HOIDA</a:t>
            </a:r>
            <a:endParaRPr lang="en-EE" dirty="0"/>
          </a:p>
        </p:txBody>
      </p:sp>
      <p:sp>
        <p:nvSpPr>
          <p:cNvPr id="3" name="Content Placeholder 2">
            <a:extLst>
              <a:ext uri="{FF2B5EF4-FFF2-40B4-BE49-F238E27FC236}">
                <a16:creationId xmlns:a16="http://schemas.microsoft.com/office/drawing/2014/main" id="{2F3B17C0-753C-772D-6D0E-46F38EDE0264}"/>
              </a:ext>
            </a:extLst>
          </p:cNvPr>
          <p:cNvSpPr>
            <a:spLocks noGrp="1"/>
          </p:cNvSpPr>
          <p:nvPr>
            <p:ph idx="1"/>
          </p:nvPr>
        </p:nvSpPr>
        <p:spPr/>
        <p:txBody>
          <a:bodyPr>
            <a:normAutofit/>
          </a:bodyPr>
          <a:lstStyle/>
          <a:p>
            <a:pPr marL="0" indent="0" fontAlgn="base">
              <a:buNone/>
            </a:pPr>
            <a:r>
              <a:rPr lang="et-EE" b="1" dirty="0">
                <a:solidFill>
                  <a:srgbClr val="000000"/>
                </a:solidFill>
                <a:latin typeface="Geon Soft ExtraBold" panose="020F0503030302020204" pitchFamily="34" charset="77"/>
                <a:sym typeface="Wingdings" panose="05000000000000000000" pitchFamily="2" charset="2"/>
              </a:rPr>
              <a:t> </a:t>
            </a:r>
            <a:r>
              <a:rPr lang="et-EE" b="1" dirty="0">
                <a:solidFill>
                  <a:srgbClr val="000000"/>
                </a:solidFill>
                <a:latin typeface="Geon Soft ExtraBold" panose="020F0503030302020204" pitchFamily="34" charset="77"/>
              </a:rPr>
              <a:t>PESE HAMBAID 2 KORDA PÄEVAS 2 MINUTIT</a:t>
            </a:r>
          </a:p>
          <a:p>
            <a:pPr marL="0" indent="0" fontAlgn="base">
              <a:buNone/>
            </a:pPr>
            <a:endParaRPr lang="et-EE" sz="800" b="1" dirty="0">
              <a:solidFill>
                <a:srgbClr val="000000"/>
              </a:solidFill>
              <a:latin typeface="Geon Soft ExtraBold" panose="020F0503030302020204" pitchFamily="34" charset="77"/>
            </a:endParaRPr>
          </a:p>
          <a:p>
            <a:pPr marL="0" indent="0" fontAlgn="base">
              <a:buNone/>
            </a:pPr>
            <a:r>
              <a:rPr lang="et-EE" b="1" dirty="0">
                <a:solidFill>
                  <a:srgbClr val="000000"/>
                </a:solidFill>
                <a:latin typeface="Geon Soft ExtraBold" panose="020F0503030302020204" pitchFamily="34" charset="77"/>
                <a:sym typeface="Wingdings" panose="05000000000000000000" pitchFamily="2" charset="2"/>
              </a:rPr>
              <a:t> </a:t>
            </a:r>
            <a:r>
              <a:rPr lang="et-EE" sz="2800" b="1" u="none" strike="noStrike" dirty="0">
                <a:solidFill>
                  <a:srgbClr val="000000"/>
                </a:solidFill>
                <a:effectLst/>
                <a:latin typeface="Geon Soft ExtraBold" panose="020F0503030302020204" pitchFamily="34" charset="77"/>
              </a:rPr>
              <a:t>TOITU TERVISLIKULT</a:t>
            </a:r>
          </a:p>
          <a:p>
            <a:pPr marL="0" indent="0" fontAlgn="base">
              <a:buNone/>
            </a:pPr>
            <a:endParaRPr lang="et-EE" sz="800" b="1" dirty="0">
              <a:solidFill>
                <a:srgbClr val="000000"/>
              </a:solidFill>
              <a:latin typeface="Geon Soft ExtraBold" panose="020F0503030302020204" pitchFamily="34" charset="77"/>
            </a:endParaRPr>
          </a:p>
          <a:p>
            <a:pPr marL="0" indent="0" fontAlgn="base">
              <a:buNone/>
            </a:pPr>
            <a:r>
              <a:rPr lang="et-EE" b="1" dirty="0">
                <a:solidFill>
                  <a:srgbClr val="000000"/>
                </a:solidFill>
                <a:latin typeface="Geon Soft ExtraBold" panose="020F0503030302020204" pitchFamily="34" charset="77"/>
                <a:sym typeface="Wingdings" panose="05000000000000000000" pitchFamily="2" charset="2"/>
              </a:rPr>
              <a:t> </a:t>
            </a:r>
            <a:r>
              <a:rPr lang="et-EE" b="1" dirty="0">
                <a:solidFill>
                  <a:srgbClr val="000000"/>
                </a:solidFill>
                <a:latin typeface="Geon Soft ExtraBold" panose="020F0503030302020204" pitchFamily="34" charset="77"/>
              </a:rPr>
              <a:t>PEA TOIDUKORDADE VAHEL 3 TUNDI PAUSI</a:t>
            </a:r>
          </a:p>
          <a:p>
            <a:pPr marL="0" indent="0" fontAlgn="base">
              <a:buNone/>
            </a:pPr>
            <a:endParaRPr lang="et-EE" sz="800" b="1" dirty="0">
              <a:solidFill>
                <a:srgbClr val="000000"/>
              </a:solidFill>
              <a:latin typeface="Geon Soft ExtraBold" panose="020F0503030302020204" pitchFamily="34" charset="77"/>
              <a:sym typeface="Wingdings" panose="05000000000000000000" pitchFamily="2" charset="2"/>
            </a:endParaRPr>
          </a:p>
          <a:p>
            <a:pPr marL="0" indent="0" fontAlgn="base">
              <a:buNone/>
            </a:pPr>
            <a:r>
              <a:rPr lang="et-EE" b="1" dirty="0">
                <a:solidFill>
                  <a:srgbClr val="000000"/>
                </a:solidFill>
                <a:latin typeface="Geon Soft ExtraBold" panose="020F0503030302020204" pitchFamily="34" charset="77"/>
                <a:sym typeface="Wingdings" panose="05000000000000000000" pitchFamily="2" charset="2"/>
              </a:rPr>
              <a:t> </a:t>
            </a:r>
            <a:r>
              <a:rPr lang="et-EE" b="1" dirty="0">
                <a:solidFill>
                  <a:srgbClr val="000000"/>
                </a:solidFill>
                <a:latin typeface="Geon Soft ExtraBold" panose="020F0503030302020204" pitchFamily="34" charset="77"/>
              </a:rPr>
              <a:t>JANU KORRAL JOO VETT</a:t>
            </a:r>
          </a:p>
          <a:p>
            <a:pPr marL="0" indent="0" fontAlgn="base">
              <a:buNone/>
            </a:pPr>
            <a:endParaRPr lang="et-EE" sz="800" b="1" dirty="0">
              <a:solidFill>
                <a:srgbClr val="000000"/>
              </a:solidFill>
              <a:latin typeface="Geon Soft ExtraBold" panose="020F0503030302020204" pitchFamily="34" charset="77"/>
            </a:endParaRPr>
          </a:p>
          <a:p>
            <a:pPr marL="0" indent="0" fontAlgn="base">
              <a:buNone/>
            </a:pPr>
            <a:r>
              <a:rPr lang="et-EE" b="1" dirty="0">
                <a:solidFill>
                  <a:srgbClr val="000000"/>
                </a:solidFill>
                <a:latin typeface="Geon Soft ExtraBold" panose="020F0503030302020204" pitchFamily="34" charset="77"/>
                <a:sym typeface="Wingdings" panose="05000000000000000000" pitchFamily="2" charset="2"/>
              </a:rPr>
              <a:t> </a:t>
            </a:r>
            <a:r>
              <a:rPr lang="et-EE" b="1" dirty="0">
                <a:solidFill>
                  <a:srgbClr val="000000"/>
                </a:solidFill>
                <a:latin typeface="Geon Soft ExtraBold" panose="020F0503030302020204" pitchFamily="34" charset="77"/>
              </a:rPr>
              <a:t>KÄI KORD AASTAS HAMBAARSTI JUURES</a:t>
            </a:r>
            <a:endParaRPr lang="en-GB" sz="2800" b="1" u="none" strike="noStrike" dirty="0">
              <a:solidFill>
                <a:srgbClr val="000000"/>
              </a:solidFill>
              <a:effectLst/>
              <a:latin typeface="Geon Soft ExtraBold" panose="020F0503030302020204" pitchFamily="34" charset="77"/>
            </a:endParaRPr>
          </a:p>
        </p:txBody>
      </p:sp>
      <p:sp>
        <p:nvSpPr>
          <p:cNvPr id="10" name="Title 1">
            <a:extLst>
              <a:ext uri="{FF2B5EF4-FFF2-40B4-BE49-F238E27FC236}">
                <a16:creationId xmlns:a16="http://schemas.microsoft.com/office/drawing/2014/main" id="{3661541C-B7AF-341E-1EC6-64EDEB3ECB2A}"/>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Tree>
    <p:extLst>
      <p:ext uri="{BB962C8B-B14F-4D97-AF65-F5344CB8AC3E}">
        <p14:creationId xmlns:p14="http://schemas.microsoft.com/office/powerpoint/2010/main" val="21822359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FEB0F5-1912-CA8B-E0FF-A7E5A745DA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DB95BC-F15F-703A-8FEB-35B871089D49}"/>
              </a:ext>
            </a:extLst>
          </p:cNvPr>
          <p:cNvSpPr txBox="1">
            <a:spLocks/>
          </p:cNvSpPr>
          <p:nvPr/>
        </p:nvSpPr>
        <p:spPr>
          <a:xfrm>
            <a:off x="6361043" y="2324559"/>
            <a:ext cx="4956314" cy="294591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spcBef>
                <a:spcPts val="0"/>
              </a:spcBef>
              <a:spcAft>
                <a:spcPts val="0"/>
              </a:spcAft>
            </a:pPr>
            <a:r>
              <a:rPr lang="en-GB" sz="3600" b="1" u="none" strike="noStrike" spc="-150" dirty="0">
                <a:solidFill>
                  <a:srgbClr val="20449A"/>
                </a:solidFill>
                <a:effectLst/>
                <a:latin typeface="Geon Soft ExtraBold" panose="020F0503030302020204" pitchFamily="34" charset="77"/>
              </a:rPr>
              <a:t>MIDA VÄLTIDA?</a:t>
            </a:r>
            <a:br>
              <a:rPr lang="en-GB" sz="3600" b="1" u="none" strike="noStrike" spc="-150" dirty="0">
                <a:solidFill>
                  <a:srgbClr val="20449A"/>
                </a:solidFill>
                <a:effectLst/>
                <a:latin typeface="Geon Soft ExtraBold" panose="020F0503030302020204" pitchFamily="34" charset="77"/>
              </a:rPr>
            </a:br>
            <a:br>
              <a:rPr lang="en-GB" sz="3600" b="1" u="none" strike="noStrike" spc="-150" dirty="0">
                <a:solidFill>
                  <a:srgbClr val="20449A"/>
                </a:solidFill>
                <a:effectLst/>
                <a:latin typeface="Geon Soft ExtraBold" panose="020F0503030302020204" pitchFamily="34" charset="77"/>
              </a:rPr>
            </a:br>
            <a:r>
              <a:rPr lang="en-GB" sz="3600" b="1" u="none" strike="noStrike" spc="-150" dirty="0">
                <a:solidFill>
                  <a:srgbClr val="20449A"/>
                </a:solidFill>
                <a:effectLst/>
                <a:latin typeface="Geon Soft ExtraBold" panose="020F0503030302020204" pitchFamily="34" charset="77"/>
              </a:rPr>
              <a:t>KUIDAS ENDA </a:t>
            </a:r>
          </a:p>
          <a:p>
            <a:pPr algn="ctr" rtl="0">
              <a:spcBef>
                <a:spcPts val="0"/>
              </a:spcBef>
              <a:spcAft>
                <a:spcPts val="0"/>
              </a:spcAft>
            </a:pPr>
            <a:r>
              <a:rPr lang="en-GB" sz="3600" b="1" u="none" strike="noStrike" spc="-150" dirty="0">
                <a:solidFill>
                  <a:srgbClr val="20449A"/>
                </a:solidFill>
                <a:effectLst/>
                <a:latin typeface="Geon Soft ExtraBold" panose="020F0503030302020204" pitchFamily="34" charset="77"/>
              </a:rPr>
              <a:t>HAMBAID KAITSTA?</a:t>
            </a:r>
            <a:endParaRPr lang="en-GB" sz="3600" b="1" spc="-150" dirty="0">
              <a:solidFill>
                <a:srgbClr val="20449A"/>
              </a:solidFill>
              <a:effectLst/>
              <a:latin typeface="Geon Soft ExtraBold" panose="020F0503030302020204" pitchFamily="34" charset="77"/>
            </a:endParaRPr>
          </a:p>
          <a:p>
            <a:br>
              <a:rPr lang="en-GB" sz="1000" dirty="0"/>
            </a:br>
            <a:endParaRPr lang="en-EE" sz="3200" b="1" dirty="0">
              <a:solidFill>
                <a:srgbClr val="20449A"/>
              </a:solidFill>
              <a:latin typeface="Geon Soft ExtraBold" panose="020F0503030302020204" pitchFamily="34" charset="77"/>
            </a:endParaRPr>
          </a:p>
        </p:txBody>
      </p:sp>
      <p:pic>
        <p:nvPicPr>
          <p:cNvPr id="3" name="Picture 2">
            <a:extLst>
              <a:ext uri="{FF2B5EF4-FFF2-40B4-BE49-F238E27FC236}">
                <a16:creationId xmlns:a16="http://schemas.microsoft.com/office/drawing/2014/main" id="{3473F749-823A-11C2-E94C-A46F5BE2410C}"/>
              </a:ext>
            </a:extLst>
          </p:cNvPr>
          <p:cNvPicPr>
            <a:picLocks noChangeAspect="1"/>
          </p:cNvPicPr>
          <p:nvPr/>
        </p:nvPicPr>
        <p:blipFill>
          <a:blip r:embed="rId3"/>
          <a:srcRect/>
          <a:stretch/>
        </p:blipFill>
        <p:spPr>
          <a:xfrm>
            <a:off x="0" y="0"/>
            <a:ext cx="12192000" cy="6858000"/>
          </a:xfrm>
          <a:prstGeom prst="rect">
            <a:avLst/>
          </a:prstGeom>
        </p:spPr>
      </p:pic>
      <p:sp>
        <p:nvSpPr>
          <p:cNvPr id="4" name="Title 1">
            <a:extLst>
              <a:ext uri="{FF2B5EF4-FFF2-40B4-BE49-F238E27FC236}">
                <a16:creationId xmlns:a16="http://schemas.microsoft.com/office/drawing/2014/main" id="{D9A19D8D-ECDF-D7AB-34C3-6ECDA9B455AB}"/>
              </a:ext>
            </a:extLst>
          </p:cNvPr>
          <p:cNvSpPr txBox="1">
            <a:spLocks/>
          </p:cNvSpPr>
          <p:nvPr/>
        </p:nvSpPr>
        <p:spPr>
          <a:xfrm>
            <a:off x="5829299" y="1041429"/>
            <a:ext cx="5221357" cy="306557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MIDA VÄLTIDA</a:t>
            </a:r>
          </a:p>
          <a:p>
            <a:r>
              <a:rPr lang="et-EE" sz="5400" b="1" spc="-150" dirty="0">
                <a:solidFill>
                  <a:srgbClr val="20449A"/>
                </a:solidFill>
                <a:latin typeface="Geon Soft ExtraBold" panose="020F0503030302020204" pitchFamily="34" charset="77"/>
              </a:rPr>
              <a:t>JA KUIDAS</a:t>
            </a:r>
          </a:p>
          <a:p>
            <a:r>
              <a:rPr lang="et-EE" sz="5400" b="1" spc="-150" dirty="0">
                <a:solidFill>
                  <a:srgbClr val="20449A"/>
                </a:solidFill>
                <a:latin typeface="Geon Soft ExtraBold" panose="020F0503030302020204" pitchFamily="34" charset="77"/>
              </a:rPr>
              <a:t>ENDA HAMBAID</a:t>
            </a:r>
          </a:p>
          <a:p>
            <a:r>
              <a:rPr lang="et-EE" sz="5400" b="1" spc="-150" dirty="0">
                <a:solidFill>
                  <a:srgbClr val="20449A"/>
                </a:solidFill>
                <a:latin typeface="Geon Soft ExtraBold" panose="020F0503030302020204" pitchFamily="34" charset="77"/>
              </a:rPr>
              <a:t>KAITSTA</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21073414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B88F8C-2699-965D-2E0F-95D4FF6FDF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11D2EA-32F2-2609-1E10-343F9FBBE92E}"/>
              </a:ext>
            </a:extLst>
          </p:cNvPr>
          <p:cNvSpPr>
            <a:spLocks noGrp="1"/>
          </p:cNvSpPr>
          <p:nvPr>
            <p:ph type="title"/>
          </p:nvPr>
        </p:nvSpPr>
        <p:spPr/>
        <p:txBody>
          <a:bodyPr/>
          <a:lstStyle/>
          <a:p>
            <a:r>
              <a:rPr lang="en-EE" dirty="0"/>
              <a:t>KARASTUSJOOGID </a:t>
            </a:r>
            <a:r>
              <a:rPr lang="et-EE" dirty="0"/>
              <a:t>JA</a:t>
            </a:r>
            <a:r>
              <a:rPr lang="en-EE" dirty="0"/>
              <a:t> ENERGIAJOOGID</a:t>
            </a:r>
          </a:p>
        </p:txBody>
      </p:sp>
      <p:sp>
        <p:nvSpPr>
          <p:cNvPr id="3" name="Content Placeholder 2">
            <a:extLst>
              <a:ext uri="{FF2B5EF4-FFF2-40B4-BE49-F238E27FC236}">
                <a16:creationId xmlns:a16="http://schemas.microsoft.com/office/drawing/2014/main" id="{00FE73D5-2EE8-0C51-0480-243018D7C973}"/>
              </a:ext>
            </a:extLst>
          </p:cNvPr>
          <p:cNvSpPr>
            <a:spLocks noGrp="1"/>
          </p:cNvSpPr>
          <p:nvPr>
            <p:ph idx="1"/>
          </p:nvPr>
        </p:nvSpPr>
        <p:spPr>
          <a:xfrm>
            <a:off x="838200" y="1669774"/>
            <a:ext cx="6223000" cy="3945835"/>
          </a:xfrm>
        </p:spPr>
        <p:txBody>
          <a:bodyPr>
            <a:normAutofit/>
          </a:bodyPr>
          <a:lstStyle/>
          <a:p>
            <a:pPr marL="0" indent="0" rtl="0">
              <a:spcBef>
                <a:spcPts val="0"/>
              </a:spcBef>
              <a:spcAft>
                <a:spcPts val="0"/>
              </a:spcAft>
              <a:buNone/>
            </a:pPr>
            <a:r>
              <a:rPr lang="en-GB" sz="2400" b="1" u="none" strike="noStrike" dirty="0">
                <a:solidFill>
                  <a:srgbClr val="000000"/>
                </a:solidFill>
                <a:effectLst/>
                <a:latin typeface="Geon Soft Medium" panose="020F0503030302020204" pitchFamily="34" charset="77"/>
              </a:rPr>
              <a:t>Miks</a:t>
            </a:r>
            <a:r>
              <a:rPr lang="et-EE" sz="2400" b="1" dirty="0">
                <a:solidFill>
                  <a:srgbClr val="000000"/>
                </a:solidFill>
              </a:rPr>
              <a:t> </a:t>
            </a:r>
            <a:r>
              <a:rPr lang="en-GB" sz="2400" b="1" u="none" strike="noStrike" dirty="0">
                <a:solidFill>
                  <a:srgbClr val="000000"/>
                </a:solidFill>
                <a:effectLst/>
                <a:latin typeface="Geon Soft Medium" panose="020F0503030302020204" pitchFamily="34" charset="77"/>
              </a:rPr>
              <a:t>on HAMMASTELE </a:t>
            </a:r>
            <a:r>
              <a:rPr lang="en-GB" sz="2400" b="1" u="none" strike="noStrike" dirty="0" err="1">
                <a:solidFill>
                  <a:srgbClr val="000000"/>
                </a:solidFill>
                <a:effectLst/>
                <a:latin typeface="Geon Soft Medium" panose="020F0503030302020204" pitchFamily="34" charset="77"/>
              </a:rPr>
              <a:t>kahjulikud</a:t>
            </a:r>
            <a:r>
              <a:rPr lang="en-GB" sz="2400" b="1" u="none" strike="noStrike" dirty="0">
                <a:solidFill>
                  <a:srgbClr val="000000"/>
                </a:solidFill>
                <a:effectLst/>
                <a:latin typeface="Geon Soft Medium" panose="020F0503030302020204" pitchFamily="34" charset="77"/>
              </a:rPr>
              <a:t>?</a:t>
            </a:r>
          </a:p>
          <a:p>
            <a:pPr marL="0" indent="0" rtl="0">
              <a:spcBef>
                <a:spcPts val="0"/>
              </a:spcBef>
              <a:spcAft>
                <a:spcPts val="0"/>
              </a:spcAft>
              <a:buNone/>
            </a:pPr>
            <a:endParaRPr lang="en-GB" sz="2400" dirty="0">
              <a:effectLst/>
              <a:latin typeface="Geon Soft Medium" panose="020F0503030302020204" pitchFamily="34" charset="77"/>
            </a:endParaRPr>
          </a:p>
          <a:p>
            <a:pPr rtl="0" fontAlgn="base">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Sisaldavad</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suhkruid</a:t>
            </a:r>
            <a:endParaRPr lang="en-GB" sz="2400" u="none" strike="noStrike" dirty="0">
              <a:solidFill>
                <a:srgbClr val="000000"/>
              </a:solidFill>
              <a:effectLst/>
              <a:latin typeface="Geon Soft Medium" panose="020F0503030302020204" pitchFamily="34" charset="77"/>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latin typeface="Geon Soft Medium" panose="020F0503030302020204" pitchFamily="34" charset="77"/>
              </a:rPr>
              <a:t>Tekib</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happerünnak</a:t>
            </a:r>
            <a:r>
              <a:rPr lang="en-GB" sz="2000" u="none" strike="noStrike" dirty="0">
                <a:solidFill>
                  <a:srgbClr val="000000"/>
                </a:solidFill>
                <a:effectLst/>
                <a:latin typeface="Geon Soft Medium" panose="020F0503030302020204" pitchFamily="34" charset="77"/>
              </a:rPr>
              <a:t>, mis </a:t>
            </a:r>
            <a:r>
              <a:rPr lang="en-GB" sz="2000" u="none" strike="noStrike" dirty="0" err="1">
                <a:solidFill>
                  <a:srgbClr val="000000"/>
                </a:solidFill>
                <a:effectLst/>
                <a:latin typeface="Geon Soft Medium" panose="020F0503030302020204" pitchFamily="34" charset="77"/>
              </a:rPr>
              <a:t>tekitab</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hambaauke</a:t>
            </a:r>
            <a:endParaRPr lang="en-GB" sz="2000" u="none" strike="noStrike" dirty="0">
              <a:solidFill>
                <a:srgbClr val="000000"/>
              </a:solidFill>
              <a:effectLst/>
              <a:latin typeface="Geon Soft Medium" panose="020F0503030302020204" pitchFamily="34" charset="77"/>
            </a:endParaRPr>
          </a:p>
          <a:p>
            <a:pPr marL="742950" lvl="1" indent="-285750" rtl="0" fontAlgn="base">
              <a:spcBef>
                <a:spcPts val="500"/>
              </a:spcBef>
              <a:spcAft>
                <a:spcPts val="0"/>
              </a:spcAft>
              <a:buFont typeface="Arial" panose="020B0604020202020204" pitchFamily="34" charset="0"/>
              <a:buChar char="•"/>
            </a:pPr>
            <a:endParaRPr lang="en-GB" u="none" strike="noStrike" dirty="0">
              <a:solidFill>
                <a:srgbClr val="000000"/>
              </a:solidFill>
              <a:effectLst/>
              <a:latin typeface="Geon Soft Medium" panose="020F0503030302020204" pitchFamily="34" charset="77"/>
            </a:endParaRPr>
          </a:p>
          <a:p>
            <a:pPr rtl="0" fontAlgn="base">
              <a:spcBef>
                <a:spcPts val="1000"/>
              </a:spcBef>
              <a:spcAft>
                <a:spcPts val="0"/>
              </a:spcAft>
              <a:buFont typeface="Arial" panose="020B0604020202020204" pitchFamily="34" charset="0"/>
              <a:buChar char="•"/>
            </a:pPr>
            <a:r>
              <a:rPr lang="en-GB" sz="2400" u="none" strike="noStrike" dirty="0">
                <a:solidFill>
                  <a:srgbClr val="000000"/>
                </a:solidFill>
                <a:effectLst/>
                <a:latin typeface="Geon Soft Medium" panose="020F0503030302020204" pitchFamily="34" charset="77"/>
              </a:rPr>
              <a:t>On </a:t>
            </a:r>
            <a:r>
              <a:rPr lang="en-GB" sz="2400" u="none" strike="noStrike" dirty="0" err="1">
                <a:solidFill>
                  <a:srgbClr val="000000"/>
                </a:solidFill>
                <a:effectLst/>
                <a:latin typeface="Geon Soft Medium" panose="020F0503030302020204" pitchFamily="34" charset="77"/>
              </a:rPr>
              <a:t>happelised</a:t>
            </a:r>
            <a:endParaRPr lang="en-GB" sz="2400" u="none" strike="noStrike" dirty="0">
              <a:solidFill>
                <a:srgbClr val="000000"/>
              </a:solidFill>
              <a:effectLst/>
              <a:latin typeface="Geon Soft Medium" panose="020F0503030302020204" pitchFamily="34" charset="77"/>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latin typeface="Geon Soft Medium" panose="020F0503030302020204" pitchFamily="34" charset="77"/>
              </a:rPr>
              <a:t>Tekib</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hammaste</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kulumine</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ja</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hambad</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muutuvad</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tundlikuks</a:t>
            </a:r>
            <a:endParaRPr lang="en-GB" sz="2000" u="none" strike="noStrike" dirty="0">
              <a:solidFill>
                <a:srgbClr val="000000"/>
              </a:solidFill>
              <a:effectLst/>
              <a:latin typeface="Geon Soft Medium" panose="020F0503030302020204" pitchFamily="34" charset="77"/>
            </a:endParaRPr>
          </a:p>
          <a:p>
            <a:endParaRPr lang="en-EE" dirty="0"/>
          </a:p>
        </p:txBody>
      </p:sp>
      <p:pic>
        <p:nvPicPr>
          <p:cNvPr id="6" name="Picture 5" descr="A group of bottles of soda&#10;&#10;Description automatically generated">
            <a:extLst>
              <a:ext uri="{FF2B5EF4-FFF2-40B4-BE49-F238E27FC236}">
                <a16:creationId xmlns:a16="http://schemas.microsoft.com/office/drawing/2014/main" id="{1CF84572-52B2-5612-50D3-AEEA0D9EAC94}"/>
              </a:ext>
            </a:extLst>
          </p:cNvPr>
          <p:cNvPicPr>
            <a:picLocks noChangeAspect="1"/>
          </p:cNvPicPr>
          <p:nvPr/>
        </p:nvPicPr>
        <p:blipFill>
          <a:blip r:embed="rId3"/>
          <a:stretch>
            <a:fillRect/>
          </a:stretch>
        </p:blipFill>
        <p:spPr>
          <a:xfrm>
            <a:off x="7159177" y="1765300"/>
            <a:ext cx="4486610" cy="3149600"/>
          </a:xfrm>
          <a:prstGeom prst="rect">
            <a:avLst/>
          </a:prstGeom>
        </p:spPr>
      </p:pic>
    </p:spTree>
    <p:extLst>
      <p:ext uri="{BB962C8B-B14F-4D97-AF65-F5344CB8AC3E}">
        <p14:creationId xmlns:p14="http://schemas.microsoft.com/office/powerpoint/2010/main" val="33945025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D04472-B4B9-C94B-F9E3-492231A5F1E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567130-550E-8751-AD41-E68B0B2FE8FD}"/>
              </a:ext>
            </a:extLst>
          </p:cNvPr>
          <p:cNvSpPr>
            <a:spLocks noGrp="1"/>
          </p:cNvSpPr>
          <p:nvPr>
            <p:ph idx="1"/>
          </p:nvPr>
        </p:nvSpPr>
        <p:spPr>
          <a:xfrm>
            <a:off x="520110" y="340855"/>
            <a:ext cx="2306217" cy="1005807"/>
          </a:xfrm>
        </p:spPr>
        <p:txBody>
          <a:bodyPr>
            <a:normAutofit/>
          </a:bodyPr>
          <a:lstStyle/>
          <a:p>
            <a:pPr marL="0" indent="0" rtl="0">
              <a:lnSpc>
                <a:spcPct val="100000"/>
              </a:lnSpc>
              <a:spcBef>
                <a:spcPts val="0"/>
              </a:spcBef>
              <a:spcAft>
                <a:spcPts val="0"/>
              </a:spcAft>
              <a:buNone/>
            </a:pPr>
            <a:r>
              <a:rPr lang="et-EE" sz="2400" u="none" strike="noStrike" dirty="0">
                <a:solidFill>
                  <a:srgbClr val="2A2A2A"/>
                </a:solidFill>
                <a:effectLst/>
                <a:latin typeface="Geon Soft Medium" panose="020F0503030302020204" pitchFamily="34" charset="77"/>
              </a:rPr>
              <a:t>21-aastane</a:t>
            </a:r>
          </a:p>
          <a:p>
            <a:pPr marL="0" indent="0" rtl="0">
              <a:lnSpc>
                <a:spcPct val="100000"/>
              </a:lnSpc>
              <a:spcBef>
                <a:spcPts val="0"/>
              </a:spcBef>
              <a:spcAft>
                <a:spcPts val="0"/>
              </a:spcAft>
              <a:buNone/>
            </a:pPr>
            <a:r>
              <a:rPr lang="en-GB" sz="2400" u="none" strike="noStrike" dirty="0">
                <a:solidFill>
                  <a:srgbClr val="2A2A2A"/>
                </a:solidFill>
                <a:effectLst/>
                <a:latin typeface="Geon Soft Medium" panose="020F0503030302020204" pitchFamily="34" charset="77"/>
              </a:rPr>
              <a:t>Vinnie </a:t>
            </a:r>
            <a:r>
              <a:rPr lang="en-GB" sz="2400" u="none" strike="noStrike" dirty="0" err="1">
                <a:solidFill>
                  <a:srgbClr val="2A2A2A"/>
                </a:solidFill>
                <a:effectLst/>
                <a:latin typeface="Geon Soft Medium" panose="020F0503030302020204" pitchFamily="34" charset="77"/>
              </a:rPr>
              <a:t>Pyner</a:t>
            </a:r>
            <a:endParaRPr lang="et-EE" sz="2400" dirty="0">
              <a:solidFill>
                <a:srgbClr val="2A2A2A"/>
              </a:solidFill>
            </a:endParaRPr>
          </a:p>
        </p:txBody>
      </p:sp>
      <p:sp>
        <p:nvSpPr>
          <p:cNvPr id="6" name="Rounded Rectangle 5">
            <a:extLst>
              <a:ext uri="{FF2B5EF4-FFF2-40B4-BE49-F238E27FC236}">
                <a16:creationId xmlns:a16="http://schemas.microsoft.com/office/drawing/2014/main" id="{90088CAA-5FD8-7C5D-3E0A-0D04D4468E9E}"/>
              </a:ext>
            </a:extLst>
          </p:cNvPr>
          <p:cNvSpPr/>
          <p:nvPr/>
        </p:nvSpPr>
        <p:spPr>
          <a:xfrm>
            <a:off x="5218822" y="1630123"/>
            <a:ext cx="5433391" cy="3751991"/>
          </a:xfrm>
          <a:prstGeom prst="roundRect">
            <a:avLst>
              <a:gd name="adj" fmla="val 13025"/>
            </a:avLst>
          </a:prstGeom>
          <a:blipFill dpi="0" rotWithShape="1">
            <a:blip r:embed="rId3"/>
            <a:srcRect/>
            <a:stretch>
              <a:fillRect l="-5000" t="-2000" r="-2000" b="-1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02BA5983-1486-D28B-9B0F-533458443FA3}"/>
              </a:ext>
            </a:extLst>
          </p:cNvPr>
          <p:cNvSpPr/>
          <p:nvPr/>
        </p:nvSpPr>
        <p:spPr>
          <a:xfrm>
            <a:off x="2463167" y="3117774"/>
            <a:ext cx="3257986" cy="2563686"/>
          </a:xfrm>
          <a:prstGeom prst="roundRect">
            <a:avLst>
              <a:gd name="adj" fmla="val 13025"/>
            </a:avLst>
          </a:prstGeom>
          <a:blipFill dpi="0" rotWithShape="1">
            <a:blip r:embed="rId4"/>
            <a:srcRect/>
            <a:stretch>
              <a:fillRect l="-2000" t="-5000" b="-5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8" name="Content Placeholder 2">
            <a:extLst>
              <a:ext uri="{FF2B5EF4-FFF2-40B4-BE49-F238E27FC236}">
                <a16:creationId xmlns:a16="http://schemas.microsoft.com/office/drawing/2014/main" id="{B68DE3E5-304B-7074-6E3B-1131BF7BFF84}"/>
              </a:ext>
            </a:extLst>
          </p:cNvPr>
          <p:cNvSpPr txBox="1">
            <a:spLocks/>
          </p:cNvSpPr>
          <p:nvPr/>
        </p:nvSpPr>
        <p:spPr>
          <a:xfrm>
            <a:off x="5168947" y="573701"/>
            <a:ext cx="5123151" cy="16713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et-EE" b="1" dirty="0">
                <a:solidFill>
                  <a:srgbClr val="000000"/>
                </a:solidFill>
                <a:latin typeface="Geon Soft ExtraBold" panose="020F0503030302020204" pitchFamily="34" charset="77"/>
              </a:rPr>
              <a:t>6 purki energiajooki iga päev</a:t>
            </a:r>
          </a:p>
          <a:p>
            <a:pPr marL="0" indent="0">
              <a:lnSpc>
                <a:spcPct val="100000"/>
              </a:lnSpc>
              <a:spcBef>
                <a:spcPts val="0"/>
              </a:spcBef>
              <a:buFont typeface="Arial" panose="020B0604020202020204" pitchFamily="34" charset="0"/>
              <a:buNone/>
            </a:pPr>
            <a:r>
              <a:rPr lang="et-EE" b="1" dirty="0">
                <a:solidFill>
                  <a:srgbClr val="000000"/>
                </a:solidFill>
              </a:rPr>
              <a:t>7 kuu jooksul</a:t>
            </a:r>
            <a:endParaRPr lang="en-EE" dirty="0"/>
          </a:p>
        </p:txBody>
      </p:sp>
    </p:spTree>
    <p:extLst>
      <p:ext uri="{BB962C8B-B14F-4D97-AF65-F5344CB8AC3E}">
        <p14:creationId xmlns:p14="http://schemas.microsoft.com/office/powerpoint/2010/main" val="35713896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06C4AD-AB1F-3BB8-D88D-68DAE5ABD11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077EC3-574E-27E8-E54D-0633EF0E12B1}"/>
              </a:ext>
            </a:extLst>
          </p:cNvPr>
          <p:cNvSpPr>
            <a:spLocks noGrp="1"/>
          </p:cNvSpPr>
          <p:nvPr>
            <p:ph idx="1"/>
          </p:nvPr>
        </p:nvSpPr>
        <p:spPr>
          <a:xfrm>
            <a:off x="2420650" y="660553"/>
            <a:ext cx="7586950" cy="660248"/>
          </a:xfrm>
        </p:spPr>
        <p:txBody>
          <a:bodyPr>
            <a:normAutofit/>
          </a:bodyPr>
          <a:lstStyle/>
          <a:p>
            <a:pPr marL="0" indent="0" algn="ctr" rtl="0">
              <a:lnSpc>
                <a:spcPct val="120000"/>
              </a:lnSpc>
              <a:spcBef>
                <a:spcPts val="0"/>
              </a:spcBef>
              <a:spcAft>
                <a:spcPts val="0"/>
              </a:spcAft>
              <a:buNone/>
            </a:pPr>
            <a:r>
              <a:rPr lang="en-GB" b="1" dirty="0">
                <a:solidFill>
                  <a:srgbClr val="2A2A2A"/>
                </a:solidFill>
                <a:latin typeface="Geon Soft ExtraBold" panose="020F0503030302020204" pitchFamily="34" charset="77"/>
              </a:rPr>
              <a:t>Red Bulli </a:t>
            </a:r>
            <a:r>
              <a:rPr lang="en-GB" b="1" dirty="0" err="1">
                <a:solidFill>
                  <a:srgbClr val="2A2A2A"/>
                </a:solidFill>
                <a:latin typeface="Geon Soft ExtraBold" panose="020F0503030302020204" pitchFamily="34" charset="77"/>
              </a:rPr>
              <a:t>joomisest</a:t>
            </a:r>
            <a:r>
              <a:rPr lang="en-GB" b="1" dirty="0">
                <a:solidFill>
                  <a:srgbClr val="2A2A2A"/>
                </a:solidFill>
                <a:latin typeface="Geon Soft ExtraBold" panose="020F0503030302020204" pitchFamily="34" charset="77"/>
              </a:rPr>
              <a:t> </a:t>
            </a:r>
            <a:r>
              <a:rPr lang="en-GB" b="1" dirty="0" err="1">
                <a:solidFill>
                  <a:srgbClr val="2A2A2A"/>
                </a:solidFill>
                <a:latin typeface="Geon Soft ExtraBold" panose="020F0503030302020204" pitchFamily="34" charset="77"/>
              </a:rPr>
              <a:t>tekkinud</a:t>
            </a:r>
            <a:r>
              <a:rPr lang="en-GB" b="1" dirty="0">
                <a:solidFill>
                  <a:srgbClr val="2A2A2A"/>
                </a:solidFill>
                <a:latin typeface="Geon Soft ExtraBold" panose="020F0503030302020204" pitchFamily="34" charset="77"/>
              </a:rPr>
              <a:t> </a:t>
            </a:r>
            <a:r>
              <a:rPr lang="en-GB" b="1" dirty="0" err="1">
                <a:solidFill>
                  <a:srgbClr val="2A2A2A"/>
                </a:solidFill>
                <a:latin typeface="Geon Soft ExtraBold" panose="020F0503030302020204" pitchFamily="34" charset="77"/>
              </a:rPr>
              <a:t>kahjustused</a:t>
            </a:r>
            <a:endParaRPr lang="en-EE" dirty="0">
              <a:latin typeface="Geon Soft Medium" panose="020F0503030302020204" pitchFamily="34" charset="77"/>
            </a:endParaRPr>
          </a:p>
        </p:txBody>
      </p:sp>
      <p:sp>
        <p:nvSpPr>
          <p:cNvPr id="6" name="Rounded Rectangle 5">
            <a:extLst>
              <a:ext uri="{FF2B5EF4-FFF2-40B4-BE49-F238E27FC236}">
                <a16:creationId xmlns:a16="http://schemas.microsoft.com/office/drawing/2014/main" id="{038AB115-8EEA-E6D0-5E0D-555ECC6BDF46}"/>
              </a:ext>
            </a:extLst>
          </p:cNvPr>
          <p:cNvSpPr/>
          <p:nvPr/>
        </p:nvSpPr>
        <p:spPr>
          <a:xfrm>
            <a:off x="1535246" y="1550461"/>
            <a:ext cx="9172308" cy="3859586"/>
          </a:xfrm>
          <a:prstGeom prst="roundRect">
            <a:avLst>
              <a:gd name="adj" fmla="val 13025"/>
            </a:avLst>
          </a:prstGeom>
          <a:blipFill dpi="0" rotWithShape="1">
            <a:blip r:embed="rId3"/>
            <a:srcRect/>
            <a:stretch>
              <a:fillRect l="-1000" t="-1000" r="-2000" b="-1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5484588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A61C06-E4D6-DA8B-7596-5AC1897AC7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8642D8-5910-0641-AACB-9A5C69048653}"/>
              </a:ext>
            </a:extLst>
          </p:cNvPr>
          <p:cNvSpPr>
            <a:spLocks noGrp="1"/>
          </p:cNvSpPr>
          <p:nvPr>
            <p:ph type="title"/>
          </p:nvPr>
        </p:nvSpPr>
        <p:spPr/>
        <p:txBody>
          <a:bodyPr/>
          <a:lstStyle/>
          <a:p>
            <a:r>
              <a:rPr lang="en-EE" dirty="0"/>
              <a:t>KARASTUSJOOGID </a:t>
            </a:r>
            <a:r>
              <a:rPr lang="et-EE" dirty="0"/>
              <a:t>JA</a:t>
            </a:r>
            <a:r>
              <a:rPr lang="en-EE" dirty="0"/>
              <a:t> ENERGIAJOOGID</a:t>
            </a:r>
            <a:endParaRPr lang="en-GB" dirty="0"/>
          </a:p>
        </p:txBody>
      </p:sp>
      <p:pic>
        <p:nvPicPr>
          <p:cNvPr id="8" name="Picture 7">
            <a:extLst>
              <a:ext uri="{FF2B5EF4-FFF2-40B4-BE49-F238E27FC236}">
                <a16:creationId xmlns:a16="http://schemas.microsoft.com/office/drawing/2014/main" id="{B0FBAD0D-0082-0393-32C3-AC4C9FFC3F2E}"/>
              </a:ext>
            </a:extLst>
          </p:cNvPr>
          <p:cNvPicPr>
            <a:picLocks noChangeAspect="1"/>
          </p:cNvPicPr>
          <p:nvPr/>
        </p:nvPicPr>
        <p:blipFill>
          <a:blip r:embed="rId3"/>
          <a:srcRect/>
          <a:stretch/>
        </p:blipFill>
        <p:spPr>
          <a:xfrm>
            <a:off x="1331944" y="1065144"/>
            <a:ext cx="4679026" cy="4135279"/>
          </a:xfrm>
          <a:prstGeom prst="rect">
            <a:avLst/>
          </a:prstGeom>
        </p:spPr>
      </p:pic>
      <p:sp>
        <p:nvSpPr>
          <p:cNvPr id="3" name="Content Placeholder 2">
            <a:extLst>
              <a:ext uri="{FF2B5EF4-FFF2-40B4-BE49-F238E27FC236}">
                <a16:creationId xmlns:a16="http://schemas.microsoft.com/office/drawing/2014/main" id="{932AADF3-7034-5AEC-2CB5-AF36941E07FB}"/>
              </a:ext>
            </a:extLst>
          </p:cNvPr>
          <p:cNvSpPr>
            <a:spLocks noGrp="1"/>
          </p:cNvSpPr>
          <p:nvPr>
            <p:ph idx="1"/>
          </p:nvPr>
        </p:nvSpPr>
        <p:spPr>
          <a:xfrm>
            <a:off x="3976354" y="5356853"/>
            <a:ext cx="4168171" cy="399974"/>
          </a:xfrm>
        </p:spPr>
        <p:txBody>
          <a:bodyPr>
            <a:normAutofit lnSpcReduction="10000"/>
          </a:bodyPr>
          <a:lstStyle/>
          <a:p>
            <a:pPr marL="0" indent="0" algn="ctr">
              <a:lnSpc>
                <a:spcPct val="110000"/>
              </a:lnSpc>
              <a:spcBef>
                <a:spcPts val="0"/>
              </a:spcBef>
              <a:buNone/>
            </a:pPr>
            <a:r>
              <a:rPr lang="en-GB" sz="2000" b="1" dirty="0" err="1">
                <a:solidFill>
                  <a:srgbClr val="000000"/>
                </a:solidFill>
              </a:rPr>
              <a:t>Üks</a:t>
            </a:r>
            <a:r>
              <a:rPr lang="en-GB" sz="2000" b="1" dirty="0">
                <a:solidFill>
                  <a:srgbClr val="000000"/>
                </a:solidFill>
              </a:rPr>
              <a:t> </a:t>
            </a:r>
            <a:r>
              <a:rPr lang="en-GB" sz="2000" b="1" dirty="0" err="1">
                <a:solidFill>
                  <a:srgbClr val="000000"/>
                </a:solidFill>
              </a:rPr>
              <a:t>suhkrutükk</a:t>
            </a:r>
            <a:r>
              <a:rPr lang="et-EE" sz="2000" b="1" dirty="0">
                <a:solidFill>
                  <a:srgbClr val="000000"/>
                </a:solidFill>
              </a:rPr>
              <a:t> =</a:t>
            </a:r>
            <a:r>
              <a:rPr lang="en-GB" sz="2000" b="1" dirty="0">
                <a:solidFill>
                  <a:srgbClr val="000000"/>
                </a:solidFill>
              </a:rPr>
              <a:t>  2,5 </a:t>
            </a:r>
            <a:r>
              <a:rPr lang="en-GB" sz="2000" b="1" dirty="0" err="1">
                <a:solidFill>
                  <a:srgbClr val="000000"/>
                </a:solidFill>
              </a:rPr>
              <a:t>grammi</a:t>
            </a:r>
            <a:endParaRPr lang="en-EE" sz="2000" b="1" dirty="0"/>
          </a:p>
        </p:txBody>
      </p:sp>
      <p:sp>
        <p:nvSpPr>
          <p:cNvPr id="9" name="Content Placeholder 2">
            <a:extLst>
              <a:ext uri="{FF2B5EF4-FFF2-40B4-BE49-F238E27FC236}">
                <a16:creationId xmlns:a16="http://schemas.microsoft.com/office/drawing/2014/main" id="{73D880C0-6D3A-5AA4-3FEE-9338E413D118}"/>
              </a:ext>
            </a:extLst>
          </p:cNvPr>
          <p:cNvSpPr txBox="1">
            <a:spLocks/>
          </p:cNvSpPr>
          <p:nvPr/>
        </p:nvSpPr>
        <p:spPr>
          <a:xfrm>
            <a:off x="1157951" y="1515079"/>
            <a:ext cx="3929350" cy="18540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None/>
            </a:pPr>
            <a:r>
              <a:rPr lang="et-EE" sz="2400" b="1" dirty="0">
                <a:solidFill>
                  <a:srgbClr val="030310"/>
                </a:solidFill>
                <a:latin typeface="Geon Soft ExtraBold" panose="020F0503030302020204" pitchFamily="34" charset="77"/>
              </a:rPr>
              <a:t>Apelsinimahl</a:t>
            </a:r>
            <a:endParaRPr lang="en-GB" sz="2400" b="1" dirty="0">
              <a:solidFill>
                <a:srgbClr val="030310"/>
              </a:solidFill>
              <a:latin typeface="Geon Soft ExtraBold" panose="020F0503030302020204" pitchFamily="34" charset="77"/>
            </a:endParaRPr>
          </a:p>
          <a:p>
            <a:pPr marL="0" indent="0">
              <a:lnSpc>
                <a:spcPct val="100000"/>
              </a:lnSpc>
              <a:spcBef>
                <a:spcPts val="0"/>
              </a:spcBef>
              <a:buNone/>
            </a:pPr>
            <a:r>
              <a:rPr lang="et-EE" sz="1800" dirty="0">
                <a:solidFill>
                  <a:srgbClr val="030310"/>
                </a:solidFill>
              </a:rPr>
              <a:t>250 ml </a:t>
            </a:r>
            <a:r>
              <a:rPr lang="en-GB" sz="1800" dirty="0" err="1">
                <a:solidFill>
                  <a:srgbClr val="030310"/>
                </a:solidFill>
              </a:rPr>
              <a:t>klaasis</a:t>
            </a:r>
            <a:endParaRPr lang="et-EE" sz="1800" dirty="0">
              <a:solidFill>
                <a:srgbClr val="030310"/>
              </a:solidFill>
            </a:endParaRPr>
          </a:p>
          <a:p>
            <a:pPr marL="0" indent="0">
              <a:lnSpc>
                <a:spcPct val="100000"/>
              </a:lnSpc>
              <a:spcBef>
                <a:spcPts val="0"/>
              </a:spcBef>
              <a:buNone/>
            </a:pPr>
            <a:r>
              <a:rPr lang="et-EE" sz="1800" dirty="0">
                <a:solidFill>
                  <a:srgbClr val="030310"/>
                </a:solidFill>
              </a:rPr>
              <a:t>u </a:t>
            </a:r>
            <a:r>
              <a:rPr lang="et-EE" sz="1800" b="1" dirty="0">
                <a:solidFill>
                  <a:srgbClr val="030310"/>
                </a:solidFill>
                <a:latin typeface="Geon Soft Black" panose="020F0503030302020204" pitchFamily="34" charset="77"/>
              </a:rPr>
              <a:t>11,5</a:t>
            </a:r>
            <a:r>
              <a:rPr lang="et-EE" sz="1800" dirty="0">
                <a:solidFill>
                  <a:srgbClr val="030310"/>
                </a:solidFill>
              </a:rPr>
              <a:t> suhkrutükki</a:t>
            </a:r>
            <a:endParaRPr lang="en-GB" sz="1800" dirty="0">
              <a:solidFill>
                <a:srgbClr val="030310"/>
              </a:solidFill>
            </a:endParaRPr>
          </a:p>
          <a:p>
            <a:pPr marL="0" indent="0">
              <a:lnSpc>
                <a:spcPct val="100000"/>
              </a:lnSpc>
              <a:spcBef>
                <a:spcPts val="0"/>
              </a:spcBef>
              <a:buNone/>
            </a:pPr>
            <a:r>
              <a:rPr lang="et-EE" sz="1800" dirty="0">
                <a:solidFill>
                  <a:srgbClr val="030310"/>
                </a:solidFill>
              </a:rPr>
              <a:t>(22,5</a:t>
            </a:r>
            <a:r>
              <a:rPr lang="en-GB" sz="1800" dirty="0">
                <a:solidFill>
                  <a:srgbClr val="030310"/>
                </a:solidFill>
              </a:rPr>
              <a:t> g</a:t>
            </a:r>
            <a:r>
              <a:rPr lang="et-EE" sz="1800" dirty="0">
                <a:solidFill>
                  <a:srgbClr val="030310"/>
                </a:solidFill>
              </a:rPr>
              <a:t>)</a:t>
            </a:r>
            <a:endParaRPr lang="en-GB" sz="1800" dirty="0"/>
          </a:p>
        </p:txBody>
      </p:sp>
      <p:pic>
        <p:nvPicPr>
          <p:cNvPr id="4" name="Picture 3">
            <a:extLst>
              <a:ext uri="{FF2B5EF4-FFF2-40B4-BE49-F238E27FC236}">
                <a16:creationId xmlns:a16="http://schemas.microsoft.com/office/drawing/2014/main" id="{87DEE60A-1182-F1B4-AC43-1B33F62E502F}"/>
              </a:ext>
            </a:extLst>
          </p:cNvPr>
          <p:cNvPicPr>
            <a:picLocks noChangeAspect="1"/>
          </p:cNvPicPr>
          <p:nvPr/>
        </p:nvPicPr>
        <p:blipFill>
          <a:blip r:embed="rId4"/>
          <a:srcRect/>
          <a:stretch/>
        </p:blipFill>
        <p:spPr>
          <a:xfrm>
            <a:off x="5261294" y="1065144"/>
            <a:ext cx="6683656" cy="4135279"/>
          </a:xfrm>
          <a:prstGeom prst="rect">
            <a:avLst/>
          </a:prstGeom>
        </p:spPr>
      </p:pic>
      <p:sp>
        <p:nvSpPr>
          <p:cNvPr id="5" name="Content Placeholder 2">
            <a:extLst>
              <a:ext uri="{FF2B5EF4-FFF2-40B4-BE49-F238E27FC236}">
                <a16:creationId xmlns:a16="http://schemas.microsoft.com/office/drawing/2014/main" id="{92F4D386-0D97-3F71-0C88-E4CA33C4E241}"/>
              </a:ext>
            </a:extLst>
          </p:cNvPr>
          <p:cNvSpPr txBox="1">
            <a:spLocks/>
          </p:cNvSpPr>
          <p:nvPr/>
        </p:nvSpPr>
        <p:spPr>
          <a:xfrm>
            <a:off x="6839774" y="1518866"/>
            <a:ext cx="2151306" cy="1445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Font typeface="Arial" panose="020B0604020202020204" pitchFamily="34" charset="0"/>
              <a:buNone/>
            </a:pPr>
            <a:r>
              <a:rPr lang="et-EE" sz="2400" b="1" dirty="0">
                <a:solidFill>
                  <a:srgbClr val="030310"/>
                </a:solidFill>
                <a:latin typeface="Geon Soft ExtraBold" panose="020F0503030302020204" pitchFamily="34" charset="77"/>
              </a:rPr>
              <a:t>Limonaad</a:t>
            </a:r>
            <a:endParaRPr lang="en-GB" sz="2400" b="1" dirty="0">
              <a:solidFill>
                <a:srgbClr val="030310"/>
              </a:solidFill>
              <a:latin typeface="Geon Soft ExtraBold" panose="020F0503030302020204" pitchFamily="34" charset="77"/>
            </a:endParaRPr>
          </a:p>
          <a:p>
            <a:pPr marL="0" indent="0" rtl="0">
              <a:lnSpc>
                <a:spcPct val="100000"/>
              </a:lnSpc>
              <a:spcBef>
                <a:spcPts val="0"/>
              </a:spcBef>
              <a:spcAft>
                <a:spcPts val="0"/>
              </a:spcAft>
              <a:buNone/>
            </a:pPr>
            <a:r>
              <a:rPr lang="en-GB" sz="1800" u="none" strike="noStrike" dirty="0">
                <a:solidFill>
                  <a:srgbClr val="030310"/>
                </a:solidFill>
                <a:effectLst/>
              </a:rPr>
              <a:t>500</a:t>
            </a:r>
            <a:r>
              <a:rPr lang="et-EE" sz="1800" u="none" strike="noStrike" dirty="0">
                <a:solidFill>
                  <a:srgbClr val="030310"/>
                </a:solidFill>
                <a:effectLst/>
              </a:rPr>
              <a:t> ml </a:t>
            </a:r>
            <a:r>
              <a:rPr lang="en-GB" sz="1800" u="none" strike="noStrike" dirty="0" err="1">
                <a:solidFill>
                  <a:srgbClr val="030310"/>
                </a:solidFill>
                <a:effectLst/>
              </a:rPr>
              <a:t>pu</a:t>
            </a:r>
            <a:r>
              <a:rPr lang="et-EE" sz="1800" u="none" strike="noStrike" dirty="0" err="1">
                <a:solidFill>
                  <a:srgbClr val="030310"/>
                </a:solidFill>
                <a:effectLst/>
              </a:rPr>
              <a:t>rgis</a:t>
            </a:r>
            <a:endParaRPr lang="et-EE" sz="1800" dirty="0">
              <a:solidFill>
                <a:srgbClr val="030310"/>
              </a:solidFill>
            </a:endParaRPr>
          </a:p>
          <a:p>
            <a:pPr marL="0" indent="0" rtl="0">
              <a:lnSpc>
                <a:spcPct val="100000"/>
              </a:lnSpc>
              <a:spcBef>
                <a:spcPts val="0"/>
              </a:spcBef>
              <a:spcAft>
                <a:spcPts val="0"/>
              </a:spcAft>
              <a:buNone/>
            </a:pPr>
            <a:r>
              <a:rPr lang="et-EE" sz="1800" u="none" strike="noStrike" dirty="0">
                <a:solidFill>
                  <a:srgbClr val="030310"/>
                </a:solidFill>
                <a:effectLst/>
              </a:rPr>
              <a:t>u </a:t>
            </a:r>
            <a:r>
              <a:rPr lang="et-EE" sz="1800" b="1" dirty="0">
                <a:solidFill>
                  <a:srgbClr val="030310"/>
                </a:solidFill>
                <a:latin typeface="Geon Soft Black" panose="020F0503030302020204" pitchFamily="34" charset="77"/>
              </a:rPr>
              <a:t>23</a:t>
            </a:r>
            <a:r>
              <a:rPr lang="et-EE" sz="1800" u="none" strike="noStrike" dirty="0">
                <a:solidFill>
                  <a:srgbClr val="030310"/>
                </a:solidFill>
                <a:effectLst/>
              </a:rPr>
              <a:t> suhkrutükki</a:t>
            </a:r>
            <a:endParaRPr lang="en-GB" sz="1800" u="none" strike="noStrike" dirty="0">
              <a:solidFill>
                <a:srgbClr val="030310"/>
              </a:solidFill>
              <a:effectLst/>
            </a:endParaRPr>
          </a:p>
          <a:p>
            <a:pPr marL="0" indent="0" rtl="0">
              <a:lnSpc>
                <a:spcPct val="100000"/>
              </a:lnSpc>
              <a:spcBef>
                <a:spcPts val="0"/>
              </a:spcBef>
              <a:spcAft>
                <a:spcPts val="0"/>
              </a:spcAft>
              <a:buNone/>
            </a:pPr>
            <a:r>
              <a:rPr lang="et-EE" sz="1800" u="none" strike="noStrike" dirty="0">
                <a:solidFill>
                  <a:srgbClr val="030310"/>
                </a:solidFill>
                <a:effectLst/>
              </a:rPr>
              <a:t>(46 </a:t>
            </a:r>
            <a:r>
              <a:rPr lang="en-GB" sz="1800" u="none" strike="noStrike" dirty="0">
                <a:solidFill>
                  <a:srgbClr val="030310"/>
                </a:solidFill>
                <a:effectLst/>
              </a:rPr>
              <a:t>g</a:t>
            </a:r>
            <a:r>
              <a:rPr lang="et-EE" sz="1800" u="none" strike="noStrike" dirty="0">
                <a:solidFill>
                  <a:srgbClr val="030310"/>
                </a:solidFill>
                <a:effectLst/>
              </a:rPr>
              <a:t>)</a:t>
            </a:r>
            <a:endParaRPr lang="en-GB" sz="1800" u="none" strike="noStrike" dirty="0">
              <a:solidFill>
                <a:srgbClr val="030310"/>
              </a:solidFill>
              <a:effectLst/>
            </a:endParaRPr>
          </a:p>
        </p:txBody>
      </p:sp>
    </p:spTree>
    <p:extLst>
      <p:ext uri="{BB962C8B-B14F-4D97-AF65-F5344CB8AC3E}">
        <p14:creationId xmlns:p14="http://schemas.microsoft.com/office/powerpoint/2010/main" val="6727087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EBC56B-1EF9-2916-038C-0E8C00F005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CA3742-38DD-2C0C-9882-768E7467F123}"/>
              </a:ext>
            </a:extLst>
          </p:cNvPr>
          <p:cNvSpPr>
            <a:spLocks noGrp="1"/>
          </p:cNvSpPr>
          <p:nvPr>
            <p:ph type="title"/>
          </p:nvPr>
        </p:nvSpPr>
        <p:spPr/>
        <p:txBody>
          <a:bodyPr/>
          <a:lstStyle/>
          <a:p>
            <a:r>
              <a:rPr lang="en-EE" dirty="0"/>
              <a:t>KARASTUSJOOGID </a:t>
            </a:r>
            <a:r>
              <a:rPr lang="et-EE" dirty="0"/>
              <a:t>JA</a:t>
            </a:r>
            <a:r>
              <a:rPr lang="en-EE" dirty="0"/>
              <a:t> ENERGIAJOOGID</a:t>
            </a:r>
            <a:endParaRPr lang="en-GB" dirty="0"/>
          </a:p>
        </p:txBody>
      </p:sp>
      <p:sp>
        <p:nvSpPr>
          <p:cNvPr id="3" name="Content Placeholder 2">
            <a:extLst>
              <a:ext uri="{FF2B5EF4-FFF2-40B4-BE49-F238E27FC236}">
                <a16:creationId xmlns:a16="http://schemas.microsoft.com/office/drawing/2014/main" id="{D47DC9A8-82AE-8DF3-3213-D04C73C7A6F2}"/>
              </a:ext>
            </a:extLst>
          </p:cNvPr>
          <p:cNvSpPr>
            <a:spLocks noGrp="1"/>
          </p:cNvSpPr>
          <p:nvPr>
            <p:ph idx="1"/>
          </p:nvPr>
        </p:nvSpPr>
        <p:spPr>
          <a:xfrm>
            <a:off x="3976354" y="5356853"/>
            <a:ext cx="4168171" cy="399974"/>
          </a:xfrm>
        </p:spPr>
        <p:txBody>
          <a:bodyPr>
            <a:normAutofit lnSpcReduction="10000"/>
          </a:bodyPr>
          <a:lstStyle/>
          <a:p>
            <a:pPr marL="0" indent="0" algn="ctr">
              <a:lnSpc>
                <a:spcPct val="110000"/>
              </a:lnSpc>
              <a:spcBef>
                <a:spcPts val="0"/>
              </a:spcBef>
              <a:buNone/>
            </a:pPr>
            <a:r>
              <a:rPr lang="en-GB" sz="2000" b="1" dirty="0" err="1">
                <a:solidFill>
                  <a:srgbClr val="000000"/>
                </a:solidFill>
              </a:rPr>
              <a:t>Üks</a:t>
            </a:r>
            <a:r>
              <a:rPr lang="en-GB" sz="2000" b="1" dirty="0">
                <a:solidFill>
                  <a:srgbClr val="000000"/>
                </a:solidFill>
              </a:rPr>
              <a:t> </a:t>
            </a:r>
            <a:r>
              <a:rPr lang="en-GB" sz="2000" b="1" dirty="0" err="1">
                <a:solidFill>
                  <a:srgbClr val="000000"/>
                </a:solidFill>
              </a:rPr>
              <a:t>suhkrutükk</a:t>
            </a:r>
            <a:r>
              <a:rPr lang="et-EE" sz="2000" b="1" dirty="0">
                <a:solidFill>
                  <a:srgbClr val="000000"/>
                </a:solidFill>
              </a:rPr>
              <a:t> =</a:t>
            </a:r>
            <a:r>
              <a:rPr lang="en-GB" sz="2000" b="1" dirty="0">
                <a:solidFill>
                  <a:srgbClr val="000000"/>
                </a:solidFill>
              </a:rPr>
              <a:t>  2,5 </a:t>
            </a:r>
            <a:r>
              <a:rPr lang="en-GB" sz="2000" b="1" dirty="0" err="1">
                <a:solidFill>
                  <a:srgbClr val="000000"/>
                </a:solidFill>
              </a:rPr>
              <a:t>grammi</a:t>
            </a:r>
            <a:endParaRPr lang="en-EE" sz="2000" b="1" dirty="0"/>
          </a:p>
        </p:txBody>
      </p:sp>
      <p:sp>
        <p:nvSpPr>
          <p:cNvPr id="12" name="Content Placeholder 2">
            <a:extLst>
              <a:ext uri="{FF2B5EF4-FFF2-40B4-BE49-F238E27FC236}">
                <a16:creationId xmlns:a16="http://schemas.microsoft.com/office/drawing/2014/main" id="{4DC85CE9-A11E-CE97-A2D8-F55374BF2D9D}"/>
              </a:ext>
            </a:extLst>
          </p:cNvPr>
          <p:cNvSpPr txBox="1">
            <a:spLocks/>
          </p:cNvSpPr>
          <p:nvPr/>
        </p:nvSpPr>
        <p:spPr>
          <a:xfrm>
            <a:off x="1151685" y="1536260"/>
            <a:ext cx="2311478" cy="1445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Font typeface="Arial" panose="020B0604020202020204" pitchFamily="34" charset="0"/>
              <a:buNone/>
            </a:pPr>
            <a:r>
              <a:rPr lang="et-EE" sz="2400" b="1" dirty="0">
                <a:solidFill>
                  <a:srgbClr val="030310"/>
                </a:solidFill>
                <a:latin typeface="Geon Soft ExtraBold" panose="020F0503030302020204" pitchFamily="34" charset="77"/>
              </a:rPr>
              <a:t>Koolajook</a:t>
            </a:r>
            <a:endParaRPr lang="en-GB" sz="2400" b="1" dirty="0">
              <a:solidFill>
                <a:srgbClr val="030310"/>
              </a:solidFill>
              <a:latin typeface="Geon Soft ExtraBold" panose="020F0503030302020204" pitchFamily="34" charset="77"/>
            </a:endParaRPr>
          </a:p>
          <a:p>
            <a:pPr marL="0" indent="0" rtl="0">
              <a:lnSpc>
                <a:spcPct val="100000"/>
              </a:lnSpc>
              <a:spcBef>
                <a:spcPts val="0"/>
              </a:spcBef>
              <a:spcAft>
                <a:spcPts val="0"/>
              </a:spcAft>
              <a:buNone/>
            </a:pPr>
            <a:r>
              <a:rPr lang="en-GB" sz="1800" u="none" strike="noStrike" dirty="0">
                <a:solidFill>
                  <a:srgbClr val="030310"/>
                </a:solidFill>
                <a:effectLst/>
              </a:rPr>
              <a:t>500</a:t>
            </a:r>
            <a:r>
              <a:rPr lang="et-EE" sz="1800" u="none" strike="noStrike" dirty="0">
                <a:solidFill>
                  <a:srgbClr val="030310"/>
                </a:solidFill>
                <a:effectLst/>
              </a:rPr>
              <a:t> ml </a:t>
            </a:r>
            <a:r>
              <a:rPr lang="en-GB" sz="1800" u="none" strike="noStrike" dirty="0" err="1">
                <a:solidFill>
                  <a:srgbClr val="030310"/>
                </a:solidFill>
                <a:effectLst/>
              </a:rPr>
              <a:t>pu</a:t>
            </a:r>
            <a:r>
              <a:rPr lang="et-EE" sz="1800" u="none" strike="noStrike" dirty="0" err="1">
                <a:solidFill>
                  <a:srgbClr val="030310"/>
                </a:solidFill>
                <a:effectLst/>
              </a:rPr>
              <a:t>delis</a:t>
            </a:r>
            <a:endParaRPr lang="et-EE" sz="1800" dirty="0">
              <a:solidFill>
                <a:srgbClr val="030310"/>
              </a:solidFill>
            </a:endParaRPr>
          </a:p>
          <a:p>
            <a:pPr marL="0" indent="0" rtl="0">
              <a:lnSpc>
                <a:spcPct val="100000"/>
              </a:lnSpc>
              <a:spcBef>
                <a:spcPts val="0"/>
              </a:spcBef>
              <a:spcAft>
                <a:spcPts val="0"/>
              </a:spcAft>
              <a:buNone/>
            </a:pPr>
            <a:r>
              <a:rPr lang="et-EE" sz="1800" u="none" strike="noStrike" dirty="0">
                <a:solidFill>
                  <a:srgbClr val="030310"/>
                </a:solidFill>
                <a:effectLst/>
              </a:rPr>
              <a:t>u </a:t>
            </a:r>
            <a:r>
              <a:rPr lang="et-EE" sz="1800" b="1" dirty="0">
                <a:solidFill>
                  <a:srgbClr val="030310"/>
                </a:solidFill>
                <a:latin typeface="Geon Soft Black" panose="020F0503030302020204" pitchFamily="34" charset="77"/>
              </a:rPr>
              <a:t>26,5</a:t>
            </a:r>
            <a:r>
              <a:rPr lang="et-EE" sz="1800" u="none" strike="noStrike" dirty="0">
                <a:solidFill>
                  <a:srgbClr val="030310"/>
                </a:solidFill>
                <a:effectLst/>
              </a:rPr>
              <a:t> suhkrutükki</a:t>
            </a:r>
            <a:endParaRPr lang="en-GB" sz="1800" u="none" strike="noStrike" dirty="0">
              <a:solidFill>
                <a:srgbClr val="030310"/>
              </a:solidFill>
              <a:effectLst/>
            </a:endParaRPr>
          </a:p>
          <a:p>
            <a:pPr marL="0" indent="0" rtl="0">
              <a:lnSpc>
                <a:spcPct val="100000"/>
              </a:lnSpc>
              <a:spcBef>
                <a:spcPts val="0"/>
              </a:spcBef>
              <a:spcAft>
                <a:spcPts val="0"/>
              </a:spcAft>
              <a:buNone/>
            </a:pPr>
            <a:r>
              <a:rPr lang="et-EE" sz="1800" u="none" strike="noStrike" dirty="0">
                <a:solidFill>
                  <a:srgbClr val="030310"/>
                </a:solidFill>
                <a:effectLst/>
              </a:rPr>
              <a:t>(53 </a:t>
            </a:r>
            <a:r>
              <a:rPr lang="en-GB" sz="1800" u="none" strike="noStrike" dirty="0">
                <a:solidFill>
                  <a:srgbClr val="030310"/>
                </a:solidFill>
                <a:effectLst/>
              </a:rPr>
              <a:t>g</a:t>
            </a:r>
            <a:r>
              <a:rPr lang="et-EE" sz="1800" u="none" strike="noStrike" dirty="0">
                <a:solidFill>
                  <a:srgbClr val="030310"/>
                </a:solidFill>
                <a:effectLst/>
              </a:rPr>
              <a:t>)</a:t>
            </a:r>
            <a:endParaRPr lang="en-GB" sz="1800" u="none" strike="noStrike" dirty="0">
              <a:solidFill>
                <a:srgbClr val="030310"/>
              </a:solidFill>
              <a:effectLst/>
            </a:endParaRPr>
          </a:p>
        </p:txBody>
      </p:sp>
      <p:pic>
        <p:nvPicPr>
          <p:cNvPr id="11" name="Picture 10">
            <a:extLst>
              <a:ext uri="{FF2B5EF4-FFF2-40B4-BE49-F238E27FC236}">
                <a16:creationId xmlns:a16="http://schemas.microsoft.com/office/drawing/2014/main" id="{B2F8C26C-6E33-6198-B362-784FA46614E1}"/>
              </a:ext>
            </a:extLst>
          </p:cNvPr>
          <p:cNvPicPr>
            <a:picLocks noChangeAspect="1"/>
          </p:cNvPicPr>
          <p:nvPr/>
        </p:nvPicPr>
        <p:blipFill>
          <a:blip r:embed="rId3"/>
          <a:srcRect/>
          <a:stretch/>
        </p:blipFill>
        <p:spPr>
          <a:xfrm>
            <a:off x="0" y="1065144"/>
            <a:ext cx="6683656" cy="4135278"/>
          </a:xfrm>
          <a:prstGeom prst="rect">
            <a:avLst/>
          </a:prstGeom>
        </p:spPr>
      </p:pic>
      <p:pic>
        <p:nvPicPr>
          <p:cNvPr id="6" name="Picture 5" descr="A can of sugar cubes&#10;&#10;AI-generated content may be incorrect.">
            <a:extLst>
              <a:ext uri="{FF2B5EF4-FFF2-40B4-BE49-F238E27FC236}">
                <a16:creationId xmlns:a16="http://schemas.microsoft.com/office/drawing/2014/main" id="{A2803C38-C124-63EF-97CC-09E5F3CB2715}"/>
              </a:ext>
            </a:extLst>
          </p:cNvPr>
          <p:cNvPicPr>
            <a:picLocks noChangeAspect="1"/>
          </p:cNvPicPr>
          <p:nvPr/>
        </p:nvPicPr>
        <p:blipFill>
          <a:blip r:embed="rId4"/>
          <a:stretch>
            <a:fillRect/>
          </a:stretch>
        </p:blipFill>
        <p:spPr>
          <a:xfrm>
            <a:off x="5387010" y="1065144"/>
            <a:ext cx="6683657" cy="4135279"/>
          </a:xfrm>
          <a:prstGeom prst="rect">
            <a:avLst/>
          </a:prstGeom>
        </p:spPr>
      </p:pic>
      <p:sp>
        <p:nvSpPr>
          <p:cNvPr id="7" name="Content Placeholder 2">
            <a:extLst>
              <a:ext uri="{FF2B5EF4-FFF2-40B4-BE49-F238E27FC236}">
                <a16:creationId xmlns:a16="http://schemas.microsoft.com/office/drawing/2014/main" id="{C839331F-7532-B078-3562-FA0B330DD01E}"/>
              </a:ext>
            </a:extLst>
          </p:cNvPr>
          <p:cNvSpPr txBox="1">
            <a:spLocks/>
          </p:cNvSpPr>
          <p:nvPr/>
        </p:nvSpPr>
        <p:spPr>
          <a:xfrm>
            <a:off x="6370395" y="1487955"/>
            <a:ext cx="3929350" cy="18540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Font typeface="Arial" panose="020B0604020202020204" pitchFamily="34" charset="0"/>
              <a:buNone/>
            </a:pPr>
            <a:r>
              <a:rPr lang="et-EE" sz="2400" b="1" dirty="0">
                <a:solidFill>
                  <a:srgbClr val="030310"/>
                </a:solidFill>
                <a:latin typeface="Geon Soft ExtraBold" panose="020F0503030302020204" pitchFamily="34" charset="77"/>
              </a:rPr>
              <a:t>Energiajook</a:t>
            </a:r>
            <a:endParaRPr lang="en-GB" sz="2400" b="1" dirty="0">
              <a:solidFill>
                <a:srgbClr val="030310"/>
              </a:solidFill>
              <a:latin typeface="Geon Soft ExtraBold" panose="020F0503030302020204" pitchFamily="34" charset="77"/>
            </a:endParaRPr>
          </a:p>
          <a:p>
            <a:pPr marL="0" indent="0" rtl="0">
              <a:lnSpc>
                <a:spcPct val="100000"/>
              </a:lnSpc>
              <a:spcBef>
                <a:spcPts val="0"/>
              </a:spcBef>
              <a:spcAft>
                <a:spcPts val="0"/>
              </a:spcAft>
              <a:buNone/>
            </a:pPr>
            <a:r>
              <a:rPr lang="en-GB" sz="1800" u="none" strike="noStrike" dirty="0">
                <a:solidFill>
                  <a:srgbClr val="030310"/>
                </a:solidFill>
                <a:effectLst/>
              </a:rPr>
              <a:t>500</a:t>
            </a:r>
            <a:r>
              <a:rPr lang="et-EE" sz="1800" u="none" strike="noStrike" dirty="0">
                <a:solidFill>
                  <a:srgbClr val="030310"/>
                </a:solidFill>
                <a:effectLst/>
              </a:rPr>
              <a:t> ml </a:t>
            </a:r>
            <a:r>
              <a:rPr lang="en-GB" sz="1800" u="none" strike="noStrike" dirty="0" err="1">
                <a:solidFill>
                  <a:srgbClr val="030310"/>
                </a:solidFill>
                <a:effectLst/>
              </a:rPr>
              <a:t>pu</a:t>
            </a:r>
            <a:r>
              <a:rPr lang="et-EE" sz="1800" u="none" strike="noStrike" dirty="0">
                <a:solidFill>
                  <a:srgbClr val="030310"/>
                </a:solidFill>
                <a:effectLst/>
              </a:rPr>
              <a:t>rgis</a:t>
            </a:r>
            <a:endParaRPr lang="et-EE" sz="1800" dirty="0">
              <a:solidFill>
                <a:srgbClr val="030310"/>
              </a:solidFill>
            </a:endParaRPr>
          </a:p>
          <a:p>
            <a:pPr marL="0" indent="0" rtl="0">
              <a:lnSpc>
                <a:spcPct val="100000"/>
              </a:lnSpc>
              <a:spcBef>
                <a:spcPts val="0"/>
              </a:spcBef>
              <a:spcAft>
                <a:spcPts val="0"/>
              </a:spcAft>
              <a:buNone/>
            </a:pPr>
            <a:r>
              <a:rPr lang="et-EE" sz="1800" u="none" strike="noStrike" dirty="0">
                <a:solidFill>
                  <a:srgbClr val="030310"/>
                </a:solidFill>
                <a:effectLst/>
              </a:rPr>
              <a:t>u </a:t>
            </a:r>
            <a:r>
              <a:rPr lang="et-EE" sz="1800" b="1" u="none" strike="noStrike" dirty="0">
                <a:solidFill>
                  <a:srgbClr val="030310"/>
                </a:solidFill>
                <a:effectLst/>
                <a:latin typeface="Geon Soft Black" panose="020F0503030302020204" pitchFamily="34" charset="77"/>
              </a:rPr>
              <a:t>25,5</a:t>
            </a:r>
            <a:r>
              <a:rPr lang="et-EE" sz="1800" u="none" strike="noStrike" dirty="0">
                <a:solidFill>
                  <a:srgbClr val="030310"/>
                </a:solidFill>
                <a:effectLst/>
              </a:rPr>
              <a:t> suhkrutükki</a:t>
            </a:r>
            <a:endParaRPr lang="en-GB" sz="1800" u="none" strike="noStrike" dirty="0">
              <a:solidFill>
                <a:srgbClr val="030310"/>
              </a:solidFill>
              <a:effectLst/>
            </a:endParaRPr>
          </a:p>
          <a:p>
            <a:pPr marL="0" indent="0" rtl="0">
              <a:lnSpc>
                <a:spcPct val="100000"/>
              </a:lnSpc>
              <a:spcBef>
                <a:spcPts val="0"/>
              </a:spcBef>
              <a:spcAft>
                <a:spcPts val="0"/>
              </a:spcAft>
              <a:buNone/>
            </a:pPr>
            <a:r>
              <a:rPr lang="et-EE" sz="1800" u="none" strike="noStrike" dirty="0">
                <a:solidFill>
                  <a:srgbClr val="030310"/>
                </a:solidFill>
                <a:effectLst/>
              </a:rPr>
              <a:t>(</a:t>
            </a:r>
            <a:r>
              <a:rPr lang="en-GB" sz="1800" u="none" strike="noStrike" dirty="0">
                <a:solidFill>
                  <a:srgbClr val="030310"/>
                </a:solidFill>
                <a:effectLst/>
              </a:rPr>
              <a:t>5</a:t>
            </a:r>
            <a:r>
              <a:rPr lang="et-EE" sz="1800" u="none" strike="noStrike" dirty="0">
                <a:solidFill>
                  <a:srgbClr val="030310"/>
                </a:solidFill>
                <a:effectLst/>
              </a:rPr>
              <a:t>5</a:t>
            </a:r>
            <a:r>
              <a:rPr lang="en-GB" sz="1800" u="none" strike="noStrike" dirty="0">
                <a:solidFill>
                  <a:srgbClr val="030310"/>
                </a:solidFill>
                <a:effectLst/>
              </a:rPr>
              <a:t> g</a:t>
            </a:r>
            <a:r>
              <a:rPr lang="et-EE" sz="1800" u="none" strike="noStrike" dirty="0">
                <a:solidFill>
                  <a:srgbClr val="030310"/>
                </a:solidFill>
                <a:effectLst/>
              </a:rPr>
              <a:t>)</a:t>
            </a:r>
            <a:endParaRPr lang="en-GB" sz="1800" u="none" strike="noStrike" dirty="0">
              <a:solidFill>
                <a:srgbClr val="030310"/>
              </a:solidFill>
              <a:effectLst/>
            </a:endParaRPr>
          </a:p>
        </p:txBody>
      </p:sp>
    </p:spTree>
    <p:extLst>
      <p:ext uri="{BB962C8B-B14F-4D97-AF65-F5344CB8AC3E}">
        <p14:creationId xmlns:p14="http://schemas.microsoft.com/office/powerpoint/2010/main" val="21310101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91659C-2003-2E86-31CB-2CDA38FFCE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CE1DD0-6896-C9E9-D241-BAF415D4A42E}"/>
              </a:ext>
            </a:extLst>
          </p:cNvPr>
          <p:cNvSpPr>
            <a:spLocks noGrp="1"/>
          </p:cNvSpPr>
          <p:nvPr>
            <p:ph type="title"/>
          </p:nvPr>
        </p:nvSpPr>
        <p:spPr/>
        <p:txBody>
          <a:bodyPr/>
          <a:lstStyle/>
          <a:p>
            <a:r>
              <a:rPr lang="en-EE" dirty="0"/>
              <a:t>KARASTUSJOOGID </a:t>
            </a:r>
            <a:r>
              <a:rPr lang="et-EE" dirty="0"/>
              <a:t>JA</a:t>
            </a:r>
            <a:r>
              <a:rPr lang="en-EE" dirty="0"/>
              <a:t> ENERGIAJOOGID</a:t>
            </a:r>
            <a:endParaRPr lang="en-GB" dirty="0"/>
          </a:p>
        </p:txBody>
      </p:sp>
      <p:pic>
        <p:nvPicPr>
          <p:cNvPr id="8" name="Picture 7">
            <a:extLst>
              <a:ext uri="{FF2B5EF4-FFF2-40B4-BE49-F238E27FC236}">
                <a16:creationId xmlns:a16="http://schemas.microsoft.com/office/drawing/2014/main" id="{541DCFB4-6B1F-B527-1AA3-AFF1F039F672}"/>
              </a:ext>
            </a:extLst>
          </p:cNvPr>
          <p:cNvPicPr>
            <a:picLocks noChangeAspect="1"/>
          </p:cNvPicPr>
          <p:nvPr/>
        </p:nvPicPr>
        <p:blipFill>
          <a:blip r:embed="rId3"/>
          <a:srcRect/>
          <a:stretch/>
        </p:blipFill>
        <p:spPr>
          <a:xfrm>
            <a:off x="-587656" y="1065144"/>
            <a:ext cx="6683656" cy="4135279"/>
          </a:xfrm>
          <a:prstGeom prst="rect">
            <a:avLst/>
          </a:prstGeom>
        </p:spPr>
      </p:pic>
      <p:sp>
        <p:nvSpPr>
          <p:cNvPr id="9" name="Content Placeholder 2">
            <a:extLst>
              <a:ext uri="{FF2B5EF4-FFF2-40B4-BE49-F238E27FC236}">
                <a16:creationId xmlns:a16="http://schemas.microsoft.com/office/drawing/2014/main" id="{7B9FDAF0-3858-39F9-6F58-9765D4EC43AE}"/>
              </a:ext>
            </a:extLst>
          </p:cNvPr>
          <p:cNvSpPr txBox="1">
            <a:spLocks/>
          </p:cNvSpPr>
          <p:nvPr/>
        </p:nvSpPr>
        <p:spPr>
          <a:xfrm>
            <a:off x="1157951" y="1515079"/>
            <a:ext cx="3929350" cy="18540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None/>
            </a:pPr>
            <a:r>
              <a:rPr lang="et-EE" sz="2400" b="1" dirty="0">
                <a:solidFill>
                  <a:srgbClr val="030310"/>
                </a:solidFill>
                <a:latin typeface="Geon Soft ExtraBold" panose="020F0503030302020204" pitchFamily="34" charset="77"/>
              </a:rPr>
              <a:t>Vitamiinijook</a:t>
            </a:r>
            <a:endParaRPr lang="en-GB" sz="2400" b="1" dirty="0">
              <a:solidFill>
                <a:srgbClr val="030310"/>
              </a:solidFill>
              <a:latin typeface="Geon Soft ExtraBold" panose="020F0503030302020204" pitchFamily="34" charset="77"/>
            </a:endParaRPr>
          </a:p>
          <a:p>
            <a:pPr marL="0" indent="0">
              <a:lnSpc>
                <a:spcPct val="100000"/>
              </a:lnSpc>
              <a:spcBef>
                <a:spcPts val="0"/>
              </a:spcBef>
              <a:buNone/>
            </a:pPr>
            <a:r>
              <a:rPr lang="et-EE" sz="1800" dirty="0">
                <a:solidFill>
                  <a:srgbClr val="030310"/>
                </a:solidFill>
              </a:rPr>
              <a:t>500 ml </a:t>
            </a:r>
            <a:r>
              <a:rPr lang="en-GB" sz="1800" dirty="0" err="1">
                <a:solidFill>
                  <a:srgbClr val="030310"/>
                </a:solidFill>
              </a:rPr>
              <a:t>pudelis</a:t>
            </a:r>
            <a:endParaRPr lang="et-EE" sz="1800" dirty="0">
              <a:solidFill>
                <a:srgbClr val="030310"/>
              </a:solidFill>
            </a:endParaRPr>
          </a:p>
          <a:p>
            <a:pPr marL="0" indent="0">
              <a:lnSpc>
                <a:spcPct val="100000"/>
              </a:lnSpc>
              <a:spcBef>
                <a:spcPts val="0"/>
              </a:spcBef>
              <a:buNone/>
            </a:pPr>
            <a:r>
              <a:rPr lang="et-EE" sz="1800" dirty="0">
                <a:solidFill>
                  <a:srgbClr val="030310"/>
                </a:solidFill>
              </a:rPr>
              <a:t>u </a:t>
            </a:r>
            <a:r>
              <a:rPr lang="et-EE" sz="1800" b="1" dirty="0">
                <a:solidFill>
                  <a:srgbClr val="030310"/>
                </a:solidFill>
                <a:latin typeface="Geon Soft Black" panose="020F0503030302020204" pitchFamily="34" charset="77"/>
              </a:rPr>
              <a:t>10,5</a:t>
            </a:r>
            <a:r>
              <a:rPr lang="et-EE" sz="1800" dirty="0">
                <a:solidFill>
                  <a:srgbClr val="030310"/>
                </a:solidFill>
              </a:rPr>
              <a:t> suhkrutükki</a:t>
            </a:r>
            <a:endParaRPr lang="en-GB" sz="1800" dirty="0">
              <a:solidFill>
                <a:srgbClr val="030310"/>
              </a:solidFill>
            </a:endParaRPr>
          </a:p>
          <a:p>
            <a:pPr marL="0" indent="0">
              <a:lnSpc>
                <a:spcPct val="100000"/>
              </a:lnSpc>
              <a:spcBef>
                <a:spcPts val="0"/>
              </a:spcBef>
              <a:buNone/>
            </a:pPr>
            <a:r>
              <a:rPr lang="et-EE" sz="1800" dirty="0">
                <a:solidFill>
                  <a:srgbClr val="030310"/>
                </a:solidFill>
              </a:rPr>
              <a:t>(21</a:t>
            </a:r>
            <a:r>
              <a:rPr lang="en-GB" sz="1800" dirty="0">
                <a:solidFill>
                  <a:srgbClr val="030310"/>
                </a:solidFill>
              </a:rPr>
              <a:t> g</a:t>
            </a:r>
            <a:r>
              <a:rPr lang="et-EE" sz="1800" dirty="0">
                <a:solidFill>
                  <a:srgbClr val="030310"/>
                </a:solidFill>
              </a:rPr>
              <a:t>)</a:t>
            </a:r>
            <a:endParaRPr lang="en-GB" sz="1800" dirty="0"/>
          </a:p>
        </p:txBody>
      </p:sp>
      <p:sp>
        <p:nvSpPr>
          <p:cNvPr id="3" name="Content Placeholder 2">
            <a:extLst>
              <a:ext uri="{FF2B5EF4-FFF2-40B4-BE49-F238E27FC236}">
                <a16:creationId xmlns:a16="http://schemas.microsoft.com/office/drawing/2014/main" id="{77F62294-D660-BC51-2C53-21090E9FF74C}"/>
              </a:ext>
            </a:extLst>
          </p:cNvPr>
          <p:cNvSpPr>
            <a:spLocks noGrp="1"/>
          </p:cNvSpPr>
          <p:nvPr>
            <p:ph idx="1"/>
          </p:nvPr>
        </p:nvSpPr>
        <p:spPr>
          <a:xfrm>
            <a:off x="3976354" y="5356853"/>
            <a:ext cx="4168171" cy="399974"/>
          </a:xfrm>
        </p:spPr>
        <p:txBody>
          <a:bodyPr>
            <a:normAutofit lnSpcReduction="10000"/>
          </a:bodyPr>
          <a:lstStyle/>
          <a:p>
            <a:pPr marL="0" indent="0" algn="ctr">
              <a:lnSpc>
                <a:spcPct val="110000"/>
              </a:lnSpc>
              <a:spcBef>
                <a:spcPts val="0"/>
              </a:spcBef>
              <a:buNone/>
            </a:pPr>
            <a:r>
              <a:rPr lang="en-GB" sz="2000" b="1" dirty="0" err="1">
                <a:solidFill>
                  <a:srgbClr val="000000"/>
                </a:solidFill>
              </a:rPr>
              <a:t>Üks</a:t>
            </a:r>
            <a:r>
              <a:rPr lang="en-GB" sz="2000" b="1" dirty="0">
                <a:solidFill>
                  <a:srgbClr val="000000"/>
                </a:solidFill>
              </a:rPr>
              <a:t> </a:t>
            </a:r>
            <a:r>
              <a:rPr lang="en-GB" sz="2000" b="1" dirty="0" err="1">
                <a:solidFill>
                  <a:srgbClr val="000000"/>
                </a:solidFill>
              </a:rPr>
              <a:t>suhkrutükk</a:t>
            </a:r>
            <a:r>
              <a:rPr lang="et-EE" sz="2000" b="1" dirty="0">
                <a:solidFill>
                  <a:srgbClr val="000000"/>
                </a:solidFill>
              </a:rPr>
              <a:t> =</a:t>
            </a:r>
            <a:r>
              <a:rPr lang="en-GB" sz="2000" b="1" dirty="0">
                <a:solidFill>
                  <a:srgbClr val="000000"/>
                </a:solidFill>
              </a:rPr>
              <a:t>  2,5 </a:t>
            </a:r>
            <a:r>
              <a:rPr lang="en-GB" sz="2000" b="1" dirty="0" err="1">
                <a:solidFill>
                  <a:srgbClr val="000000"/>
                </a:solidFill>
              </a:rPr>
              <a:t>grammi</a:t>
            </a:r>
            <a:endParaRPr lang="en-EE" sz="2000" b="1" dirty="0"/>
          </a:p>
        </p:txBody>
      </p:sp>
      <p:pic>
        <p:nvPicPr>
          <p:cNvPr id="4" name="Picture 3">
            <a:extLst>
              <a:ext uri="{FF2B5EF4-FFF2-40B4-BE49-F238E27FC236}">
                <a16:creationId xmlns:a16="http://schemas.microsoft.com/office/drawing/2014/main" id="{8394E0EC-5FEB-122A-17C2-16B9359C55DF}"/>
              </a:ext>
            </a:extLst>
          </p:cNvPr>
          <p:cNvPicPr>
            <a:picLocks noChangeAspect="1"/>
          </p:cNvPicPr>
          <p:nvPr/>
        </p:nvPicPr>
        <p:blipFill>
          <a:blip r:embed="rId4"/>
          <a:srcRect/>
          <a:stretch/>
        </p:blipFill>
        <p:spPr>
          <a:xfrm>
            <a:off x="5026044" y="1065144"/>
            <a:ext cx="6683656" cy="4135278"/>
          </a:xfrm>
          <a:prstGeom prst="rect">
            <a:avLst/>
          </a:prstGeom>
        </p:spPr>
      </p:pic>
      <p:sp>
        <p:nvSpPr>
          <p:cNvPr id="5" name="Content Placeholder 2">
            <a:extLst>
              <a:ext uri="{FF2B5EF4-FFF2-40B4-BE49-F238E27FC236}">
                <a16:creationId xmlns:a16="http://schemas.microsoft.com/office/drawing/2014/main" id="{CAE03D8A-CD5C-D1ED-5DF9-4FC76F4E78B0}"/>
              </a:ext>
            </a:extLst>
          </p:cNvPr>
          <p:cNvSpPr txBox="1">
            <a:spLocks/>
          </p:cNvSpPr>
          <p:nvPr/>
        </p:nvSpPr>
        <p:spPr>
          <a:xfrm>
            <a:off x="6963667" y="1515079"/>
            <a:ext cx="2151306" cy="1445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Font typeface="Arial" panose="020B0604020202020204" pitchFamily="34" charset="0"/>
              <a:buNone/>
            </a:pPr>
            <a:r>
              <a:rPr lang="et-EE" sz="2400" b="1" dirty="0">
                <a:solidFill>
                  <a:srgbClr val="030310"/>
                </a:solidFill>
                <a:latin typeface="Geon Soft ExtraBold" panose="020F0503030302020204" pitchFamily="34" charset="77"/>
              </a:rPr>
              <a:t>Maitsevesi</a:t>
            </a:r>
            <a:endParaRPr lang="en-GB" sz="2400" b="1" dirty="0">
              <a:solidFill>
                <a:srgbClr val="030310"/>
              </a:solidFill>
              <a:latin typeface="Geon Soft ExtraBold" panose="020F0503030302020204" pitchFamily="34" charset="77"/>
            </a:endParaRPr>
          </a:p>
          <a:p>
            <a:pPr marL="0" indent="0" rtl="0">
              <a:lnSpc>
                <a:spcPct val="100000"/>
              </a:lnSpc>
              <a:spcBef>
                <a:spcPts val="0"/>
              </a:spcBef>
              <a:spcAft>
                <a:spcPts val="0"/>
              </a:spcAft>
              <a:buNone/>
            </a:pPr>
            <a:r>
              <a:rPr lang="en-GB" sz="1800" u="none" strike="noStrike" dirty="0">
                <a:solidFill>
                  <a:srgbClr val="030310"/>
                </a:solidFill>
                <a:effectLst/>
              </a:rPr>
              <a:t>500</a:t>
            </a:r>
            <a:r>
              <a:rPr lang="et-EE" sz="1800" u="none" strike="noStrike" dirty="0">
                <a:solidFill>
                  <a:srgbClr val="030310"/>
                </a:solidFill>
                <a:effectLst/>
              </a:rPr>
              <a:t> ml </a:t>
            </a:r>
            <a:r>
              <a:rPr lang="en-GB" sz="1800" u="none" strike="noStrike" dirty="0" err="1">
                <a:solidFill>
                  <a:srgbClr val="030310"/>
                </a:solidFill>
                <a:effectLst/>
              </a:rPr>
              <a:t>pu</a:t>
            </a:r>
            <a:r>
              <a:rPr lang="et-EE" sz="1800" u="none" strike="noStrike" dirty="0" err="1">
                <a:solidFill>
                  <a:srgbClr val="030310"/>
                </a:solidFill>
                <a:effectLst/>
              </a:rPr>
              <a:t>delis</a:t>
            </a:r>
            <a:endParaRPr lang="et-EE" sz="1800" dirty="0">
              <a:solidFill>
                <a:srgbClr val="030310"/>
              </a:solidFill>
            </a:endParaRPr>
          </a:p>
          <a:p>
            <a:pPr marL="0" indent="0" rtl="0">
              <a:lnSpc>
                <a:spcPct val="100000"/>
              </a:lnSpc>
              <a:spcBef>
                <a:spcPts val="0"/>
              </a:spcBef>
              <a:spcAft>
                <a:spcPts val="0"/>
              </a:spcAft>
              <a:buNone/>
            </a:pPr>
            <a:r>
              <a:rPr lang="et-EE" sz="1800" u="none" strike="noStrike" dirty="0">
                <a:solidFill>
                  <a:srgbClr val="030310"/>
                </a:solidFill>
                <a:effectLst/>
              </a:rPr>
              <a:t>u </a:t>
            </a:r>
            <a:r>
              <a:rPr lang="et-EE" sz="1800" b="1" dirty="0">
                <a:solidFill>
                  <a:srgbClr val="030310"/>
                </a:solidFill>
                <a:latin typeface="Geon Soft Black" panose="020F0503030302020204" pitchFamily="34" charset="77"/>
              </a:rPr>
              <a:t>14</a:t>
            </a:r>
            <a:r>
              <a:rPr lang="et-EE" sz="1800" u="none" strike="noStrike" dirty="0">
                <a:solidFill>
                  <a:srgbClr val="030310"/>
                </a:solidFill>
                <a:effectLst/>
              </a:rPr>
              <a:t> suhkrutükki</a:t>
            </a:r>
            <a:endParaRPr lang="en-GB" sz="1800" u="none" strike="noStrike" dirty="0">
              <a:solidFill>
                <a:srgbClr val="030310"/>
              </a:solidFill>
              <a:effectLst/>
            </a:endParaRPr>
          </a:p>
          <a:p>
            <a:pPr marL="0" indent="0" rtl="0">
              <a:lnSpc>
                <a:spcPct val="100000"/>
              </a:lnSpc>
              <a:spcBef>
                <a:spcPts val="0"/>
              </a:spcBef>
              <a:spcAft>
                <a:spcPts val="0"/>
              </a:spcAft>
              <a:buNone/>
            </a:pPr>
            <a:r>
              <a:rPr lang="et-EE" sz="1800" u="none" strike="noStrike" dirty="0">
                <a:solidFill>
                  <a:srgbClr val="030310"/>
                </a:solidFill>
                <a:effectLst/>
              </a:rPr>
              <a:t>(27,5 </a:t>
            </a:r>
            <a:r>
              <a:rPr lang="en-GB" sz="1800" u="none" strike="noStrike" dirty="0">
                <a:solidFill>
                  <a:srgbClr val="030310"/>
                </a:solidFill>
                <a:effectLst/>
              </a:rPr>
              <a:t>g</a:t>
            </a:r>
            <a:r>
              <a:rPr lang="et-EE" sz="1800" u="none" strike="noStrike" dirty="0">
                <a:solidFill>
                  <a:srgbClr val="030310"/>
                </a:solidFill>
                <a:effectLst/>
              </a:rPr>
              <a:t>)</a:t>
            </a:r>
            <a:endParaRPr lang="en-GB" sz="1800" u="none" strike="noStrike" dirty="0">
              <a:solidFill>
                <a:srgbClr val="030310"/>
              </a:solidFill>
              <a:effectLst/>
            </a:endParaRPr>
          </a:p>
        </p:txBody>
      </p:sp>
    </p:spTree>
    <p:extLst>
      <p:ext uri="{BB962C8B-B14F-4D97-AF65-F5344CB8AC3E}">
        <p14:creationId xmlns:p14="http://schemas.microsoft.com/office/powerpoint/2010/main" val="8292779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BD3C4-ECF2-5D6F-20D6-965A086BC16E}"/>
              </a:ext>
            </a:extLst>
          </p:cNvPr>
          <p:cNvSpPr>
            <a:spLocks noGrp="1"/>
          </p:cNvSpPr>
          <p:nvPr>
            <p:ph type="title"/>
          </p:nvPr>
        </p:nvSpPr>
        <p:spPr/>
        <p:txBody>
          <a:bodyPr/>
          <a:lstStyle/>
          <a:p>
            <a:r>
              <a:rPr lang="en-EE" dirty="0"/>
              <a:t>KARASTUSJOOGID </a:t>
            </a:r>
            <a:r>
              <a:rPr lang="et-EE" dirty="0"/>
              <a:t>JA</a:t>
            </a:r>
            <a:r>
              <a:rPr lang="en-EE" dirty="0"/>
              <a:t> ENERGIAJOOGID</a:t>
            </a:r>
            <a:endParaRPr lang="en-GB" dirty="0"/>
          </a:p>
        </p:txBody>
      </p:sp>
      <p:sp>
        <p:nvSpPr>
          <p:cNvPr id="3" name="Content Placeholder 2">
            <a:extLst>
              <a:ext uri="{FF2B5EF4-FFF2-40B4-BE49-F238E27FC236}">
                <a16:creationId xmlns:a16="http://schemas.microsoft.com/office/drawing/2014/main" id="{8BBFAC5A-815F-F593-D92D-014B1E1C129E}"/>
              </a:ext>
            </a:extLst>
          </p:cNvPr>
          <p:cNvSpPr>
            <a:spLocks noGrp="1"/>
          </p:cNvSpPr>
          <p:nvPr>
            <p:ph idx="1"/>
          </p:nvPr>
        </p:nvSpPr>
        <p:spPr>
          <a:xfrm>
            <a:off x="838199" y="1669774"/>
            <a:ext cx="5529943" cy="3945835"/>
          </a:xfrm>
        </p:spPr>
        <p:txBody>
          <a:bodyPr/>
          <a:lstStyle/>
          <a:p>
            <a:pPr marL="0" indent="0">
              <a:buNone/>
            </a:pPr>
            <a:r>
              <a:rPr lang="et-EE" i="1" dirty="0">
                <a:latin typeface="Geon Soft ExtraBold" panose="020B0604020202020204" charset="0"/>
              </a:rPr>
              <a:t>ZERO</a:t>
            </a:r>
            <a:r>
              <a:rPr lang="et-EE" dirty="0">
                <a:latin typeface="Geon Soft ExtraBold" panose="020B0604020202020204" charset="0"/>
              </a:rPr>
              <a:t>-joogid</a:t>
            </a:r>
          </a:p>
          <a:p>
            <a:endParaRPr lang="et-EE" dirty="0"/>
          </a:p>
          <a:p>
            <a:r>
              <a:rPr lang="et-EE" dirty="0"/>
              <a:t>On happelised</a:t>
            </a:r>
          </a:p>
          <a:p>
            <a:endParaRPr lang="et-EE" dirty="0"/>
          </a:p>
          <a:p>
            <a:r>
              <a:rPr lang="et-EE" dirty="0"/>
              <a:t>Sisaldavad suhkruasendajaid</a:t>
            </a:r>
            <a:endParaRPr lang="en-GB" dirty="0"/>
          </a:p>
        </p:txBody>
      </p:sp>
      <p:pic>
        <p:nvPicPr>
          <p:cNvPr id="7" name="Picture 6" descr="A group of bottles of soda&#10;&#10;Description automatically generated">
            <a:extLst>
              <a:ext uri="{FF2B5EF4-FFF2-40B4-BE49-F238E27FC236}">
                <a16:creationId xmlns:a16="http://schemas.microsoft.com/office/drawing/2014/main" id="{CA81BC5F-17E6-47BE-B8FE-F12CD8515C37}"/>
              </a:ext>
            </a:extLst>
          </p:cNvPr>
          <p:cNvPicPr>
            <a:picLocks noChangeAspect="1"/>
          </p:cNvPicPr>
          <p:nvPr/>
        </p:nvPicPr>
        <p:blipFill>
          <a:blip r:embed="rId3"/>
          <a:stretch>
            <a:fillRect/>
          </a:stretch>
        </p:blipFill>
        <p:spPr>
          <a:xfrm>
            <a:off x="6612170" y="1920421"/>
            <a:ext cx="4486610" cy="3149600"/>
          </a:xfrm>
          <a:prstGeom prst="rect">
            <a:avLst/>
          </a:prstGeom>
        </p:spPr>
      </p:pic>
    </p:spTree>
    <p:extLst>
      <p:ext uri="{BB962C8B-B14F-4D97-AF65-F5344CB8AC3E}">
        <p14:creationId xmlns:p14="http://schemas.microsoft.com/office/powerpoint/2010/main" val="29220982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B8EBC41-D787-9A0F-D0B3-49C98B826B4E}"/>
              </a:ext>
            </a:extLst>
          </p:cNvPr>
          <p:cNvSpPr txBox="1">
            <a:spLocks/>
          </p:cNvSpPr>
          <p:nvPr/>
        </p:nvSpPr>
        <p:spPr>
          <a:xfrm>
            <a:off x="1275250" y="2306178"/>
            <a:ext cx="2848161" cy="77561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et-EE" sz="5000" b="1" dirty="0">
                <a:solidFill>
                  <a:srgbClr val="030310"/>
                </a:solidFill>
                <a:latin typeface="Geon Soft ExtraBold" panose="020F0503030302020204" pitchFamily="34" charset="77"/>
              </a:rPr>
              <a:t>PUHAS vesi</a:t>
            </a:r>
            <a:endParaRPr lang="en-GB" sz="5000" b="1" dirty="0">
              <a:solidFill>
                <a:srgbClr val="030310"/>
              </a:solidFill>
              <a:latin typeface="Geon Soft ExtraBold" panose="020F0503030302020204" pitchFamily="34" charset="77"/>
            </a:endParaRPr>
          </a:p>
        </p:txBody>
      </p:sp>
      <p:pic>
        <p:nvPicPr>
          <p:cNvPr id="10" name="Picture 9" descr="A water splashing in the shape of a letter o&#10;&#10;Description automatically generated">
            <a:extLst>
              <a:ext uri="{FF2B5EF4-FFF2-40B4-BE49-F238E27FC236}">
                <a16:creationId xmlns:a16="http://schemas.microsoft.com/office/drawing/2014/main" id="{71BF992E-81D3-7C83-A9BF-3AB2AB65DAE6}"/>
              </a:ext>
            </a:extLst>
          </p:cNvPr>
          <p:cNvPicPr>
            <a:picLocks noChangeAspect="1"/>
          </p:cNvPicPr>
          <p:nvPr/>
        </p:nvPicPr>
        <p:blipFill>
          <a:blip r:embed="rId3"/>
          <a:stretch>
            <a:fillRect/>
          </a:stretch>
        </p:blipFill>
        <p:spPr>
          <a:xfrm>
            <a:off x="4123411" y="690999"/>
            <a:ext cx="4155968" cy="4651475"/>
          </a:xfrm>
          <a:prstGeom prst="rect">
            <a:avLst/>
          </a:prstGeom>
        </p:spPr>
      </p:pic>
      <p:sp>
        <p:nvSpPr>
          <p:cNvPr id="7" name="Content Placeholder 2">
            <a:extLst>
              <a:ext uri="{FF2B5EF4-FFF2-40B4-BE49-F238E27FC236}">
                <a16:creationId xmlns:a16="http://schemas.microsoft.com/office/drawing/2014/main" id="{7BC9BDE2-6924-2768-E7A8-74BBFE894715}"/>
              </a:ext>
            </a:extLst>
          </p:cNvPr>
          <p:cNvSpPr txBox="1">
            <a:spLocks/>
          </p:cNvSpPr>
          <p:nvPr/>
        </p:nvSpPr>
        <p:spPr>
          <a:xfrm>
            <a:off x="8317479" y="3016737"/>
            <a:ext cx="2663860" cy="10531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Font typeface="Arial" panose="020B0604020202020204" pitchFamily="34" charset="0"/>
              <a:buNone/>
            </a:pPr>
            <a:r>
              <a:rPr lang="et-EE" sz="5000" b="1" spc="-150" dirty="0">
                <a:solidFill>
                  <a:srgbClr val="20449A"/>
                </a:solidFill>
                <a:effectLst/>
                <a:latin typeface="Geon Soft ExtraBold" panose="020F0503030302020204" pitchFamily="34" charset="77"/>
              </a:rPr>
              <a:t>suhkrut</a:t>
            </a:r>
            <a:endParaRPr lang="en-GB" sz="5000" b="1" spc="-150" dirty="0">
              <a:solidFill>
                <a:srgbClr val="20449A"/>
              </a:solidFill>
              <a:effectLst/>
              <a:latin typeface="Geon Soft ExtraBold" panose="020F0503030302020204" pitchFamily="34" charset="77"/>
            </a:endParaRPr>
          </a:p>
        </p:txBody>
      </p:sp>
      <p:cxnSp>
        <p:nvCxnSpPr>
          <p:cNvPr id="12" name="Straight Connector 11">
            <a:extLst>
              <a:ext uri="{FF2B5EF4-FFF2-40B4-BE49-F238E27FC236}">
                <a16:creationId xmlns:a16="http://schemas.microsoft.com/office/drawing/2014/main" id="{E4B1888F-011F-8436-ACEB-BECEC00A4929}"/>
              </a:ext>
            </a:extLst>
          </p:cNvPr>
          <p:cNvCxnSpPr>
            <a:cxnSpLocks/>
          </p:cNvCxnSpPr>
          <p:nvPr/>
        </p:nvCxnSpPr>
        <p:spPr>
          <a:xfrm>
            <a:off x="2882900" y="3534569"/>
            <a:ext cx="1126211" cy="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377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57BD65-04F9-5A96-A42D-27474552C2ED}"/>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AA278A67-5760-CBA0-0506-AFB532D47C8D}"/>
              </a:ext>
            </a:extLst>
          </p:cNvPr>
          <p:cNvPicPr>
            <a:picLocks noChangeAspect="1"/>
          </p:cNvPicPr>
          <p:nvPr/>
        </p:nvPicPr>
        <p:blipFill>
          <a:blip r:embed="rId3"/>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AC32D62-4DA6-3EE2-5FE6-84AFD42DA651}"/>
              </a:ext>
            </a:extLst>
          </p:cNvPr>
          <p:cNvSpPr txBox="1">
            <a:spLocks/>
          </p:cNvSpPr>
          <p:nvPr/>
        </p:nvSpPr>
        <p:spPr>
          <a:xfrm>
            <a:off x="6096000" y="1524000"/>
            <a:ext cx="4956314" cy="171118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KAARIES EHK</a:t>
            </a:r>
            <a:br>
              <a:rPr lang="et-EE" sz="5400" b="1" spc="-150" dirty="0">
                <a:solidFill>
                  <a:srgbClr val="20449A"/>
                </a:solidFill>
                <a:latin typeface="Geon Soft ExtraBold" panose="020F0503030302020204" pitchFamily="34" charset="77"/>
              </a:rPr>
            </a:br>
            <a:r>
              <a:rPr lang="et-EE" sz="5400" b="1" spc="-150" dirty="0">
                <a:solidFill>
                  <a:srgbClr val="20449A"/>
                </a:solidFill>
                <a:latin typeface="Geon Soft ExtraBold" panose="020F0503030302020204" pitchFamily="34" charset="77"/>
              </a:rPr>
              <a:t>HAMBAAUGUD</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15346759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9158FB-6DA3-179F-B756-A71ED17D13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9DCF79-DBDD-17E5-DC6C-37BEB889E0AC}"/>
              </a:ext>
            </a:extLst>
          </p:cNvPr>
          <p:cNvSpPr>
            <a:spLocks noGrp="1"/>
          </p:cNvSpPr>
          <p:nvPr>
            <p:ph type="title"/>
          </p:nvPr>
        </p:nvSpPr>
        <p:spPr/>
        <p:txBody>
          <a:bodyPr/>
          <a:lstStyle/>
          <a:p>
            <a:r>
              <a:rPr lang="en-EE" dirty="0"/>
              <a:t>KEELENEET</a:t>
            </a:r>
          </a:p>
        </p:txBody>
      </p:sp>
      <p:sp>
        <p:nvSpPr>
          <p:cNvPr id="3" name="Content Placeholder 2">
            <a:extLst>
              <a:ext uri="{FF2B5EF4-FFF2-40B4-BE49-F238E27FC236}">
                <a16:creationId xmlns:a16="http://schemas.microsoft.com/office/drawing/2014/main" id="{CC79F0F9-5872-6343-456A-8409AC551EC3}"/>
              </a:ext>
            </a:extLst>
          </p:cNvPr>
          <p:cNvSpPr>
            <a:spLocks noGrp="1"/>
          </p:cNvSpPr>
          <p:nvPr>
            <p:ph idx="1"/>
          </p:nvPr>
        </p:nvSpPr>
        <p:spPr>
          <a:xfrm>
            <a:off x="838200" y="1508413"/>
            <a:ext cx="10515600" cy="4402530"/>
          </a:xfrm>
        </p:spPr>
        <p:txBody>
          <a:bodyPr>
            <a:normAutofit fontScale="92500" lnSpcReduction="10000"/>
          </a:bodyPr>
          <a:lstStyle/>
          <a:p>
            <a:pPr rtl="0" fontAlgn="base">
              <a:lnSpc>
                <a:spcPct val="110000"/>
              </a:lnSpc>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Ohud</a:t>
            </a:r>
            <a:endParaRPr lang="en-GB" sz="2800" b="1" u="none" strike="noStrike" dirty="0">
              <a:solidFill>
                <a:srgbClr val="000000"/>
              </a:solidFill>
              <a:effectLst/>
              <a:latin typeface="Geon Soft ExtraBold"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hammaste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murdumine</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igeme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taandumine</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esihammaste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vahele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tekib</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vahe</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põletik</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neediaugu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ümber</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liigliha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teke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keeleneedi</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augu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ümber</a:t>
            </a:r>
            <a:endParaRPr lang="et-EE" sz="2400" u="none" strike="noStrike" dirty="0">
              <a:solidFill>
                <a:srgbClr val="000000"/>
              </a:solidFill>
              <a:effectLst/>
              <a:latin typeface="Geon Soft Medium" panose="020F0503030302020204" pitchFamily="34" charset="77"/>
            </a:endParaRPr>
          </a:p>
          <a:p>
            <a:pPr marL="457200" lvl="1" indent="0" rtl="0" fontAlgn="base">
              <a:lnSpc>
                <a:spcPct val="110000"/>
              </a:lnSpc>
              <a:spcBef>
                <a:spcPts val="500"/>
              </a:spcBef>
              <a:spcAft>
                <a:spcPts val="0"/>
              </a:spcAft>
              <a:buNone/>
            </a:pPr>
            <a:endParaRPr lang="en-GB" sz="2400" u="none" strike="noStrike" dirty="0">
              <a:solidFill>
                <a:srgbClr val="000000"/>
              </a:solidFill>
              <a:effectLst/>
              <a:latin typeface="Geon Soft Medium" panose="020F0503030302020204" pitchFamily="34" charset="77"/>
            </a:endParaRPr>
          </a:p>
          <a:p>
            <a:pPr rtl="0" fontAlgn="base">
              <a:lnSpc>
                <a:spcPct val="110000"/>
              </a:lnSpc>
              <a:spcBef>
                <a:spcPts val="1000"/>
              </a:spcBef>
              <a:spcAft>
                <a:spcPts val="0"/>
              </a:spcAft>
              <a:buFont typeface="Arial" panose="020B0604020202020204" pitchFamily="34" charset="0"/>
              <a:buChar char="•"/>
            </a:pPr>
            <a:r>
              <a:rPr lang="en-GB" sz="2800" b="1" u="none" strike="noStrike" dirty="0">
                <a:solidFill>
                  <a:srgbClr val="000000"/>
                </a:solidFill>
                <a:effectLst/>
                <a:latin typeface="Geon Soft ExtraBold" panose="020F0503030302020204" pitchFamily="34" charset="77"/>
              </a:rPr>
              <a:t>Kui </a:t>
            </a:r>
            <a:r>
              <a:rPr lang="en-GB" sz="2800" b="1" u="none" strike="noStrike" dirty="0" err="1">
                <a:solidFill>
                  <a:srgbClr val="000000"/>
                </a:solidFill>
                <a:effectLst/>
                <a:latin typeface="Geon Soft ExtraBold" panose="020F0503030302020204" pitchFamily="34" charset="77"/>
              </a:rPr>
              <a:t>neet</a:t>
            </a:r>
            <a:r>
              <a:rPr lang="en-GB" sz="2800" b="1" u="none" strike="noStrike" dirty="0">
                <a:solidFill>
                  <a:srgbClr val="000000"/>
                </a:solidFill>
                <a:effectLst/>
                <a:latin typeface="Geon Soft ExtraBold" panose="020F0503030302020204" pitchFamily="34" charset="77"/>
              </a:rPr>
              <a:t> on</a:t>
            </a: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ära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klõbista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neediga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vastu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hambaid</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ära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suru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neeti</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vastu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esihambaid</a:t>
            </a:r>
            <a:endParaRPr lang="en-GB" sz="2400" u="none" strike="noStrike" dirty="0">
              <a:solidFill>
                <a:srgbClr val="000000"/>
              </a:solidFill>
              <a:effectLst/>
              <a:latin typeface="Geon Soft Medium" panose="020F0503030302020204" pitchFamily="34" charset="77"/>
            </a:endParaRPr>
          </a:p>
        </p:txBody>
      </p:sp>
      <p:sp>
        <p:nvSpPr>
          <p:cNvPr id="6" name="Rounded Rectangle 5">
            <a:extLst>
              <a:ext uri="{FF2B5EF4-FFF2-40B4-BE49-F238E27FC236}">
                <a16:creationId xmlns:a16="http://schemas.microsoft.com/office/drawing/2014/main" id="{02B8A647-EEA9-CE6B-1CDC-01D1D81E26F3}"/>
              </a:ext>
            </a:extLst>
          </p:cNvPr>
          <p:cNvSpPr/>
          <p:nvPr/>
        </p:nvSpPr>
        <p:spPr>
          <a:xfrm>
            <a:off x="6688726" y="1403752"/>
            <a:ext cx="4532069" cy="3607542"/>
          </a:xfrm>
          <a:prstGeom prst="roundRect">
            <a:avLst>
              <a:gd name="adj" fmla="val 13025"/>
            </a:avLst>
          </a:prstGeom>
          <a:blipFill dpi="0" rotWithShape="0">
            <a:blip r:embed="rId3"/>
            <a:srcRect/>
            <a:stretch>
              <a:fillRect l="-26879" t="-4" r="-85015" b="-66664"/>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pic>
        <p:nvPicPr>
          <p:cNvPr id="9" name="Picture 8">
            <a:extLst>
              <a:ext uri="{FF2B5EF4-FFF2-40B4-BE49-F238E27FC236}">
                <a16:creationId xmlns:a16="http://schemas.microsoft.com/office/drawing/2014/main" id="{78895B11-9A16-353C-1DBB-B2D63DC7E97E}"/>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5782877" y="1776544"/>
            <a:ext cx="1811695" cy="1811695"/>
          </a:xfrm>
          <a:prstGeom prst="rect">
            <a:avLst/>
          </a:prstGeom>
        </p:spPr>
      </p:pic>
    </p:spTree>
    <p:extLst>
      <p:ext uri="{BB962C8B-B14F-4D97-AF65-F5344CB8AC3E}">
        <p14:creationId xmlns:p14="http://schemas.microsoft.com/office/powerpoint/2010/main" val="31619435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F527C8-887A-57CE-F9BB-47A29248CE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57A58A-B30D-C9A9-6E18-7B380C242BED}"/>
              </a:ext>
            </a:extLst>
          </p:cNvPr>
          <p:cNvSpPr>
            <a:spLocks noGrp="1"/>
          </p:cNvSpPr>
          <p:nvPr>
            <p:ph type="title"/>
          </p:nvPr>
        </p:nvSpPr>
        <p:spPr/>
        <p:txBody>
          <a:bodyPr/>
          <a:lstStyle/>
          <a:p>
            <a:r>
              <a:rPr lang="en-EE" dirty="0"/>
              <a:t>TUBAKA</a:t>
            </a:r>
            <a:r>
              <a:rPr lang="et-EE" dirty="0"/>
              <a:t>- JA NIKOTIINI</a:t>
            </a:r>
            <a:r>
              <a:rPr lang="en-EE" dirty="0"/>
              <a:t>TOOTED</a:t>
            </a:r>
          </a:p>
        </p:txBody>
      </p:sp>
      <p:pic>
        <p:nvPicPr>
          <p:cNvPr id="12" name="Picture 11">
            <a:extLst>
              <a:ext uri="{FF2B5EF4-FFF2-40B4-BE49-F238E27FC236}">
                <a16:creationId xmlns:a16="http://schemas.microsoft.com/office/drawing/2014/main" id="{63854E32-A2E8-6B4B-8486-B0868455FF44}"/>
              </a:ext>
            </a:extLst>
          </p:cNvPr>
          <p:cNvPicPr>
            <a:picLocks noChangeAspect="1"/>
          </p:cNvPicPr>
          <p:nvPr/>
        </p:nvPicPr>
        <p:blipFill>
          <a:blip r:embed="rId3"/>
          <a:srcRect/>
          <a:stretch/>
        </p:blipFill>
        <p:spPr>
          <a:xfrm>
            <a:off x="1212898" y="1335265"/>
            <a:ext cx="2300278" cy="3920057"/>
          </a:xfrm>
          <a:prstGeom prst="rect">
            <a:avLst/>
          </a:prstGeom>
        </p:spPr>
      </p:pic>
      <p:sp>
        <p:nvSpPr>
          <p:cNvPr id="13" name="Content Placeholder 2">
            <a:extLst>
              <a:ext uri="{FF2B5EF4-FFF2-40B4-BE49-F238E27FC236}">
                <a16:creationId xmlns:a16="http://schemas.microsoft.com/office/drawing/2014/main" id="{EC48EF80-3148-6A54-613E-4BB23A9D4C0F}"/>
              </a:ext>
            </a:extLst>
          </p:cNvPr>
          <p:cNvSpPr>
            <a:spLocks noGrp="1"/>
          </p:cNvSpPr>
          <p:nvPr/>
        </p:nvSpPr>
        <p:spPr>
          <a:xfrm>
            <a:off x="1403350" y="5012600"/>
            <a:ext cx="2159826" cy="5700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10000"/>
              </a:lnSpc>
              <a:spcBef>
                <a:spcPts val="0"/>
              </a:spcBef>
              <a:spcAft>
                <a:spcPts val="0"/>
              </a:spcAft>
              <a:buNone/>
            </a:pPr>
            <a:r>
              <a:rPr lang="en-GB" b="1" u="none" strike="noStrike" dirty="0">
                <a:solidFill>
                  <a:srgbClr val="000000"/>
                </a:solidFill>
                <a:effectLst/>
                <a:latin typeface="Geon Soft ExtraBold" panose="020F0503030302020204" pitchFamily="34" charset="77"/>
              </a:rPr>
              <a:t>SIGARETID</a:t>
            </a:r>
          </a:p>
        </p:txBody>
      </p:sp>
      <p:pic>
        <p:nvPicPr>
          <p:cNvPr id="15" name="Picture 14" descr="A bowl of brown packets&#10;&#10;Description automatically generated">
            <a:extLst>
              <a:ext uri="{FF2B5EF4-FFF2-40B4-BE49-F238E27FC236}">
                <a16:creationId xmlns:a16="http://schemas.microsoft.com/office/drawing/2014/main" id="{F93489D5-AF87-B42A-5837-877A05E4DFA5}"/>
              </a:ext>
            </a:extLst>
          </p:cNvPr>
          <p:cNvPicPr>
            <a:picLocks noChangeAspect="1"/>
          </p:cNvPicPr>
          <p:nvPr/>
        </p:nvPicPr>
        <p:blipFill>
          <a:blip r:embed="rId4"/>
          <a:stretch>
            <a:fillRect/>
          </a:stretch>
        </p:blipFill>
        <p:spPr>
          <a:xfrm>
            <a:off x="4606107" y="2281844"/>
            <a:ext cx="2796462" cy="2850631"/>
          </a:xfrm>
          <a:prstGeom prst="rect">
            <a:avLst/>
          </a:prstGeom>
        </p:spPr>
      </p:pic>
      <p:sp>
        <p:nvSpPr>
          <p:cNvPr id="16" name="Content Placeholder 2">
            <a:extLst>
              <a:ext uri="{FF2B5EF4-FFF2-40B4-BE49-F238E27FC236}">
                <a16:creationId xmlns:a16="http://schemas.microsoft.com/office/drawing/2014/main" id="{497F8530-934E-59D9-51C9-7E7C8966FB08}"/>
              </a:ext>
            </a:extLst>
          </p:cNvPr>
          <p:cNvSpPr>
            <a:spLocks noGrp="1"/>
          </p:cNvSpPr>
          <p:nvPr/>
        </p:nvSpPr>
        <p:spPr>
          <a:xfrm>
            <a:off x="5448713" y="5024375"/>
            <a:ext cx="1440048" cy="5700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10000"/>
              </a:lnSpc>
              <a:spcBef>
                <a:spcPts val="0"/>
              </a:spcBef>
              <a:spcAft>
                <a:spcPts val="0"/>
              </a:spcAft>
              <a:buNone/>
            </a:pPr>
            <a:r>
              <a:rPr lang="en-GB" b="1" i="1" u="none" strike="noStrike" dirty="0">
                <a:solidFill>
                  <a:srgbClr val="000000"/>
                </a:solidFill>
                <a:effectLst/>
                <a:latin typeface="Geon Soft ExtraBold" panose="020F0503030302020204" pitchFamily="34" charset="77"/>
              </a:rPr>
              <a:t>SNUS</a:t>
            </a:r>
          </a:p>
        </p:txBody>
      </p:sp>
      <p:sp>
        <p:nvSpPr>
          <p:cNvPr id="17" name="Content Placeholder 2">
            <a:extLst>
              <a:ext uri="{FF2B5EF4-FFF2-40B4-BE49-F238E27FC236}">
                <a16:creationId xmlns:a16="http://schemas.microsoft.com/office/drawing/2014/main" id="{C914CBB0-FA4A-FD3F-36DA-08A1E35D939D}"/>
              </a:ext>
            </a:extLst>
          </p:cNvPr>
          <p:cNvSpPr>
            <a:spLocks noGrp="1"/>
          </p:cNvSpPr>
          <p:nvPr/>
        </p:nvSpPr>
        <p:spPr>
          <a:xfrm>
            <a:off x="8626475" y="5025301"/>
            <a:ext cx="2457450" cy="6773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10000"/>
              </a:lnSpc>
              <a:spcBef>
                <a:spcPts val="0"/>
              </a:spcBef>
              <a:spcAft>
                <a:spcPts val="0"/>
              </a:spcAft>
              <a:buNone/>
            </a:pPr>
            <a:r>
              <a:rPr lang="en-GB" b="1" u="none" strike="noStrike" dirty="0">
                <a:solidFill>
                  <a:srgbClr val="000000"/>
                </a:solidFill>
                <a:effectLst/>
                <a:latin typeface="Geon Soft ExtraBold" panose="020F0503030302020204" pitchFamily="34" charset="77"/>
              </a:rPr>
              <a:t>VEIPIMINE</a:t>
            </a:r>
          </a:p>
        </p:txBody>
      </p:sp>
      <p:pic>
        <p:nvPicPr>
          <p:cNvPr id="19" name="Picture 18">
            <a:extLst>
              <a:ext uri="{FF2B5EF4-FFF2-40B4-BE49-F238E27FC236}">
                <a16:creationId xmlns:a16="http://schemas.microsoft.com/office/drawing/2014/main" id="{EB906B73-A40F-8290-0F6B-A39946370AC2}"/>
              </a:ext>
            </a:extLst>
          </p:cNvPr>
          <p:cNvPicPr>
            <a:picLocks noChangeAspect="1"/>
          </p:cNvPicPr>
          <p:nvPr/>
        </p:nvPicPr>
        <p:blipFill>
          <a:blip r:embed="rId5"/>
          <a:srcRect/>
          <a:stretch/>
        </p:blipFill>
        <p:spPr>
          <a:xfrm>
            <a:off x="8032702" y="1591516"/>
            <a:ext cx="3444393" cy="3534377"/>
          </a:xfrm>
          <a:prstGeom prst="rect">
            <a:avLst/>
          </a:prstGeom>
        </p:spPr>
      </p:pic>
    </p:spTree>
    <p:extLst>
      <p:ext uri="{BB962C8B-B14F-4D97-AF65-F5344CB8AC3E}">
        <p14:creationId xmlns:p14="http://schemas.microsoft.com/office/powerpoint/2010/main" val="17022806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30A478-C2DD-FD57-B3B6-2A168AF60E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F9C137-106B-78F6-DBCE-502A12A8E8A0}"/>
              </a:ext>
            </a:extLst>
          </p:cNvPr>
          <p:cNvSpPr>
            <a:spLocks noGrp="1"/>
          </p:cNvSpPr>
          <p:nvPr>
            <p:ph type="title"/>
          </p:nvPr>
        </p:nvSpPr>
        <p:spPr/>
        <p:txBody>
          <a:bodyPr/>
          <a:lstStyle/>
          <a:p>
            <a:r>
              <a:rPr lang="et-EE" dirty="0"/>
              <a:t>TUBAKA- JA NIKOTIINITOOTED</a:t>
            </a:r>
            <a:endParaRPr lang="en-EE" dirty="0"/>
          </a:p>
        </p:txBody>
      </p:sp>
      <p:sp>
        <p:nvSpPr>
          <p:cNvPr id="9" name="Content Placeholder 2">
            <a:extLst>
              <a:ext uri="{FF2B5EF4-FFF2-40B4-BE49-F238E27FC236}">
                <a16:creationId xmlns:a16="http://schemas.microsoft.com/office/drawing/2014/main" id="{999E5284-59E5-A91E-F0AE-EB15CA2DB0AE}"/>
              </a:ext>
            </a:extLst>
          </p:cNvPr>
          <p:cNvSpPr>
            <a:spLocks noGrp="1"/>
          </p:cNvSpPr>
          <p:nvPr/>
        </p:nvSpPr>
        <p:spPr>
          <a:xfrm>
            <a:off x="838200" y="1456083"/>
            <a:ext cx="10515600" cy="394583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1000"/>
              </a:spcBef>
              <a:spcAft>
                <a:spcPts val="0"/>
              </a:spcAft>
              <a:buFont typeface="Arial" panose="020B0604020202020204" pitchFamily="34" charset="0"/>
              <a:buChar char="•"/>
            </a:pPr>
            <a:endParaRPr lang="et-EE" sz="2800" b="1"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Kollased</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hambad</a:t>
            </a:r>
            <a:endParaRPr lang="en-GB" sz="2800" b="1"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Suukuivus</a:t>
            </a:r>
            <a:endParaRPr lang="et-EE" sz="2800" b="1"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t-EE" sz="2800" b="1" u="none" strike="noStrike" dirty="0">
                <a:solidFill>
                  <a:srgbClr val="000000"/>
                </a:solidFill>
                <a:effectLst/>
                <a:latin typeface="Geon Soft ExtraBold" panose="020F0503030302020204" pitchFamily="34" charset="77"/>
              </a:rPr>
              <a:t>Halb hingeõhk</a:t>
            </a:r>
          </a:p>
          <a:p>
            <a:pPr rtl="0" fontAlgn="base">
              <a:spcBef>
                <a:spcPts val="1000"/>
              </a:spcBef>
              <a:spcAft>
                <a:spcPts val="0"/>
              </a:spcAft>
              <a:buFont typeface="Arial" panose="020B0604020202020204" pitchFamily="34" charset="0"/>
              <a:buChar char="•"/>
            </a:pPr>
            <a:r>
              <a:rPr lang="et-EE" sz="2800" b="1" u="none" strike="noStrike" dirty="0">
                <a:solidFill>
                  <a:srgbClr val="000000"/>
                </a:solidFill>
                <a:effectLst/>
                <a:latin typeface="Geon Soft ExtraBold" panose="020F0503030302020204" pitchFamily="34" charset="77"/>
              </a:rPr>
              <a:t>Hambaaugud</a:t>
            </a:r>
          </a:p>
          <a:p>
            <a:pPr rtl="0" fontAlgn="base">
              <a:spcBef>
                <a:spcPts val="1000"/>
              </a:spcBef>
              <a:spcAft>
                <a:spcPts val="0"/>
              </a:spcAft>
              <a:buFont typeface="Arial" panose="020B0604020202020204" pitchFamily="34" charset="0"/>
              <a:buChar char="•"/>
            </a:pPr>
            <a:r>
              <a:rPr lang="et-EE" sz="2800" b="1" u="none" strike="noStrike" dirty="0">
                <a:solidFill>
                  <a:srgbClr val="000000"/>
                </a:solidFill>
                <a:effectLst/>
                <a:latin typeface="Geon Soft ExtraBold" panose="020F0503030302020204" pitchFamily="34" charset="77"/>
              </a:rPr>
              <a:t>Igemehaigused</a:t>
            </a:r>
          </a:p>
          <a:p>
            <a:pPr rtl="0" fontAlgn="base">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Maitsetundlikkuse</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muutused</a:t>
            </a:r>
            <a:endParaRPr lang="en-GB" sz="2800" b="1"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Suuõõnevähi</a:t>
            </a:r>
            <a:r>
              <a:rPr lang="en-GB" sz="2800" b="1" u="none" strike="noStrike" dirty="0">
                <a:solidFill>
                  <a:srgbClr val="000000"/>
                </a:solidFill>
                <a:effectLst/>
                <a:latin typeface="Geon Soft ExtraBold" panose="020F0503030302020204" pitchFamily="34" charset="77"/>
              </a:rPr>
              <a:t> risk</a:t>
            </a:r>
          </a:p>
        </p:txBody>
      </p:sp>
      <p:sp>
        <p:nvSpPr>
          <p:cNvPr id="4" name="Rounded Rectangle 2">
            <a:extLst>
              <a:ext uri="{FF2B5EF4-FFF2-40B4-BE49-F238E27FC236}">
                <a16:creationId xmlns:a16="http://schemas.microsoft.com/office/drawing/2014/main" id="{39958296-6616-EE06-EA53-D0A607E89182}"/>
              </a:ext>
            </a:extLst>
          </p:cNvPr>
          <p:cNvSpPr/>
          <p:nvPr/>
        </p:nvSpPr>
        <p:spPr>
          <a:xfrm>
            <a:off x="6876000" y="1518341"/>
            <a:ext cx="4500000" cy="3492000"/>
          </a:xfrm>
          <a:prstGeom prst="roundRect">
            <a:avLst>
              <a:gd name="adj" fmla="val 13025"/>
            </a:avLst>
          </a:prstGeom>
          <a:blipFill>
            <a:blip r:embed="rId3"/>
            <a:stretch>
              <a:fillRect l="-28800" t="-5186" r="-3200" b="-512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9119500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413287-E1A4-1AE0-30AF-0C075D19A561}"/>
            </a:ext>
          </a:extLst>
        </p:cNvPr>
        <p:cNvGrpSpPr/>
        <p:nvPr/>
      </p:nvGrpSpPr>
      <p:grpSpPr>
        <a:xfrm>
          <a:off x="0" y="0"/>
          <a:ext cx="0" cy="0"/>
          <a:chOff x="0" y="0"/>
          <a:chExt cx="0" cy="0"/>
        </a:xfrm>
      </p:grpSpPr>
      <p:pic>
        <p:nvPicPr>
          <p:cNvPr id="8" name="Picture 7" descr="A bowl of brown packets&#10;&#10;Description automatically generated">
            <a:extLst>
              <a:ext uri="{FF2B5EF4-FFF2-40B4-BE49-F238E27FC236}">
                <a16:creationId xmlns:a16="http://schemas.microsoft.com/office/drawing/2014/main" id="{E3B09E99-B561-1AD9-A090-0C22391F6231}"/>
              </a:ext>
            </a:extLst>
          </p:cNvPr>
          <p:cNvPicPr>
            <a:picLocks noChangeAspect="1"/>
          </p:cNvPicPr>
          <p:nvPr/>
        </p:nvPicPr>
        <p:blipFill>
          <a:blip r:embed="rId3"/>
          <a:stretch>
            <a:fillRect/>
          </a:stretch>
        </p:blipFill>
        <p:spPr>
          <a:xfrm>
            <a:off x="4996974" y="4260098"/>
            <a:ext cx="1891786" cy="1928431"/>
          </a:xfrm>
          <a:prstGeom prst="rect">
            <a:avLst/>
          </a:prstGeom>
        </p:spPr>
      </p:pic>
      <p:sp>
        <p:nvSpPr>
          <p:cNvPr id="2" name="Title 1">
            <a:extLst>
              <a:ext uri="{FF2B5EF4-FFF2-40B4-BE49-F238E27FC236}">
                <a16:creationId xmlns:a16="http://schemas.microsoft.com/office/drawing/2014/main" id="{32E3DDF9-5BDD-BCC6-8C29-98FCB1AEC901}"/>
              </a:ext>
            </a:extLst>
          </p:cNvPr>
          <p:cNvSpPr>
            <a:spLocks noGrp="1"/>
          </p:cNvSpPr>
          <p:nvPr>
            <p:ph type="title"/>
          </p:nvPr>
        </p:nvSpPr>
        <p:spPr/>
        <p:txBody>
          <a:bodyPr/>
          <a:lstStyle/>
          <a:p>
            <a:r>
              <a:rPr lang="en-EE" i="1" dirty="0"/>
              <a:t>SNUS</a:t>
            </a:r>
          </a:p>
        </p:txBody>
      </p:sp>
      <p:sp>
        <p:nvSpPr>
          <p:cNvPr id="9" name="Content Placeholder 2">
            <a:extLst>
              <a:ext uri="{FF2B5EF4-FFF2-40B4-BE49-F238E27FC236}">
                <a16:creationId xmlns:a16="http://schemas.microsoft.com/office/drawing/2014/main" id="{19C7E339-09CF-2FA7-B9CF-589CF27B3F20}"/>
              </a:ext>
            </a:extLst>
          </p:cNvPr>
          <p:cNvSpPr>
            <a:spLocks noGrp="1"/>
          </p:cNvSpPr>
          <p:nvPr/>
        </p:nvSpPr>
        <p:spPr>
          <a:xfrm>
            <a:off x="838200" y="1082147"/>
            <a:ext cx="5939118" cy="46937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20000"/>
              </a:lnSpc>
              <a:spcBef>
                <a:spcPts val="1000"/>
              </a:spcBef>
              <a:spcAft>
                <a:spcPts val="0"/>
              </a:spcAft>
              <a:buNone/>
            </a:pPr>
            <a:endParaRPr lang="et-EE" b="1" dirty="0">
              <a:solidFill>
                <a:srgbClr val="000000"/>
              </a:solidFill>
              <a:latin typeface="Geon Soft ExtraBold" panose="020F0503030302020204" pitchFamily="34" charset="77"/>
            </a:endParaRPr>
          </a:p>
          <a:p>
            <a:pPr marL="0" indent="0" rtl="0" fontAlgn="base">
              <a:lnSpc>
                <a:spcPct val="120000"/>
              </a:lnSpc>
              <a:spcBef>
                <a:spcPts val="1000"/>
              </a:spcBef>
              <a:spcAft>
                <a:spcPts val="0"/>
              </a:spcAft>
              <a:buNone/>
            </a:pPr>
            <a:r>
              <a:rPr lang="et-EE" b="1" dirty="0">
                <a:solidFill>
                  <a:srgbClr val="000000"/>
                </a:solidFill>
                <a:latin typeface="Geon Soft ExtraBold" panose="020F0503030302020204" pitchFamily="34" charset="77"/>
              </a:rPr>
              <a:t>PIDEV KONTAKT LIMASKESTAGA!</a:t>
            </a:r>
            <a:endParaRPr lang="et-EE" sz="1600" b="1" dirty="0">
              <a:solidFill>
                <a:srgbClr val="000000"/>
              </a:solidFill>
              <a:latin typeface="Geon Soft Medium" panose="020F0503030302020204" pitchFamily="34" charset="77"/>
            </a:endParaRPr>
          </a:p>
          <a:p>
            <a:pPr marL="0" indent="0" rtl="0" fontAlgn="base">
              <a:lnSpc>
                <a:spcPct val="120000"/>
              </a:lnSpc>
              <a:spcBef>
                <a:spcPts val="1000"/>
              </a:spcBef>
              <a:spcAft>
                <a:spcPts val="0"/>
              </a:spcAft>
              <a:buNone/>
            </a:pPr>
            <a:endParaRPr lang="et-EE" sz="1600" u="none" strike="noStrike" dirty="0">
              <a:solidFill>
                <a:srgbClr val="000000"/>
              </a:solidFill>
              <a:effectLst/>
              <a:latin typeface="Geon Soft Medium" panose="020F0503030302020204" pitchFamily="34" charset="77"/>
            </a:endParaRPr>
          </a:p>
          <a:p>
            <a:pPr marL="285750" indent="-285750" fontAlgn="base">
              <a:lnSpc>
                <a:spcPct val="120000"/>
              </a:lnSpc>
              <a:spcBef>
                <a:spcPts val="500"/>
              </a:spcBef>
            </a:pPr>
            <a:r>
              <a:rPr lang="en-GB" sz="2400" u="none" strike="noStrike" dirty="0" err="1">
                <a:solidFill>
                  <a:srgbClr val="000000"/>
                </a:solidFill>
                <a:effectLst/>
                <a:latin typeface="Geon Soft Medium" panose="020F0503030302020204" pitchFamily="34" charset="77"/>
              </a:rPr>
              <a:t>Igemed</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punetavad</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paistes</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veritsevad</a:t>
            </a:r>
            <a:endParaRPr lang="en-GB" sz="2400" u="none" strike="noStrike" dirty="0">
              <a:solidFill>
                <a:srgbClr val="000000"/>
              </a:solidFill>
              <a:effectLst/>
              <a:latin typeface="Geon Soft Medium" panose="020F0503030302020204" pitchFamily="34" charset="77"/>
            </a:endParaRPr>
          </a:p>
          <a:p>
            <a:pPr marL="285750" indent="-285750" fontAlgn="base">
              <a:lnSpc>
                <a:spcPct val="120000"/>
              </a:lnSpc>
              <a:spcBef>
                <a:spcPts val="500"/>
              </a:spcBef>
            </a:pPr>
            <a:endParaRPr lang="et-EE" sz="2400" u="none" strike="noStrike" dirty="0">
              <a:solidFill>
                <a:srgbClr val="000000"/>
              </a:solidFill>
              <a:effectLst/>
              <a:latin typeface="Geon Soft Medium" panose="020F0503030302020204" pitchFamily="34" charset="77"/>
            </a:endParaRPr>
          </a:p>
          <a:p>
            <a:pPr marL="285750" indent="-285750" fontAlgn="base">
              <a:lnSpc>
                <a:spcPct val="120000"/>
              </a:lnSpc>
              <a:spcBef>
                <a:spcPts val="500"/>
              </a:spcBef>
            </a:pPr>
            <a:r>
              <a:rPr lang="en-GB" sz="2400" u="none" strike="noStrike" dirty="0" err="1">
                <a:solidFill>
                  <a:srgbClr val="000000"/>
                </a:solidFill>
                <a:effectLst/>
                <a:latin typeface="Geon Soft Medium" panose="020F0503030302020204" pitchFamily="34" charset="77"/>
              </a:rPr>
              <a:t>Igeme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taandumine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hambakaela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piirkonnas</a:t>
            </a:r>
            <a:endParaRPr lang="en-GB" sz="2400" u="none" strike="noStrike" dirty="0">
              <a:solidFill>
                <a:srgbClr val="000000"/>
              </a:solidFill>
              <a:effectLst/>
              <a:latin typeface="Geon Soft Medium" panose="020F0503030302020204" pitchFamily="34" charset="77"/>
            </a:endParaRPr>
          </a:p>
        </p:txBody>
      </p:sp>
      <p:grpSp>
        <p:nvGrpSpPr>
          <p:cNvPr id="7" name="Group 6">
            <a:extLst>
              <a:ext uri="{FF2B5EF4-FFF2-40B4-BE49-F238E27FC236}">
                <a16:creationId xmlns:a16="http://schemas.microsoft.com/office/drawing/2014/main" id="{314EC572-8402-CBA1-AD06-469E1787706F}"/>
              </a:ext>
            </a:extLst>
          </p:cNvPr>
          <p:cNvGrpSpPr/>
          <p:nvPr/>
        </p:nvGrpSpPr>
        <p:grpSpPr>
          <a:xfrm>
            <a:off x="7065516" y="1556441"/>
            <a:ext cx="4460430" cy="3489766"/>
            <a:chOff x="7065516" y="1556441"/>
            <a:chExt cx="4460430" cy="3489766"/>
          </a:xfrm>
        </p:grpSpPr>
        <p:sp>
          <p:nvSpPr>
            <p:cNvPr id="3" name="Rounded Rectangle 2">
              <a:extLst>
                <a:ext uri="{FF2B5EF4-FFF2-40B4-BE49-F238E27FC236}">
                  <a16:creationId xmlns:a16="http://schemas.microsoft.com/office/drawing/2014/main" id="{810FEEF6-7E42-44E0-8A77-E3C2AA0DE2FF}"/>
                </a:ext>
              </a:extLst>
            </p:cNvPr>
            <p:cNvSpPr/>
            <p:nvPr/>
          </p:nvSpPr>
          <p:spPr>
            <a:xfrm>
              <a:off x="7065516" y="1556441"/>
              <a:ext cx="4460430" cy="3489766"/>
            </a:xfrm>
            <a:prstGeom prst="roundRect">
              <a:avLst>
                <a:gd name="adj" fmla="val 13025"/>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4" name="Right Arrow 3">
              <a:extLst>
                <a:ext uri="{FF2B5EF4-FFF2-40B4-BE49-F238E27FC236}">
                  <a16:creationId xmlns:a16="http://schemas.microsoft.com/office/drawing/2014/main" id="{EBF1CBFA-8589-3F5B-42FC-88237390D380}"/>
                </a:ext>
              </a:extLst>
            </p:cNvPr>
            <p:cNvSpPr/>
            <p:nvPr/>
          </p:nvSpPr>
          <p:spPr>
            <a:xfrm>
              <a:off x="7886700" y="3202115"/>
              <a:ext cx="559310"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5" name="Right Arrow 4">
              <a:extLst>
                <a:ext uri="{FF2B5EF4-FFF2-40B4-BE49-F238E27FC236}">
                  <a16:creationId xmlns:a16="http://schemas.microsoft.com/office/drawing/2014/main" id="{05CD5755-BCFB-EB84-8D78-3EB3D1C9AC46}"/>
                </a:ext>
              </a:extLst>
            </p:cNvPr>
            <p:cNvSpPr/>
            <p:nvPr/>
          </p:nvSpPr>
          <p:spPr>
            <a:xfrm rot="5400000">
              <a:off x="9076086" y="2245201"/>
              <a:ext cx="559309"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6" name="Right Arrow 5">
              <a:extLst>
                <a:ext uri="{FF2B5EF4-FFF2-40B4-BE49-F238E27FC236}">
                  <a16:creationId xmlns:a16="http://schemas.microsoft.com/office/drawing/2014/main" id="{4FFD1AB3-30CE-7431-3758-10E6E3D2019C}"/>
                </a:ext>
              </a:extLst>
            </p:cNvPr>
            <p:cNvSpPr/>
            <p:nvPr/>
          </p:nvSpPr>
          <p:spPr>
            <a:xfrm rot="10800000">
              <a:off x="10185400" y="3202115"/>
              <a:ext cx="559310"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grpSp>
    </p:spTree>
    <p:extLst>
      <p:ext uri="{BB962C8B-B14F-4D97-AF65-F5344CB8AC3E}">
        <p14:creationId xmlns:p14="http://schemas.microsoft.com/office/powerpoint/2010/main" val="23385894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8F8554-BD92-ADD7-CC28-F9AFF99840A4}"/>
            </a:ext>
          </a:extLst>
        </p:cNvPr>
        <p:cNvGrpSpPr/>
        <p:nvPr/>
      </p:nvGrpSpPr>
      <p:grpSpPr>
        <a:xfrm>
          <a:off x="0" y="0"/>
          <a:ext cx="0" cy="0"/>
          <a:chOff x="0" y="0"/>
          <a:chExt cx="0" cy="0"/>
        </a:xfrm>
      </p:grpSpPr>
      <p:sp>
        <p:nvSpPr>
          <p:cNvPr id="4" name="Rounded Rectangle 3">
            <a:extLst>
              <a:ext uri="{FF2B5EF4-FFF2-40B4-BE49-F238E27FC236}">
                <a16:creationId xmlns:a16="http://schemas.microsoft.com/office/drawing/2014/main" id="{32F0FA83-6D3F-D393-B077-144946B018C8}"/>
              </a:ext>
            </a:extLst>
          </p:cNvPr>
          <p:cNvSpPr/>
          <p:nvPr/>
        </p:nvSpPr>
        <p:spPr>
          <a:xfrm>
            <a:off x="5764695" y="485775"/>
            <a:ext cx="6151080" cy="4693547"/>
          </a:xfrm>
          <a:prstGeom prst="roundRect">
            <a:avLst>
              <a:gd name="adj" fmla="val 13025"/>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7" name="Content Placeholder 16">
            <a:extLst>
              <a:ext uri="{FF2B5EF4-FFF2-40B4-BE49-F238E27FC236}">
                <a16:creationId xmlns:a16="http://schemas.microsoft.com/office/drawing/2014/main" id="{BBB39D93-6CCE-8488-0787-277ABE2ABC38}"/>
              </a:ext>
            </a:extLst>
          </p:cNvPr>
          <p:cNvSpPr>
            <a:spLocks noGrp="1"/>
          </p:cNvSpPr>
          <p:nvPr>
            <p:ph idx="1"/>
          </p:nvPr>
        </p:nvSpPr>
        <p:spPr>
          <a:xfrm>
            <a:off x="631371" y="1347788"/>
            <a:ext cx="4118113" cy="3945835"/>
          </a:xfrm>
        </p:spPr>
        <p:txBody>
          <a:bodyPr/>
          <a:lstStyle/>
          <a:p>
            <a:pPr marL="0" indent="0">
              <a:lnSpc>
                <a:spcPct val="100000"/>
              </a:lnSpc>
              <a:spcBef>
                <a:spcPts val="100"/>
              </a:spcBef>
              <a:buNone/>
            </a:pPr>
            <a:r>
              <a:rPr lang="et-EE" b="1" dirty="0">
                <a:latin typeface="Geon Soft ExtraBold" panose="020F0503030302020204" pitchFamily="34" charset="77"/>
              </a:rPr>
              <a:t>22-aastane mees</a:t>
            </a:r>
          </a:p>
          <a:p>
            <a:pPr marL="0" indent="0">
              <a:lnSpc>
                <a:spcPct val="100000"/>
              </a:lnSpc>
              <a:spcBef>
                <a:spcPts val="100"/>
              </a:spcBef>
              <a:buNone/>
            </a:pPr>
            <a:endParaRPr lang="et-EE" b="1" dirty="0">
              <a:latin typeface="Geon Soft ExtraBold" panose="020F0503030302020204" pitchFamily="34" charset="77"/>
            </a:endParaRPr>
          </a:p>
          <a:p>
            <a:pPr marL="0" indent="0">
              <a:lnSpc>
                <a:spcPct val="100000"/>
              </a:lnSpc>
              <a:spcBef>
                <a:spcPts val="100"/>
              </a:spcBef>
              <a:buNone/>
            </a:pPr>
            <a:r>
              <a:rPr lang="et-EE" b="1" dirty="0">
                <a:latin typeface="Geon Soft ExtraBold" panose="020F0503030302020204" pitchFamily="34" charset="77"/>
              </a:rPr>
              <a:t>Kasutas mokatubakat</a:t>
            </a:r>
          </a:p>
          <a:p>
            <a:pPr marL="0" indent="0">
              <a:lnSpc>
                <a:spcPct val="100000"/>
              </a:lnSpc>
              <a:spcBef>
                <a:spcPts val="100"/>
              </a:spcBef>
              <a:buNone/>
            </a:pPr>
            <a:r>
              <a:rPr lang="et-EE" b="1" dirty="0">
                <a:latin typeface="Geon Soft ExtraBold" panose="020F0503030302020204" pitchFamily="34" charset="77"/>
              </a:rPr>
              <a:t>2-3 aastat</a:t>
            </a:r>
            <a:endParaRPr lang="en-EE" dirty="0"/>
          </a:p>
        </p:txBody>
      </p:sp>
      <p:sp>
        <p:nvSpPr>
          <p:cNvPr id="18" name="Rounded Rectangle 17">
            <a:extLst>
              <a:ext uri="{FF2B5EF4-FFF2-40B4-BE49-F238E27FC236}">
                <a16:creationId xmlns:a16="http://schemas.microsoft.com/office/drawing/2014/main" id="{0C8E8649-72E0-4021-D2D1-F7C2E191BA65}"/>
              </a:ext>
            </a:extLst>
          </p:cNvPr>
          <p:cNvSpPr/>
          <p:nvPr/>
        </p:nvSpPr>
        <p:spPr>
          <a:xfrm>
            <a:off x="3479500" y="3367670"/>
            <a:ext cx="3240000" cy="2293888"/>
          </a:xfrm>
          <a:prstGeom prst="roundRect">
            <a:avLst>
              <a:gd name="adj" fmla="val 13025"/>
            </a:avLst>
          </a:prstGeom>
          <a:blipFill>
            <a:blip r:embed="rId4"/>
            <a:stretch>
              <a:fillRect l="-64973" t="-43378" r="-29471" b="-4024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2" name="Title 1">
            <a:extLst>
              <a:ext uri="{FF2B5EF4-FFF2-40B4-BE49-F238E27FC236}">
                <a16:creationId xmlns:a16="http://schemas.microsoft.com/office/drawing/2014/main" id="{B9D95860-3F93-312B-E393-02D85D8B946C}"/>
              </a:ext>
            </a:extLst>
          </p:cNvPr>
          <p:cNvSpPr>
            <a:spLocks noGrp="1"/>
          </p:cNvSpPr>
          <p:nvPr>
            <p:ph type="title"/>
          </p:nvPr>
        </p:nvSpPr>
        <p:spPr>
          <a:xfrm>
            <a:off x="838200" y="136525"/>
            <a:ext cx="10515600" cy="1325563"/>
          </a:xfrm>
        </p:spPr>
        <p:txBody>
          <a:bodyPr/>
          <a:lstStyle/>
          <a:p>
            <a:r>
              <a:rPr lang="en-EE" i="1" dirty="0"/>
              <a:t>SNUS</a:t>
            </a:r>
          </a:p>
        </p:txBody>
      </p:sp>
    </p:spTree>
    <p:extLst>
      <p:ext uri="{BB962C8B-B14F-4D97-AF65-F5344CB8AC3E}">
        <p14:creationId xmlns:p14="http://schemas.microsoft.com/office/powerpoint/2010/main" val="3748880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A05B6A-4A3C-8DD4-2ED5-67481110AF6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87BA50-551B-C020-444C-D994F727E532}"/>
              </a:ext>
            </a:extLst>
          </p:cNvPr>
          <p:cNvSpPr>
            <a:spLocks noGrp="1"/>
          </p:cNvSpPr>
          <p:nvPr>
            <p:ph idx="1"/>
          </p:nvPr>
        </p:nvSpPr>
        <p:spPr>
          <a:xfrm>
            <a:off x="838200" y="1596188"/>
            <a:ext cx="3484418" cy="3973339"/>
          </a:xfrm>
        </p:spPr>
        <p:txBody>
          <a:bodyPr>
            <a:normAutofit/>
          </a:bodyPr>
          <a:lstStyle/>
          <a:p>
            <a:pPr marL="0" indent="0" rtl="0">
              <a:lnSpc>
                <a:spcPct val="100000"/>
              </a:lnSpc>
              <a:spcBef>
                <a:spcPts val="1000"/>
              </a:spcBef>
              <a:spcAft>
                <a:spcPts val="0"/>
              </a:spcAft>
              <a:buNone/>
            </a:pPr>
            <a:r>
              <a:rPr lang="en-GB" b="1" u="none" strike="noStrike" dirty="0">
                <a:solidFill>
                  <a:srgbClr val="000000"/>
                </a:solidFill>
                <a:effectLst/>
                <a:latin typeface="Geon Soft ExtraBold" panose="020F0503030302020204" pitchFamily="34" charset="77"/>
              </a:rPr>
              <a:t>NIKOTIIN</a:t>
            </a:r>
            <a:endParaRPr lang="en-GB" b="1" dirty="0">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000" u="none" strike="noStrike" dirty="0">
                <a:solidFill>
                  <a:srgbClr val="000000"/>
                </a:solidFill>
                <a:effectLst/>
                <a:latin typeface="Geon Soft Medium" panose="020F0503030302020204" pitchFamily="34" charset="77"/>
              </a:rPr>
              <a:t>2 ml e-</a:t>
            </a:r>
            <a:r>
              <a:rPr lang="en-GB" sz="2000" u="none" strike="noStrike" dirty="0" err="1">
                <a:solidFill>
                  <a:srgbClr val="000000"/>
                </a:solidFill>
                <a:effectLst/>
                <a:latin typeface="Geon Soft Medium" panose="020F0503030302020204" pitchFamily="34" charset="77"/>
              </a:rPr>
              <a:t>sigareti</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vedelikku</a:t>
            </a:r>
            <a:r>
              <a:rPr lang="en-GB" sz="2000" u="none" strike="noStrike" dirty="0">
                <a:solidFill>
                  <a:srgbClr val="000000"/>
                </a:solidFill>
                <a:effectLst/>
                <a:latin typeface="Geon Soft Medium" panose="020F0503030302020204" pitchFamily="34" charset="77"/>
              </a:rPr>
              <a:t> = 2 </a:t>
            </a:r>
            <a:r>
              <a:rPr lang="en-GB" sz="2000" u="none" strike="noStrike" dirty="0" err="1">
                <a:solidFill>
                  <a:srgbClr val="000000"/>
                </a:solidFill>
                <a:effectLst/>
                <a:latin typeface="Geon Soft Medium" panose="020F0503030302020204" pitchFamily="34" charset="77"/>
              </a:rPr>
              <a:t>pakki</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tavasigarette</a:t>
            </a:r>
            <a:endParaRPr lang="en-GB" sz="2000" u="none" strike="noStrike" dirty="0">
              <a:solidFill>
                <a:srgbClr val="000000"/>
              </a:solidFill>
              <a:effectLst/>
              <a:latin typeface="Geon Soft Medium" panose="020F0503030302020204" pitchFamily="34" charset="77"/>
            </a:endParaRPr>
          </a:p>
          <a:p>
            <a:pPr marL="0" indent="0" rtl="0">
              <a:lnSpc>
                <a:spcPct val="100000"/>
              </a:lnSpc>
              <a:spcBef>
                <a:spcPts val="1000"/>
              </a:spcBef>
              <a:spcAft>
                <a:spcPts val="0"/>
              </a:spcAft>
              <a:buNone/>
            </a:pPr>
            <a:endParaRPr lang="en-GB" sz="2000" u="none" strike="noStrike" dirty="0">
              <a:solidFill>
                <a:srgbClr val="000000"/>
              </a:solidFill>
              <a:latin typeface="Geon Soft Medium" panose="020F0503030302020204" pitchFamily="34" charset="77"/>
            </a:endParaRPr>
          </a:p>
          <a:p>
            <a:pPr marL="0" indent="0" rtl="0">
              <a:lnSpc>
                <a:spcPct val="100000"/>
              </a:lnSpc>
              <a:spcBef>
                <a:spcPts val="1000"/>
              </a:spcBef>
              <a:spcAft>
                <a:spcPts val="0"/>
              </a:spcAft>
              <a:buNone/>
            </a:pPr>
            <a:r>
              <a:rPr lang="en-GB" b="1" u="none" strike="noStrike" dirty="0">
                <a:solidFill>
                  <a:srgbClr val="000000"/>
                </a:solidFill>
                <a:effectLst/>
                <a:latin typeface="Geon Soft ExtraBold" panose="020F0503030302020204" pitchFamily="34" charset="77"/>
              </a:rPr>
              <a:t>VEDELIKUD</a:t>
            </a:r>
            <a:endParaRPr lang="en-GB" b="1" dirty="0">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000" u="none" strike="noStrike" dirty="0" err="1">
                <a:solidFill>
                  <a:srgbClr val="333333"/>
                </a:solidFill>
                <a:effectLst/>
                <a:latin typeface="Geon Soft Medium" panose="020F0503030302020204" pitchFamily="34" charset="77"/>
              </a:rPr>
              <a:t>Magusamaitselised</a:t>
            </a:r>
            <a:r>
              <a:rPr lang="en-GB" sz="2000" u="none" strike="noStrike" dirty="0">
                <a:solidFill>
                  <a:srgbClr val="333333"/>
                </a:solidFill>
                <a:effectLst/>
                <a:latin typeface="Geon Soft Medium" panose="020F0503030302020204" pitchFamily="34" charset="77"/>
              </a:rPr>
              <a:t> </a:t>
            </a:r>
            <a:r>
              <a:rPr lang="en-GB" sz="2000" u="none" strike="noStrike" dirty="0" err="1">
                <a:solidFill>
                  <a:srgbClr val="333333"/>
                </a:solidFill>
                <a:effectLst/>
                <a:latin typeface="Geon Soft Medium" panose="020F0503030302020204" pitchFamily="34" charset="77"/>
              </a:rPr>
              <a:t>vedelikud</a:t>
            </a:r>
            <a:r>
              <a:rPr lang="en-GB" sz="2000" u="none" strike="noStrike" dirty="0">
                <a:solidFill>
                  <a:srgbClr val="333333"/>
                </a:solidFill>
                <a:effectLst/>
                <a:latin typeface="Geon Soft Medium" panose="020F0503030302020204" pitchFamily="34" charset="77"/>
              </a:rPr>
              <a:t> </a:t>
            </a:r>
            <a:r>
              <a:rPr lang="et-EE" sz="2000" u="none" strike="noStrike" dirty="0">
                <a:solidFill>
                  <a:srgbClr val="333333"/>
                </a:solidFill>
                <a:effectLst/>
                <a:latin typeface="Geon Soft Medium" panose="020F0503030302020204" pitchFamily="34" charset="77"/>
              </a:rPr>
              <a:t>tekitavad suus happerünnaku</a:t>
            </a:r>
          </a:p>
        </p:txBody>
      </p:sp>
      <p:sp>
        <p:nvSpPr>
          <p:cNvPr id="8" name="Title 1">
            <a:extLst>
              <a:ext uri="{FF2B5EF4-FFF2-40B4-BE49-F238E27FC236}">
                <a16:creationId xmlns:a16="http://schemas.microsoft.com/office/drawing/2014/main" id="{1DCC1E8B-B63E-9406-3176-4E169EEAC654}"/>
              </a:ext>
            </a:extLst>
          </p:cNvPr>
          <p:cNvSpPr txBox="1">
            <a:spLocks/>
          </p:cNvSpPr>
          <p:nvPr/>
        </p:nvSpPr>
        <p:spPr>
          <a:xfrm>
            <a:off x="838200" y="21982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t-EE" dirty="0"/>
              <a:t>VEIPIMINE</a:t>
            </a:r>
          </a:p>
        </p:txBody>
      </p:sp>
      <p:sp>
        <p:nvSpPr>
          <p:cNvPr id="2" name="Rounded Rectangle 1">
            <a:extLst>
              <a:ext uri="{FF2B5EF4-FFF2-40B4-BE49-F238E27FC236}">
                <a16:creationId xmlns:a16="http://schemas.microsoft.com/office/drawing/2014/main" id="{4032805A-FC9F-F3C1-5082-0D5032AF9E0D}"/>
              </a:ext>
            </a:extLst>
          </p:cNvPr>
          <p:cNvSpPr/>
          <p:nvPr/>
        </p:nvSpPr>
        <p:spPr>
          <a:xfrm>
            <a:off x="5367483" y="663577"/>
            <a:ext cx="5960917" cy="4508256"/>
          </a:xfrm>
          <a:prstGeom prst="roundRect">
            <a:avLst>
              <a:gd name="adj" fmla="val 13025"/>
            </a:avLst>
          </a:prstGeom>
          <a:blipFill>
            <a:blip r:embed="rId3"/>
            <a:stretch>
              <a:fillRect l="-75210" t="-6112" r="-53362" b="-8334"/>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5270680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BFFCC3-2623-7D34-1252-4FC20076A9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686F36-97DB-CF45-FDA7-412FF693252C}"/>
              </a:ext>
            </a:extLst>
          </p:cNvPr>
          <p:cNvSpPr txBox="1">
            <a:spLocks/>
          </p:cNvSpPr>
          <p:nvPr/>
        </p:nvSpPr>
        <p:spPr>
          <a:xfrm>
            <a:off x="6335643" y="2349959"/>
            <a:ext cx="4956314" cy="294591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r>
              <a:rPr lang="en-GB" sz="4400" b="1" u="none" strike="noStrike" dirty="0">
                <a:solidFill>
                  <a:srgbClr val="20449A"/>
                </a:solidFill>
                <a:effectLst/>
                <a:latin typeface="Geon Soft ExtraBold" panose="020F0503030302020204" pitchFamily="34" charset="77"/>
              </a:rPr>
              <a:t>TRAUMAD</a:t>
            </a:r>
            <a:br>
              <a:rPr lang="en-GB" sz="2800" b="1" u="none" strike="noStrike" dirty="0">
                <a:solidFill>
                  <a:srgbClr val="20449A"/>
                </a:solidFill>
                <a:effectLst/>
                <a:latin typeface="Geon Soft ExtraBold" panose="020F0503030302020204" pitchFamily="34" charset="77"/>
              </a:rPr>
            </a:br>
            <a:br>
              <a:rPr lang="en-GB" sz="2800" b="1" u="none" strike="noStrike" dirty="0">
                <a:solidFill>
                  <a:srgbClr val="20449A"/>
                </a:solidFill>
                <a:effectLst/>
                <a:latin typeface="Geon Soft ExtraBold" panose="020F0503030302020204" pitchFamily="34" charset="77"/>
              </a:rPr>
            </a:br>
            <a:r>
              <a:rPr lang="en-GB" sz="2800" b="1" u="none" strike="noStrike" dirty="0" err="1">
                <a:solidFill>
                  <a:srgbClr val="000000"/>
                </a:solidFill>
                <a:effectLst/>
                <a:latin typeface="Geon Soft ExtraBold" panose="020F0503030302020204" pitchFamily="34" charset="77"/>
              </a:rPr>
              <a:t>hambast</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murdus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tükk</a:t>
            </a:r>
            <a:br>
              <a:rPr lang="en-GB" sz="2800" b="1" u="none" strike="noStrike" dirty="0">
                <a:solidFill>
                  <a:srgbClr val="000000"/>
                </a:solidFill>
                <a:effectLst/>
                <a:latin typeface="Geon Soft ExtraBold" panose="020F0503030302020204" pitchFamily="34" charset="77"/>
              </a:rPr>
            </a:br>
            <a:r>
              <a:rPr lang="en-GB" sz="2800" b="1" u="none" strike="noStrike" dirty="0" err="1">
                <a:solidFill>
                  <a:srgbClr val="000000"/>
                </a:solidFill>
                <a:effectLst/>
                <a:latin typeface="Geon Soft ExtraBold" panose="020F0503030302020204" pitchFamily="34" charset="77"/>
              </a:rPr>
              <a:t>hammas</a:t>
            </a:r>
            <a:r>
              <a:rPr lang="en-GB" sz="2800" b="1" u="none" strike="noStrike" dirty="0">
                <a:solidFill>
                  <a:srgbClr val="000000"/>
                </a:solidFill>
                <a:effectLst/>
                <a:latin typeface="Geon Soft ExtraBold" panose="020F0503030302020204" pitchFamily="34" charset="77"/>
              </a:rPr>
              <a:t> on vales </a:t>
            </a:r>
            <a:r>
              <a:rPr lang="en-GB" sz="2800" b="1" u="none" strike="noStrike" dirty="0" err="1">
                <a:solidFill>
                  <a:srgbClr val="000000"/>
                </a:solidFill>
                <a:effectLst/>
                <a:latin typeface="Geon Soft ExtraBold" panose="020F0503030302020204" pitchFamily="34" charset="77"/>
              </a:rPr>
              <a:t>asendis</a:t>
            </a:r>
            <a:br>
              <a:rPr lang="en-GB" sz="2800" b="1" u="none" strike="noStrike" dirty="0">
                <a:solidFill>
                  <a:srgbClr val="000000"/>
                </a:solidFill>
                <a:effectLst/>
                <a:latin typeface="Geon Soft ExtraBold" panose="020F0503030302020204" pitchFamily="34" charset="77"/>
              </a:rPr>
            </a:br>
            <a:r>
              <a:rPr lang="en-GB" sz="2800" b="1" u="none" strike="noStrike" dirty="0" err="1">
                <a:solidFill>
                  <a:srgbClr val="000000"/>
                </a:solidFill>
                <a:effectLst/>
                <a:latin typeface="Geon Soft ExtraBold" panose="020F0503030302020204" pitchFamily="34" charset="77"/>
              </a:rPr>
              <a:t>hammas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tuli</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suust</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välja</a:t>
            </a:r>
            <a:br>
              <a:rPr lang="en-GB" sz="2800" dirty="0"/>
            </a:br>
            <a:endParaRPr lang="en-EE" sz="2800" b="1" dirty="0">
              <a:solidFill>
                <a:srgbClr val="20449A"/>
              </a:solidFill>
              <a:latin typeface="Geon Soft ExtraBold" panose="020F0503030302020204" pitchFamily="34" charset="77"/>
            </a:endParaRPr>
          </a:p>
        </p:txBody>
      </p:sp>
      <p:pic>
        <p:nvPicPr>
          <p:cNvPr id="3" name="Picture 2">
            <a:extLst>
              <a:ext uri="{FF2B5EF4-FFF2-40B4-BE49-F238E27FC236}">
                <a16:creationId xmlns:a16="http://schemas.microsoft.com/office/drawing/2014/main" id="{823007AB-8C62-38B1-E568-5C0D848E6195}"/>
              </a:ext>
            </a:extLst>
          </p:cNvPr>
          <p:cNvPicPr>
            <a:picLocks noChangeAspect="1"/>
          </p:cNvPicPr>
          <p:nvPr/>
        </p:nvPicPr>
        <p:blipFill>
          <a:blip r:embed="rId3"/>
          <a:srcRect/>
          <a:stretch/>
        </p:blipFill>
        <p:spPr>
          <a:xfrm>
            <a:off x="0" y="0"/>
            <a:ext cx="12192000" cy="6858000"/>
          </a:xfrm>
          <a:prstGeom prst="rect">
            <a:avLst/>
          </a:prstGeom>
        </p:spPr>
      </p:pic>
      <p:sp>
        <p:nvSpPr>
          <p:cNvPr id="4" name="Title 1">
            <a:extLst>
              <a:ext uri="{FF2B5EF4-FFF2-40B4-BE49-F238E27FC236}">
                <a16:creationId xmlns:a16="http://schemas.microsoft.com/office/drawing/2014/main" id="{8D98A92D-1B40-3DA2-5A82-D320CCAD6DB9}"/>
              </a:ext>
            </a:extLst>
          </p:cNvPr>
          <p:cNvSpPr txBox="1">
            <a:spLocks/>
          </p:cNvSpPr>
          <p:nvPr/>
        </p:nvSpPr>
        <p:spPr>
          <a:xfrm>
            <a:off x="6184900" y="1938866"/>
            <a:ext cx="5588000" cy="102870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TRAUMAD</a:t>
            </a:r>
            <a:endParaRPr lang="en-EE" sz="5400" b="1" spc="-150" dirty="0">
              <a:solidFill>
                <a:srgbClr val="20449A"/>
              </a:solidFill>
              <a:latin typeface="Geon Soft ExtraBold" panose="020F0503030302020204" pitchFamily="34" charset="77"/>
            </a:endParaRPr>
          </a:p>
        </p:txBody>
      </p:sp>
      <p:sp>
        <p:nvSpPr>
          <p:cNvPr id="5" name="Title 1">
            <a:extLst>
              <a:ext uri="{FF2B5EF4-FFF2-40B4-BE49-F238E27FC236}">
                <a16:creationId xmlns:a16="http://schemas.microsoft.com/office/drawing/2014/main" id="{63008D80-8F25-229E-0371-9F06C0B2A315}"/>
              </a:ext>
            </a:extLst>
          </p:cNvPr>
          <p:cNvSpPr txBox="1">
            <a:spLocks/>
          </p:cNvSpPr>
          <p:nvPr/>
        </p:nvSpPr>
        <p:spPr>
          <a:xfrm>
            <a:off x="5878443" y="2324558"/>
            <a:ext cx="4956314" cy="176527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endParaRPr lang="en-EE" sz="2800" b="1"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40637436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F97870-67C2-ADFF-97BD-70AA2271D7D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20FD07-11CE-7003-EFEA-A76217DE41A2}"/>
              </a:ext>
            </a:extLst>
          </p:cNvPr>
          <p:cNvSpPr>
            <a:spLocks noGrp="1"/>
          </p:cNvSpPr>
          <p:nvPr>
            <p:ph idx="1"/>
          </p:nvPr>
        </p:nvSpPr>
        <p:spPr>
          <a:xfrm>
            <a:off x="838200" y="1611874"/>
            <a:ext cx="10515600" cy="3983708"/>
          </a:xfrm>
        </p:spPr>
        <p:txBody>
          <a:bodyPr>
            <a:normAutofit/>
          </a:bodyPr>
          <a:lstStyle/>
          <a:p>
            <a:pPr fontAlgn="base">
              <a:lnSpc>
                <a:spcPct val="120000"/>
              </a:lnSpc>
              <a:spcBef>
                <a:spcPts val="0"/>
              </a:spcBef>
              <a:spcAft>
                <a:spcPts val="2400"/>
              </a:spcAft>
            </a:pPr>
            <a:r>
              <a:rPr lang="et-EE" dirty="0">
                <a:solidFill>
                  <a:srgbClr val="000000"/>
                </a:solidFill>
                <a:latin typeface="Geon Soft Medium" panose="020B0604020202020204" charset="0"/>
              </a:rPr>
              <a:t>Hinda kannatanu üldseisundit – vajadusel </a:t>
            </a:r>
            <a:r>
              <a:rPr lang="et-EE" b="1" dirty="0">
                <a:solidFill>
                  <a:srgbClr val="000000"/>
                </a:solidFill>
                <a:latin typeface="Geon Soft Medium" panose="020B0604020202020204" charset="0"/>
              </a:rPr>
              <a:t>KIIRABI</a:t>
            </a:r>
            <a:endParaRPr lang="et-EE" dirty="0">
              <a:solidFill>
                <a:srgbClr val="000000"/>
              </a:solidFill>
              <a:latin typeface="Geon Soft Medium" panose="020B0604020202020204" charset="0"/>
            </a:endParaRPr>
          </a:p>
          <a:p>
            <a:pPr rtl="0" fontAlgn="base">
              <a:lnSpc>
                <a:spcPct val="120000"/>
              </a:lnSpc>
              <a:spcBef>
                <a:spcPts val="0"/>
              </a:spcBef>
              <a:spcAft>
                <a:spcPts val="2400"/>
              </a:spcAft>
              <a:buFont typeface="Arial" panose="020B0604020202020204" pitchFamily="34" charset="0"/>
              <a:buChar char="•"/>
            </a:pPr>
            <a:r>
              <a:rPr lang="et-EE" dirty="0">
                <a:solidFill>
                  <a:srgbClr val="000000"/>
                </a:solidFill>
                <a:latin typeface="Geon Soft Medium" panose="020B0604020202020204" charset="0"/>
              </a:rPr>
              <a:t>Kõige kiiremini tuleb tegutseda, kui jäävhammas tuli koos juurega välja</a:t>
            </a:r>
          </a:p>
          <a:p>
            <a:pPr lvl="1" fontAlgn="base">
              <a:lnSpc>
                <a:spcPct val="120000"/>
              </a:lnSpc>
              <a:spcBef>
                <a:spcPts val="0"/>
              </a:spcBef>
              <a:spcAft>
                <a:spcPts val="2400"/>
              </a:spcAft>
            </a:pPr>
            <a:r>
              <a:rPr lang="et-EE" dirty="0">
                <a:solidFill>
                  <a:srgbClr val="000000"/>
                </a:solidFill>
                <a:latin typeface="Geon Soft Medium" panose="020B0604020202020204" charset="0"/>
              </a:rPr>
              <a:t>Kriitiline aeg </a:t>
            </a:r>
            <a:r>
              <a:rPr lang="et-EE" dirty="0">
                <a:solidFill>
                  <a:srgbClr val="FF0000"/>
                </a:solidFill>
                <a:latin typeface="Geon Soft Medium" panose="020B0604020202020204" charset="0"/>
              </a:rPr>
              <a:t>15 minutit</a:t>
            </a:r>
          </a:p>
        </p:txBody>
      </p:sp>
      <p:sp>
        <p:nvSpPr>
          <p:cNvPr id="5" name="Title 1">
            <a:extLst>
              <a:ext uri="{FF2B5EF4-FFF2-40B4-BE49-F238E27FC236}">
                <a16:creationId xmlns:a16="http://schemas.microsoft.com/office/drawing/2014/main" id="{3211200E-33D1-8A96-EFC2-89C9A3D56840}"/>
              </a:ext>
            </a:extLst>
          </p:cNvPr>
          <p:cNvSpPr>
            <a:spLocks noGrp="1"/>
          </p:cNvSpPr>
          <p:nvPr>
            <p:ph type="title"/>
          </p:nvPr>
        </p:nvSpPr>
        <p:spPr>
          <a:xfrm>
            <a:off x="838200" y="136525"/>
            <a:ext cx="10515600" cy="1325563"/>
          </a:xfrm>
        </p:spPr>
        <p:txBody>
          <a:bodyPr/>
          <a:lstStyle/>
          <a:p>
            <a:r>
              <a:rPr lang="et-EE" dirty="0"/>
              <a:t>KUI ON JUHTUNUD HAMBATRAUMA...</a:t>
            </a:r>
            <a:endParaRPr lang="en-EE" i="1" dirty="0"/>
          </a:p>
        </p:txBody>
      </p:sp>
      <p:sp>
        <p:nvSpPr>
          <p:cNvPr id="2" name="Rounded Rectangle 6">
            <a:extLst>
              <a:ext uri="{FF2B5EF4-FFF2-40B4-BE49-F238E27FC236}">
                <a16:creationId xmlns:a16="http://schemas.microsoft.com/office/drawing/2014/main" id="{8258003F-E09F-785E-E8C2-F243898C0C7F}"/>
              </a:ext>
            </a:extLst>
          </p:cNvPr>
          <p:cNvSpPr/>
          <p:nvPr/>
        </p:nvSpPr>
        <p:spPr>
          <a:xfrm>
            <a:off x="5991645" y="3160705"/>
            <a:ext cx="4152102" cy="2753855"/>
          </a:xfrm>
          <a:prstGeom prst="roundRect">
            <a:avLst>
              <a:gd name="adj" fmla="val 13025"/>
            </a:avLst>
          </a:prstGeom>
          <a:blipFill dpi="0" rotWithShape="1">
            <a:blip r:embed="rId3"/>
            <a:srcRect/>
            <a:stretch>
              <a:fillRect l="-3482" t="-18062" r="-12341" b="-18062"/>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8050738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AA7AC-1AE4-F9F1-362B-4EE25E3B9C03}"/>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63172190-C491-DBCA-1216-63FA3FF63C23}"/>
              </a:ext>
            </a:extLst>
          </p:cNvPr>
          <p:cNvSpPr>
            <a:spLocks noGrp="1"/>
          </p:cNvSpPr>
          <p:nvPr>
            <p:ph type="title"/>
          </p:nvPr>
        </p:nvSpPr>
        <p:spPr>
          <a:xfrm>
            <a:off x="838200" y="136525"/>
            <a:ext cx="10515600" cy="1325563"/>
          </a:xfrm>
        </p:spPr>
        <p:txBody>
          <a:bodyPr/>
          <a:lstStyle/>
          <a:p>
            <a:r>
              <a:rPr lang="en-EE" dirty="0"/>
              <a:t>JÄÄVHAMMAS TULI KOOS JUUREGA VÄLJA</a:t>
            </a:r>
            <a:endParaRPr lang="en-EE" i="1" dirty="0"/>
          </a:p>
        </p:txBody>
      </p:sp>
      <p:sp>
        <p:nvSpPr>
          <p:cNvPr id="6" name="Content Placeholder 5">
            <a:extLst>
              <a:ext uri="{FF2B5EF4-FFF2-40B4-BE49-F238E27FC236}">
                <a16:creationId xmlns:a16="http://schemas.microsoft.com/office/drawing/2014/main" id="{64E9F800-3D22-F049-BF3B-F397DD8EB07C}"/>
              </a:ext>
            </a:extLst>
          </p:cNvPr>
          <p:cNvSpPr>
            <a:spLocks noGrp="1"/>
          </p:cNvSpPr>
          <p:nvPr>
            <p:ph idx="1"/>
          </p:nvPr>
        </p:nvSpPr>
        <p:spPr>
          <a:xfrm>
            <a:off x="838199" y="1669774"/>
            <a:ext cx="9824358" cy="3945835"/>
          </a:xfrm>
        </p:spPr>
        <p:txBody>
          <a:bodyPr>
            <a:normAutofit/>
          </a:bodyPr>
          <a:lstStyle/>
          <a:p>
            <a:pPr marL="0" indent="0">
              <a:buNone/>
            </a:pPr>
            <a:r>
              <a:rPr lang="et-EE" dirty="0">
                <a:solidFill>
                  <a:srgbClr val="FF0000"/>
                </a:solidFill>
              </a:rPr>
              <a:t>KIIRE TEGUTSEMINE ON OLULINE!</a:t>
            </a:r>
          </a:p>
          <a:p>
            <a:r>
              <a:rPr lang="et-EE" dirty="0"/>
              <a:t>Leia hammas ja võta kinni laiemast otsast</a:t>
            </a:r>
          </a:p>
          <a:p>
            <a:r>
              <a:rPr lang="et-EE" dirty="0"/>
              <a:t>Kui nähtavat mustust ei ole, pane hammas tagasi</a:t>
            </a:r>
          </a:p>
          <a:p>
            <a:pPr marL="457200" lvl="1" indent="0">
              <a:buNone/>
            </a:pPr>
            <a:r>
              <a:rPr lang="et-EE" dirty="0">
                <a:solidFill>
                  <a:srgbClr val="FF0000"/>
                </a:solidFill>
              </a:rPr>
              <a:t>			15 minuti jooksul</a:t>
            </a:r>
          </a:p>
          <a:p>
            <a:r>
              <a:rPr lang="et-EE" dirty="0"/>
              <a:t>Muld või liiv?</a:t>
            </a:r>
          </a:p>
          <a:p>
            <a:pPr lvl="1"/>
            <a:r>
              <a:rPr lang="et-EE" dirty="0"/>
              <a:t>Tee hammas puhtaks kannatanu sülje, piima või füsioloogilise lahusega</a:t>
            </a:r>
          </a:p>
          <a:p>
            <a:r>
              <a:rPr lang="et-EE" dirty="0"/>
              <a:t>Õrnalt salvrätikut hammustada, et hammas paigal püsiks</a:t>
            </a:r>
          </a:p>
        </p:txBody>
      </p:sp>
      <p:sp>
        <p:nvSpPr>
          <p:cNvPr id="8" name="Rounded Rectangle 3">
            <a:extLst>
              <a:ext uri="{FF2B5EF4-FFF2-40B4-BE49-F238E27FC236}">
                <a16:creationId xmlns:a16="http://schemas.microsoft.com/office/drawing/2014/main" id="{BA2EEE0C-7CEA-D74C-3CEB-420AE45287A0}"/>
              </a:ext>
            </a:extLst>
          </p:cNvPr>
          <p:cNvSpPr/>
          <p:nvPr/>
        </p:nvSpPr>
        <p:spPr>
          <a:xfrm>
            <a:off x="9661729" y="1268315"/>
            <a:ext cx="2001656" cy="2647291"/>
          </a:xfrm>
          <a:prstGeom prst="roundRect">
            <a:avLst>
              <a:gd name="adj" fmla="val 13025"/>
            </a:avLst>
          </a:prstGeom>
          <a:blipFill dpi="0" rotWithShape="1">
            <a:blip r:embed="rId3"/>
            <a:srcRect/>
            <a:stretch>
              <a:fillRect l="-21000" t="-37000" r="-24000" b="-29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4978909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057A6A-2971-69BE-627A-2AADA7B5017C}"/>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42788CE9-4AB8-EE0D-B783-666017EA3743}"/>
              </a:ext>
            </a:extLst>
          </p:cNvPr>
          <p:cNvSpPr>
            <a:spLocks noGrp="1"/>
          </p:cNvSpPr>
          <p:nvPr>
            <p:ph type="title"/>
          </p:nvPr>
        </p:nvSpPr>
        <p:spPr>
          <a:xfrm>
            <a:off x="838200" y="136525"/>
            <a:ext cx="10515600" cy="1325563"/>
          </a:xfrm>
        </p:spPr>
        <p:txBody>
          <a:bodyPr/>
          <a:lstStyle/>
          <a:p>
            <a:r>
              <a:rPr lang="en-EE" dirty="0"/>
              <a:t>JÄÄVHAMMAS TULI KOOS JUUREGA VÄLJA</a:t>
            </a:r>
            <a:endParaRPr lang="en-EE" i="1" dirty="0"/>
          </a:p>
        </p:txBody>
      </p:sp>
      <p:sp>
        <p:nvSpPr>
          <p:cNvPr id="6" name="Content Placeholder 5">
            <a:extLst>
              <a:ext uri="{FF2B5EF4-FFF2-40B4-BE49-F238E27FC236}">
                <a16:creationId xmlns:a16="http://schemas.microsoft.com/office/drawing/2014/main" id="{DD9D64B7-D690-EB0A-CDA1-4019C1FA3958}"/>
              </a:ext>
            </a:extLst>
          </p:cNvPr>
          <p:cNvSpPr>
            <a:spLocks noGrp="1"/>
          </p:cNvSpPr>
          <p:nvPr>
            <p:ph idx="1"/>
          </p:nvPr>
        </p:nvSpPr>
        <p:spPr>
          <a:xfrm>
            <a:off x="838199" y="1669774"/>
            <a:ext cx="9824358" cy="3945835"/>
          </a:xfrm>
        </p:spPr>
        <p:txBody>
          <a:bodyPr>
            <a:normAutofit/>
          </a:bodyPr>
          <a:lstStyle/>
          <a:p>
            <a:r>
              <a:rPr lang="et-EE" dirty="0"/>
              <a:t>Kui hamba tagasi panemine ei õnnestu, pane see</a:t>
            </a:r>
          </a:p>
          <a:p>
            <a:pPr lvl="1"/>
            <a:r>
              <a:rPr lang="et-EE" dirty="0"/>
              <a:t>kannatanu sülje,</a:t>
            </a:r>
          </a:p>
          <a:p>
            <a:pPr lvl="1"/>
            <a:r>
              <a:rPr lang="et-EE" dirty="0"/>
              <a:t>piima,</a:t>
            </a:r>
          </a:p>
          <a:p>
            <a:pPr lvl="1"/>
            <a:r>
              <a:rPr lang="et-EE" dirty="0"/>
              <a:t>füsioloogilise lahuse sisse</a:t>
            </a:r>
          </a:p>
          <a:p>
            <a:endParaRPr lang="et-EE" dirty="0"/>
          </a:p>
          <a:p>
            <a:r>
              <a:rPr lang="et-EE" dirty="0"/>
              <a:t>Kohe või 24 h jooksul hambaarsti poole pöörduda</a:t>
            </a:r>
          </a:p>
          <a:p>
            <a:pPr lvl="1"/>
            <a:r>
              <a:rPr lang="et-EE" dirty="0"/>
              <a:t>Hammas tuleb sõltumata möödunud ajast suhu tagasi panna</a:t>
            </a:r>
          </a:p>
        </p:txBody>
      </p:sp>
      <p:pic>
        <p:nvPicPr>
          <p:cNvPr id="4" name="Picture 3">
            <a:extLst>
              <a:ext uri="{FF2B5EF4-FFF2-40B4-BE49-F238E27FC236}">
                <a16:creationId xmlns:a16="http://schemas.microsoft.com/office/drawing/2014/main" id="{5D44F19F-BAB6-D205-F465-CC9DD38F030D}"/>
              </a:ext>
            </a:extLst>
          </p:cNvPr>
          <p:cNvPicPr>
            <a:picLocks noChangeAspect="1"/>
          </p:cNvPicPr>
          <p:nvPr/>
        </p:nvPicPr>
        <p:blipFill>
          <a:blip r:embed="rId3">
            <a:extLst>
              <a:ext uri="{837473B0-CC2E-450A-ABE3-18F120FF3D39}">
                <a1611:picAttrSrcUrl xmlns:a1611="http://schemas.microsoft.com/office/drawing/2016/11/main" r:id="rId4"/>
              </a:ext>
            </a:extLst>
          </a:blip>
          <a:srcRect l="25712" r="25540"/>
          <a:stretch>
            <a:fillRect/>
          </a:stretch>
        </p:blipFill>
        <p:spPr>
          <a:xfrm>
            <a:off x="9771548" y="1669774"/>
            <a:ext cx="1782018" cy="2437040"/>
          </a:xfrm>
          <a:prstGeom prst="rect">
            <a:avLst/>
          </a:prstGeom>
        </p:spPr>
      </p:pic>
    </p:spTree>
    <p:extLst>
      <p:ext uri="{BB962C8B-B14F-4D97-AF65-F5344CB8AC3E}">
        <p14:creationId xmlns:p14="http://schemas.microsoft.com/office/powerpoint/2010/main" val="1324540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9F360-A2BD-8190-79F7-1A9D66191BED}"/>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2A3D7B70-D2AF-BF7D-FA8A-AE5F4FF59F2A}"/>
              </a:ext>
            </a:extLst>
          </p:cNvPr>
          <p:cNvSpPr>
            <a:spLocks noGrp="1"/>
          </p:cNvSpPr>
          <p:nvPr>
            <p:ph type="title"/>
          </p:nvPr>
        </p:nvSpPr>
        <p:spPr/>
        <p:txBody>
          <a:bodyPr/>
          <a:lstStyle/>
          <a:p>
            <a:r>
              <a:rPr lang="et-EE" dirty="0"/>
              <a:t>MIS ON PILDIL?</a:t>
            </a:r>
            <a:endParaRPr lang="en-EE" dirty="0"/>
          </a:p>
        </p:txBody>
      </p:sp>
      <p:sp>
        <p:nvSpPr>
          <p:cNvPr id="3" name="Content Placeholder 2">
            <a:extLst>
              <a:ext uri="{FF2B5EF4-FFF2-40B4-BE49-F238E27FC236}">
                <a16:creationId xmlns:a16="http://schemas.microsoft.com/office/drawing/2014/main" id="{E267FFA0-2B20-4462-5782-95EBB0502872}"/>
              </a:ext>
            </a:extLst>
          </p:cNvPr>
          <p:cNvSpPr txBox="1">
            <a:spLocks/>
          </p:cNvSpPr>
          <p:nvPr/>
        </p:nvSpPr>
        <p:spPr>
          <a:xfrm>
            <a:off x="1114696" y="2766218"/>
            <a:ext cx="1959614" cy="13255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00000"/>
              </a:lnSpc>
              <a:spcBef>
                <a:spcPts val="1000"/>
              </a:spcBef>
              <a:spcAft>
                <a:spcPts val="0"/>
              </a:spcAft>
              <a:buNone/>
            </a:pPr>
            <a:r>
              <a:rPr lang="et-EE" sz="2500" b="1" u="none" strike="noStrike" dirty="0">
                <a:solidFill>
                  <a:srgbClr val="000000"/>
                </a:solidFill>
                <a:effectLst/>
                <a:latin typeface="Geon Soft ExtraBold" panose="020F0503030302020204" pitchFamily="34" charset="77"/>
              </a:rPr>
              <a:t>Suurendus</a:t>
            </a:r>
            <a:r>
              <a:rPr lang="et-EE" sz="2000" b="1" u="none" strike="noStrike" dirty="0">
                <a:solidFill>
                  <a:srgbClr val="000000"/>
                </a:solidFill>
                <a:effectLst/>
                <a:latin typeface="Geon Soft ExtraBold" panose="020F0503030302020204" pitchFamily="34" charset="77"/>
              </a:rPr>
              <a:t> </a:t>
            </a:r>
          </a:p>
          <a:p>
            <a:pPr marL="0" indent="0" rtl="0" fontAlgn="base">
              <a:lnSpc>
                <a:spcPct val="100000"/>
              </a:lnSpc>
              <a:spcBef>
                <a:spcPts val="1000"/>
              </a:spcBef>
              <a:spcAft>
                <a:spcPts val="0"/>
              </a:spcAft>
              <a:buNone/>
            </a:pPr>
            <a:r>
              <a:rPr lang="et-EE" sz="4300" b="1" u="none" strike="noStrike" dirty="0">
                <a:solidFill>
                  <a:srgbClr val="000000"/>
                </a:solidFill>
                <a:effectLst/>
                <a:latin typeface="Geon Soft ExtraBold" panose="020F0503030302020204" pitchFamily="34" charset="77"/>
              </a:rPr>
              <a:t>1000x</a:t>
            </a:r>
            <a:endParaRPr lang="en-GB" sz="4300" b="1" u="none" strike="noStrike" dirty="0">
              <a:solidFill>
                <a:srgbClr val="000000"/>
              </a:solidFill>
              <a:effectLst/>
              <a:latin typeface="Geon Soft ExtraBold" panose="020F0503030302020204" pitchFamily="34" charset="77"/>
            </a:endParaRPr>
          </a:p>
        </p:txBody>
      </p:sp>
      <p:sp>
        <p:nvSpPr>
          <p:cNvPr id="4" name="Rounded Rectangle 3">
            <a:extLst>
              <a:ext uri="{FF2B5EF4-FFF2-40B4-BE49-F238E27FC236}">
                <a16:creationId xmlns:a16="http://schemas.microsoft.com/office/drawing/2014/main" id="{FF8FF458-A022-F297-4C77-73836C69E6D9}"/>
              </a:ext>
            </a:extLst>
          </p:cNvPr>
          <p:cNvSpPr/>
          <p:nvPr/>
        </p:nvSpPr>
        <p:spPr>
          <a:xfrm>
            <a:off x="3790605" y="1286652"/>
            <a:ext cx="7132320" cy="4225506"/>
          </a:xfrm>
          <a:prstGeom prst="roundRect">
            <a:avLst>
              <a:gd name="adj" fmla="val 13025"/>
            </a:avLst>
          </a:prstGeom>
          <a:blipFill dpi="0" rotWithShape="1">
            <a:blip r:embed="rId3"/>
            <a:srcRect/>
            <a:stretch>
              <a:fillRect l="-11250" t="-6841" r="-24252" b="-1584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5626294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CE8B24-C0FA-74A8-DCC7-5B63EDE6F0E2}"/>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49CBCB60-D4E8-0142-67C3-1B4D59135A1C}"/>
              </a:ext>
            </a:extLst>
          </p:cNvPr>
          <p:cNvSpPr>
            <a:spLocks noGrp="1"/>
          </p:cNvSpPr>
          <p:nvPr>
            <p:ph type="title"/>
          </p:nvPr>
        </p:nvSpPr>
        <p:spPr>
          <a:xfrm>
            <a:off x="838200" y="136525"/>
            <a:ext cx="10515600" cy="1325563"/>
          </a:xfrm>
        </p:spPr>
        <p:txBody>
          <a:bodyPr/>
          <a:lstStyle/>
          <a:p>
            <a:r>
              <a:rPr lang="en-EE" dirty="0"/>
              <a:t>JÄÄVHAMMAS TULI KOOS JUUREGA VÄLJA</a:t>
            </a:r>
            <a:endParaRPr lang="en-EE" i="1" dirty="0"/>
          </a:p>
        </p:txBody>
      </p:sp>
      <p:sp>
        <p:nvSpPr>
          <p:cNvPr id="4" name="Rounded Rectangle 3">
            <a:extLst>
              <a:ext uri="{FF2B5EF4-FFF2-40B4-BE49-F238E27FC236}">
                <a16:creationId xmlns:a16="http://schemas.microsoft.com/office/drawing/2014/main" id="{760B3158-2DAB-3BCF-BAA1-CE70BCDBDC3E}"/>
              </a:ext>
            </a:extLst>
          </p:cNvPr>
          <p:cNvSpPr/>
          <p:nvPr/>
        </p:nvSpPr>
        <p:spPr>
          <a:xfrm>
            <a:off x="7902054" y="1558148"/>
            <a:ext cx="2893326" cy="3947369"/>
          </a:xfrm>
          <a:prstGeom prst="roundRect">
            <a:avLst>
              <a:gd name="adj" fmla="val 13025"/>
            </a:avLst>
          </a:prstGeom>
          <a:blipFill dpi="0" rotWithShape="1">
            <a:blip r:embed="rId3"/>
            <a:srcRect/>
            <a:stretch>
              <a:fillRect l="-14934" t="-14254" r="-7144" b="-19966"/>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FDD3125F-6958-74E7-69A9-021899537EE6}"/>
              </a:ext>
            </a:extLst>
          </p:cNvPr>
          <p:cNvSpPr/>
          <p:nvPr/>
        </p:nvSpPr>
        <p:spPr>
          <a:xfrm>
            <a:off x="1542194" y="1558148"/>
            <a:ext cx="5936955" cy="3947369"/>
          </a:xfrm>
          <a:prstGeom prst="roundRect">
            <a:avLst>
              <a:gd name="adj" fmla="val 13025"/>
            </a:avLst>
          </a:prstGeom>
          <a:blipFill dpi="0" rotWithShape="1">
            <a:blip r:embed="rId4"/>
            <a:srcRect/>
            <a:stretch>
              <a:fillRect l="-3482" t="-18062" r="-12341" b="-18062"/>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5073997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353179-EF44-8FE8-22F2-B9E924D4FC04}"/>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6F5D3D3B-3ACE-D9C6-A575-B4BE6B09D5C2}"/>
              </a:ext>
            </a:extLst>
          </p:cNvPr>
          <p:cNvSpPr>
            <a:spLocks noGrp="1"/>
          </p:cNvSpPr>
          <p:nvPr>
            <p:ph type="title"/>
          </p:nvPr>
        </p:nvSpPr>
        <p:spPr>
          <a:xfrm>
            <a:off x="838200" y="136525"/>
            <a:ext cx="10515600" cy="1325563"/>
          </a:xfrm>
        </p:spPr>
        <p:txBody>
          <a:bodyPr/>
          <a:lstStyle/>
          <a:p>
            <a:r>
              <a:rPr lang="en-EE" dirty="0"/>
              <a:t>JÄÄVHAMMAS TULI KOOS JUUREGA VÄLJA</a:t>
            </a:r>
            <a:endParaRPr lang="en-EE" i="1" dirty="0"/>
          </a:p>
        </p:txBody>
      </p:sp>
      <p:sp>
        <p:nvSpPr>
          <p:cNvPr id="7" name="Rounded Rectangle 6">
            <a:extLst>
              <a:ext uri="{FF2B5EF4-FFF2-40B4-BE49-F238E27FC236}">
                <a16:creationId xmlns:a16="http://schemas.microsoft.com/office/drawing/2014/main" id="{86A62992-428A-5DBB-8C15-83BCCC055B5C}"/>
              </a:ext>
            </a:extLst>
          </p:cNvPr>
          <p:cNvSpPr/>
          <p:nvPr/>
        </p:nvSpPr>
        <p:spPr>
          <a:xfrm>
            <a:off x="859808" y="1558148"/>
            <a:ext cx="5213448" cy="3947369"/>
          </a:xfrm>
          <a:prstGeom prst="roundRect">
            <a:avLst>
              <a:gd name="adj" fmla="val 13025"/>
            </a:avLst>
          </a:prstGeom>
          <a:blipFill dpi="0" rotWithShape="1">
            <a:blip r:embed="rId3"/>
            <a:srcRect/>
            <a:stretch>
              <a:fillRect l="-16290" t="-5176" r="-20434" b="-5176"/>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2" name="Rounded Rectangle 1">
            <a:extLst>
              <a:ext uri="{FF2B5EF4-FFF2-40B4-BE49-F238E27FC236}">
                <a16:creationId xmlns:a16="http://schemas.microsoft.com/office/drawing/2014/main" id="{54E2220A-E5EF-AD4D-0DB0-F50F89020C62}"/>
              </a:ext>
            </a:extLst>
          </p:cNvPr>
          <p:cNvSpPr/>
          <p:nvPr/>
        </p:nvSpPr>
        <p:spPr>
          <a:xfrm>
            <a:off x="6441743" y="2136555"/>
            <a:ext cx="5076967" cy="2899266"/>
          </a:xfrm>
          <a:prstGeom prst="roundRect">
            <a:avLst>
              <a:gd name="adj" fmla="val 13025"/>
            </a:avLst>
          </a:prstGeom>
          <a:blipFill dpi="0" rotWithShape="1">
            <a:blip r:embed="rId4"/>
            <a:srcRect/>
            <a:stretch>
              <a:fillRect l="-10421" t="-4243" r="-6277" b="-424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4520175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9D78BD-6DE5-AA99-D7E0-E3C4E6F04936}"/>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808C1D34-5914-5C84-159D-808461971546}"/>
              </a:ext>
            </a:extLst>
          </p:cNvPr>
          <p:cNvSpPr>
            <a:spLocks noGrp="1"/>
          </p:cNvSpPr>
          <p:nvPr>
            <p:ph type="title"/>
          </p:nvPr>
        </p:nvSpPr>
        <p:spPr>
          <a:xfrm>
            <a:off x="838200" y="136525"/>
            <a:ext cx="10515600" cy="1325563"/>
          </a:xfrm>
        </p:spPr>
        <p:txBody>
          <a:bodyPr/>
          <a:lstStyle/>
          <a:p>
            <a:r>
              <a:rPr lang="en-EE" dirty="0"/>
              <a:t>HAMMAS ON VALES ASENDIS</a:t>
            </a:r>
            <a:endParaRPr lang="en-EE" i="1" dirty="0"/>
          </a:p>
        </p:txBody>
      </p:sp>
      <p:sp>
        <p:nvSpPr>
          <p:cNvPr id="4" name="Content Placeholder 3">
            <a:extLst>
              <a:ext uri="{FF2B5EF4-FFF2-40B4-BE49-F238E27FC236}">
                <a16:creationId xmlns:a16="http://schemas.microsoft.com/office/drawing/2014/main" id="{87918783-6523-6AFB-4F49-7E75D4CD820D}"/>
              </a:ext>
            </a:extLst>
          </p:cNvPr>
          <p:cNvSpPr>
            <a:spLocks noGrp="1"/>
          </p:cNvSpPr>
          <p:nvPr>
            <p:ph idx="1"/>
          </p:nvPr>
        </p:nvSpPr>
        <p:spPr>
          <a:xfrm>
            <a:off x="838201" y="1669774"/>
            <a:ext cx="6759804" cy="3945835"/>
          </a:xfrm>
        </p:spPr>
        <p:txBody>
          <a:bodyPr>
            <a:normAutofit lnSpcReduction="10000"/>
          </a:bodyPr>
          <a:lstStyle/>
          <a:p>
            <a:r>
              <a:rPr lang="et-EE" dirty="0"/>
              <a:t>Hammas ettevaatlikult õigesse asendisse tagasi nihutada</a:t>
            </a:r>
          </a:p>
          <a:p>
            <a:pPr lvl="1"/>
            <a:r>
              <a:rPr lang="et-EE" dirty="0"/>
              <a:t>Ei pruugi õnnestuda</a:t>
            </a:r>
          </a:p>
          <a:p>
            <a:endParaRPr lang="et-EE" dirty="0"/>
          </a:p>
          <a:p>
            <a:r>
              <a:rPr lang="et-EE" dirty="0"/>
              <a:t>Õrnalt salvrätikut hammustada, et hammas paigal püsiks</a:t>
            </a:r>
          </a:p>
          <a:p>
            <a:endParaRPr lang="et-EE" dirty="0"/>
          </a:p>
          <a:p>
            <a:r>
              <a:rPr lang="et-EE" dirty="0"/>
              <a:t>Kohe või 24 h jooksul hambaarsti poole pöörduda</a:t>
            </a:r>
          </a:p>
          <a:p>
            <a:endParaRPr lang="en-GB" dirty="0"/>
          </a:p>
        </p:txBody>
      </p:sp>
      <p:sp>
        <p:nvSpPr>
          <p:cNvPr id="9" name="Rounded Rectangle 6">
            <a:extLst>
              <a:ext uri="{FF2B5EF4-FFF2-40B4-BE49-F238E27FC236}">
                <a16:creationId xmlns:a16="http://schemas.microsoft.com/office/drawing/2014/main" id="{BCBC15E9-D0EA-4A06-605C-47A47B68CAAE}"/>
              </a:ext>
            </a:extLst>
          </p:cNvPr>
          <p:cNvSpPr/>
          <p:nvPr/>
        </p:nvSpPr>
        <p:spPr>
          <a:xfrm>
            <a:off x="7462228" y="1462088"/>
            <a:ext cx="4420961" cy="2959376"/>
          </a:xfrm>
          <a:prstGeom prst="roundRect">
            <a:avLst>
              <a:gd name="adj" fmla="val 13025"/>
            </a:avLst>
          </a:prstGeom>
          <a:blipFill dpi="0" rotWithShape="1">
            <a:blip r:embed="rId3"/>
            <a:srcRect/>
            <a:stretch>
              <a:fillRect l="-3482" t="-18062" r="-12341" b="-18062"/>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0158865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F06B31-2F0F-D1F5-122E-F55241D79729}"/>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3DCB16-9153-34CB-A768-A117A7507ECF}"/>
              </a:ext>
            </a:extLst>
          </p:cNvPr>
          <p:cNvSpPr>
            <a:spLocks noGrp="1"/>
          </p:cNvSpPr>
          <p:nvPr>
            <p:ph idx="1"/>
          </p:nvPr>
        </p:nvSpPr>
        <p:spPr>
          <a:xfrm>
            <a:off x="901700" y="1545996"/>
            <a:ext cx="10388600" cy="4119513"/>
          </a:xfrm>
        </p:spPr>
        <p:txBody>
          <a:bodyPr>
            <a:normAutofit fontScale="77500" lnSpcReduction="20000"/>
          </a:bodyPr>
          <a:lstStyle/>
          <a:p>
            <a:pPr marL="0" indent="0" algn="ctr" rtl="0" fontAlgn="base">
              <a:lnSpc>
                <a:spcPct val="100000"/>
              </a:lnSpc>
              <a:spcBef>
                <a:spcPts val="1000"/>
              </a:spcBef>
              <a:spcAft>
                <a:spcPts val="0"/>
              </a:spcAft>
              <a:buNone/>
            </a:pPr>
            <a:r>
              <a:rPr lang="en-GB" sz="3200" b="1" u="none" strike="noStrike" dirty="0" err="1">
                <a:solidFill>
                  <a:srgbClr val="000000"/>
                </a:solidFill>
                <a:effectLst/>
                <a:latin typeface="Geon Soft ExtraBold" panose="020F0503030302020204" pitchFamily="34" charset="77"/>
              </a:rPr>
              <a:t>Otsi</a:t>
            </a:r>
            <a:r>
              <a:rPr lang="en-GB" sz="3200" b="1" u="none" strike="noStrike" dirty="0">
                <a:solidFill>
                  <a:srgbClr val="000000"/>
                </a:solidFill>
                <a:effectLst/>
                <a:latin typeface="Geon Soft ExtraBold" panose="020F0503030302020204" pitchFamily="34" charset="77"/>
              </a:rPr>
              <a:t> </a:t>
            </a:r>
            <a:r>
              <a:rPr lang="en-GB" sz="3200" b="1" u="none" strike="noStrike" dirty="0" err="1">
                <a:solidFill>
                  <a:srgbClr val="000000"/>
                </a:solidFill>
                <a:effectLst/>
                <a:latin typeface="Geon Soft ExtraBold" panose="020F0503030302020204" pitchFamily="34" charset="77"/>
              </a:rPr>
              <a:t>hambatükk</a:t>
            </a:r>
            <a:r>
              <a:rPr lang="en-GB" sz="3200" b="1" u="none" strike="noStrike" dirty="0">
                <a:solidFill>
                  <a:srgbClr val="000000"/>
                </a:solidFill>
                <a:effectLst/>
                <a:latin typeface="Geon Soft ExtraBold" panose="020F0503030302020204" pitchFamily="34" charset="77"/>
              </a:rPr>
              <a:t> </a:t>
            </a:r>
            <a:r>
              <a:rPr lang="en-GB" sz="3200" b="1" u="none" strike="noStrike" dirty="0" err="1">
                <a:solidFill>
                  <a:srgbClr val="000000"/>
                </a:solidFill>
                <a:effectLst/>
                <a:latin typeface="Geon Soft ExtraBold" panose="020F0503030302020204" pitchFamily="34" charset="77"/>
              </a:rPr>
              <a:t>üles</a:t>
            </a:r>
            <a:r>
              <a:rPr lang="et-EE" sz="3200" b="1" u="none" strike="noStrike" dirty="0">
                <a:solidFill>
                  <a:srgbClr val="000000"/>
                </a:solidFill>
                <a:effectLst/>
                <a:latin typeface="Geon Soft ExtraBold" panose="020F0503030302020204" pitchFamily="34" charset="77"/>
              </a:rPr>
              <a:t>se</a:t>
            </a:r>
          </a:p>
          <a:p>
            <a:pPr marL="0" indent="0" algn="ctr" rtl="0" fontAlgn="base">
              <a:lnSpc>
                <a:spcPct val="100000"/>
              </a:lnSpc>
              <a:spcBef>
                <a:spcPts val="1000"/>
              </a:spcBef>
              <a:spcAft>
                <a:spcPts val="0"/>
              </a:spcAft>
              <a:buNone/>
            </a:pPr>
            <a:endParaRPr lang="et-EE" sz="3200" b="1" dirty="0">
              <a:solidFill>
                <a:srgbClr val="000000"/>
              </a:solidFill>
              <a:latin typeface="Geon Soft ExtraBold" panose="020F0503030302020204" pitchFamily="34" charset="77"/>
            </a:endParaRPr>
          </a:p>
          <a:p>
            <a:pPr marL="0" indent="0" algn="ctr" rtl="0" fontAlgn="base">
              <a:lnSpc>
                <a:spcPct val="100000"/>
              </a:lnSpc>
              <a:spcBef>
                <a:spcPts val="1000"/>
              </a:spcBef>
              <a:spcAft>
                <a:spcPts val="0"/>
              </a:spcAft>
              <a:buNone/>
            </a:pPr>
            <a:endParaRPr lang="et-EE" sz="3200" b="1" dirty="0">
              <a:solidFill>
                <a:srgbClr val="000000"/>
              </a:solidFill>
              <a:latin typeface="Geon Soft ExtraBold" panose="020F0503030302020204" pitchFamily="34" charset="77"/>
            </a:endParaRPr>
          </a:p>
          <a:p>
            <a:pPr marL="0" indent="0" algn="ctr" rtl="0" fontAlgn="base">
              <a:lnSpc>
                <a:spcPct val="100000"/>
              </a:lnSpc>
              <a:spcBef>
                <a:spcPts val="1000"/>
              </a:spcBef>
              <a:spcAft>
                <a:spcPts val="0"/>
              </a:spcAft>
              <a:buNone/>
            </a:pPr>
            <a:endParaRPr lang="et-EE" sz="3200" b="1" u="none" strike="noStrike" dirty="0">
              <a:solidFill>
                <a:srgbClr val="000000"/>
              </a:solidFill>
              <a:effectLst/>
              <a:latin typeface="Geon Soft ExtraBold" panose="020F0503030302020204" pitchFamily="34" charset="77"/>
            </a:endParaRPr>
          </a:p>
          <a:p>
            <a:pPr marL="0" indent="0" algn="ctr" rtl="0" fontAlgn="base">
              <a:lnSpc>
                <a:spcPct val="100000"/>
              </a:lnSpc>
              <a:spcBef>
                <a:spcPts val="1000"/>
              </a:spcBef>
              <a:spcAft>
                <a:spcPts val="0"/>
              </a:spcAft>
              <a:buNone/>
            </a:pPr>
            <a:r>
              <a:rPr lang="et-EE" sz="3200" b="1" u="none" strike="noStrike" dirty="0">
                <a:solidFill>
                  <a:srgbClr val="000000"/>
                </a:solidFill>
                <a:effectLst/>
                <a:latin typeface="Geon Soft ExtraBold" panose="020F0503030302020204" pitchFamily="34" charset="77"/>
              </a:rPr>
              <a:t>Pane see piima, füsioloogilise lahuse või kannatanu sülje sisse</a:t>
            </a:r>
            <a:r>
              <a:rPr lang="en-GB" sz="3200" b="1" u="none" strike="noStrike" dirty="0">
                <a:solidFill>
                  <a:srgbClr val="000000"/>
                </a:solidFill>
                <a:effectLst/>
                <a:latin typeface="Geon Soft ExtraBold" panose="020F0503030302020204" pitchFamily="34" charset="77"/>
              </a:rPr>
              <a:t> </a:t>
            </a:r>
            <a:endParaRPr lang="et-EE" sz="3200" b="1" u="none" strike="noStrike" dirty="0">
              <a:solidFill>
                <a:srgbClr val="000000"/>
              </a:solidFill>
              <a:effectLst/>
              <a:latin typeface="Geon Soft ExtraBold" panose="020F0503030302020204" pitchFamily="34" charset="77"/>
            </a:endParaRPr>
          </a:p>
          <a:p>
            <a:pPr marL="0" indent="0" algn="ctr" rtl="0" fontAlgn="base">
              <a:lnSpc>
                <a:spcPct val="100000"/>
              </a:lnSpc>
              <a:spcBef>
                <a:spcPts val="1000"/>
              </a:spcBef>
              <a:spcAft>
                <a:spcPts val="0"/>
              </a:spcAft>
              <a:buNone/>
            </a:pPr>
            <a:endParaRPr lang="et-EE" sz="3200" b="1" dirty="0">
              <a:solidFill>
                <a:srgbClr val="000000"/>
              </a:solidFill>
              <a:latin typeface="Geon Soft ExtraBold" panose="020F0503030302020204" pitchFamily="34" charset="77"/>
            </a:endParaRPr>
          </a:p>
          <a:p>
            <a:pPr marL="0" indent="0" algn="ctr" rtl="0" fontAlgn="base">
              <a:lnSpc>
                <a:spcPct val="100000"/>
              </a:lnSpc>
              <a:spcBef>
                <a:spcPts val="1000"/>
              </a:spcBef>
              <a:spcAft>
                <a:spcPts val="0"/>
              </a:spcAft>
              <a:buNone/>
            </a:pPr>
            <a:endParaRPr lang="et-EE" sz="3200" b="1" dirty="0">
              <a:solidFill>
                <a:srgbClr val="000000"/>
              </a:solidFill>
              <a:latin typeface="Geon Soft ExtraBold" panose="020F0503030302020204" pitchFamily="34" charset="77"/>
            </a:endParaRPr>
          </a:p>
          <a:p>
            <a:pPr marL="0" indent="0" algn="ctr" rtl="0" fontAlgn="base">
              <a:lnSpc>
                <a:spcPct val="100000"/>
              </a:lnSpc>
              <a:spcBef>
                <a:spcPts val="1000"/>
              </a:spcBef>
              <a:spcAft>
                <a:spcPts val="0"/>
              </a:spcAft>
              <a:buNone/>
            </a:pPr>
            <a:endParaRPr lang="et-EE" sz="3200" b="1" dirty="0">
              <a:solidFill>
                <a:srgbClr val="000000"/>
              </a:solidFill>
              <a:latin typeface="Geon Soft ExtraBold" panose="020F0503030302020204" pitchFamily="34" charset="77"/>
            </a:endParaRPr>
          </a:p>
          <a:p>
            <a:pPr marL="0" indent="0" algn="ctr" rtl="0" fontAlgn="base">
              <a:lnSpc>
                <a:spcPct val="100000"/>
              </a:lnSpc>
              <a:spcBef>
                <a:spcPts val="1000"/>
              </a:spcBef>
              <a:spcAft>
                <a:spcPts val="0"/>
              </a:spcAft>
              <a:buNone/>
            </a:pPr>
            <a:r>
              <a:rPr lang="et-EE" sz="3200" b="1" u="none" strike="noStrike" dirty="0">
                <a:solidFill>
                  <a:srgbClr val="000000"/>
                </a:solidFill>
                <a:effectLst/>
                <a:latin typeface="Geon Soft ExtraBold" panose="020F0503030302020204" pitchFamily="34" charset="77"/>
              </a:rPr>
              <a:t>Võta kild kaasa ja mine paari päeva jooksul hambaarsti juurde</a:t>
            </a:r>
            <a:endParaRPr lang="en-GB" sz="3200" b="1" u="none" strike="noStrike" dirty="0">
              <a:solidFill>
                <a:srgbClr val="000000"/>
              </a:solidFill>
              <a:effectLst/>
              <a:latin typeface="Geon Soft ExtraBold" panose="020F0503030302020204" pitchFamily="34" charset="77"/>
            </a:endParaRPr>
          </a:p>
        </p:txBody>
      </p:sp>
      <p:sp>
        <p:nvSpPr>
          <p:cNvPr id="5" name="Title 1">
            <a:extLst>
              <a:ext uri="{FF2B5EF4-FFF2-40B4-BE49-F238E27FC236}">
                <a16:creationId xmlns:a16="http://schemas.microsoft.com/office/drawing/2014/main" id="{D0EE6949-E45E-5FA3-F45B-AB5D98060B8A}"/>
              </a:ext>
            </a:extLst>
          </p:cNvPr>
          <p:cNvSpPr>
            <a:spLocks noGrp="1"/>
          </p:cNvSpPr>
          <p:nvPr>
            <p:ph type="title"/>
          </p:nvPr>
        </p:nvSpPr>
        <p:spPr>
          <a:xfrm>
            <a:off x="838200" y="136525"/>
            <a:ext cx="10515600" cy="1325563"/>
          </a:xfrm>
        </p:spPr>
        <p:txBody>
          <a:bodyPr/>
          <a:lstStyle/>
          <a:p>
            <a:r>
              <a:rPr lang="en-EE" dirty="0"/>
              <a:t>HAMBAST MURDUS TÜKK</a:t>
            </a:r>
            <a:endParaRPr lang="en-EE" i="1" dirty="0"/>
          </a:p>
        </p:txBody>
      </p:sp>
      <p:sp>
        <p:nvSpPr>
          <p:cNvPr id="6" name="Right Arrow 5">
            <a:extLst>
              <a:ext uri="{FF2B5EF4-FFF2-40B4-BE49-F238E27FC236}">
                <a16:creationId xmlns:a16="http://schemas.microsoft.com/office/drawing/2014/main" id="{20D6BC9F-B391-275F-9295-0F98416006A2}"/>
              </a:ext>
            </a:extLst>
          </p:cNvPr>
          <p:cNvSpPr/>
          <p:nvPr/>
        </p:nvSpPr>
        <p:spPr>
          <a:xfrm rot="5400000">
            <a:off x="5551952" y="4227140"/>
            <a:ext cx="1088095"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2" name="Right Arrow 5">
            <a:extLst>
              <a:ext uri="{FF2B5EF4-FFF2-40B4-BE49-F238E27FC236}">
                <a16:creationId xmlns:a16="http://schemas.microsoft.com/office/drawing/2014/main" id="{B53C9A68-655A-70B2-C5A2-50B4833C7A70}"/>
              </a:ext>
            </a:extLst>
          </p:cNvPr>
          <p:cNvSpPr/>
          <p:nvPr/>
        </p:nvSpPr>
        <p:spPr>
          <a:xfrm rot="5400000">
            <a:off x="5551952" y="2425476"/>
            <a:ext cx="1088095"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7" name="Rounded Rectangle 7">
            <a:extLst>
              <a:ext uri="{FF2B5EF4-FFF2-40B4-BE49-F238E27FC236}">
                <a16:creationId xmlns:a16="http://schemas.microsoft.com/office/drawing/2014/main" id="{5D65681D-3960-BF91-CAB1-B9C0301435E1}"/>
              </a:ext>
            </a:extLst>
          </p:cNvPr>
          <p:cNvSpPr/>
          <p:nvPr/>
        </p:nvSpPr>
        <p:spPr>
          <a:xfrm>
            <a:off x="8288668" y="392195"/>
            <a:ext cx="3536769" cy="1894001"/>
          </a:xfrm>
          <a:prstGeom prst="roundRect">
            <a:avLst>
              <a:gd name="adj" fmla="val 13025"/>
            </a:avLst>
          </a:prstGeom>
          <a:blipFill dpi="0" rotWithShape="1">
            <a:blip r:embed="rId3"/>
            <a:srcRect/>
            <a:stretch>
              <a:fillRect l="-1000" t="-3000" r="-1000" b="-13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40777652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E3652B-5669-6C8A-4A5C-3BA1B80FDBC2}"/>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28B1C37-7C5E-FB98-EA5F-5E04E7A9859A}"/>
              </a:ext>
            </a:extLst>
          </p:cNvPr>
          <p:cNvSpPr>
            <a:spLocks noGrp="1"/>
          </p:cNvSpPr>
          <p:nvPr>
            <p:ph type="title"/>
          </p:nvPr>
        </p:nvSpPr>
        <p:spPr>
          <a:xfrm>
            <a:off x="838200" y="136525"/>
            <a:ext cx="10515600" cy="1325563"/>
          </a:xfrm>
        </p:spPr>
        <p:txBody>
          <a:bodyPr/>
          <a:lstStyle/>
          <a:p>
            <a:r>
              <a:rPr lang="en-EE" dirty="0"/>
              <a:t>HAMBAST MURDUS TÜKK</a:t>
            </a:r>
            <a:endParaRPr lang="en-EE" i="1" dirty="0"/>
          </a:p>
        </p:txBody>
      </p:sp>
      <p:sp>
        <p:nvSpPr>
          <p:cNvPr id="7" name="Rounded Rectangle 6">
            <a:extLst>
              <a:ext uri="{FF2B5EF4-FFF2-40B4-BE49-F238E27FC236}">
                <a16:creationId xmlns:a16="http://schemas.microsoft.com/office/drawing/2014/main" id="{E78991A6-9EA4-2C3F-E2DF-6DB2265360CF}"/>
              </a:ext>
            </a:extLst>
          </p:cNvPr>
          <p:cNvSpPr/>
          <p:nvPr/>
        </p:nvSpPr>
        <p:spPr>
          <a:xfrm>
            <a:off x="950217" y="1821479"/>
            <a:ext cx="4207500" cy="3187248"/>
          </a:xfrm>
          <a:prstGeom prst="roundRect">
            <a:avLst>
              <a:gd name="adj" fmla="val 13025"/>
            </a:avLst>
          </a:prstGeom>
          <a:blipFill dpi="0" rotWithShape="1">
            <a:blip r:embed="rId3"/>
            <a:srcRect/>
            <a:stretch>
              <a:fillRect l="-1000" t="-9000" r="-1000" b="-8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8" name="Rounded Rectangle 7">
            <a:extLst>
              <a:ext uri="{FF2B5EF4-FFF2-40B4-BE49-F238E27FC236}">
                <a16:creationId xmlns:a16="http://schemas.microsoft.com/office/drawing/2014/main" id="{49206E5A-6CC6-1054-14E1-48DDC0483EB6}"/>
              </a:ext>
            </a:extLst>
          </p:cNvPr>
          <p:cNvSpPr/>
          <p:nvPr/>
        </p:nvSpPr>
        <p:spPr>
          <a:xfrm>
            <a:off x="5482646" y="1821479"/>
            <a:ext cx="5912098" cy="3187248"/>
          </a:xfrm>
          <a:prstGeom prst="roundRect">
            <a:avLst>
              <a:gd name="adj" fmla="val 13025"/>
            </a:avLst>
          </a:prstGeom>
          <a:blipFill dpi="0" rotWithShape="1">
            <a:blip r:embed="rId4"/>
            <a:srcRect/>
            <a:stretch>
              <a:fillRect l="-1000" t="-3000" r="-1000" b="-13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6384161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89F9CB-7CA6-6D9C-B588-89EF408D645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A998CC56-899B-43E8-9E1F-72AB135F6457}"/>
              </a:ext>
            </a:extLst>
          </p:cNvPr>
          <p:cNvSpPr>
            <a:spLocks noGrp="1"/>
          </p:cNvSpPr>
          <p:nvPr>
            <p:ph type="title"/>
          </p:nvPr>
        </p:nvSpPr>
        <p:spPr>
          <a:xfrm>
            <a:off x="838200" y="136525"/>
            <a:ext cx="10515600" cy="1325563"/>
          </a:xfrm>
        </p:spPr>
        <p:txBody>
          <a:bodyPr/>
          <a:lstStyle/>
          <a:p>
            <a:r>
              <a:rPr lang="en-EE" dirty="0"/>
              <a:t>HAMBAST MURDUS TÜKK</a:t>
            </a:r>
            <a:endParaRPr lang="en-EE" i="1" dirty="0"/>
          </a:p>
        </p:txBody>
      </p:sp>
      <p:sp>
        <p:nvSpPr>
          <p:cNvPr id="8" name="Rounded Rectangle 7">
            <a:extLst>
              <a:ext uri="{FF2B5EF4-FFF2-40B4-BE49-F238E27FC236}">
                <a16:creationId xmlns:a16="http://schemas.microsoft.com/office/drawing/2014/main" id="{23974BA7-26BB-0DAD-AF30-9E471B9C1DB3}"/>
              </a:ext>
            </a:extLst>
          </p:cNvPr>
          <p:cNvSpPr/>
          <p:nvPr/>
        </p:nvSpPr>
        <p:spPr>
          <a:xfrm>
            <a:off x="2452769" y="1462088"/>
            <a:ext cx="7481665" cy="4033411"/>
          </a:xfrm>
          <a:prstGeom prst="roundRect">
            <a:avLst>
              <a:gd name="adj" fmla="val 13025"/>
            </a:avLst>
          </a:prstGeom>
          <a:blipFill dpi="0" rotWithShape="1">
            <a:blip r:embed="rId3"/>
            <a:srcRect/>
            <a:stretch>
              <a:fillRect l="-9000" t="-9000" r="-3000" b="-10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2" name="Oval 1">
            <a:extLst>
              <a:ext uri="{FF2B5EF4-FFF2-40B4-BE49-F238E27FC236}">
                <a16:creationId xmlns:a16="http://schemas.microsoft.com/office/drawing/2014/main" id="{D0470D94-1289-E01E-F91D-DB6DD30D80D8}"/>
              </a:ext>
            </a:extLst>
          </p:cNvPr>
          <p:cNvSpPr/>
          <p:nvPr/>
        </p:nvSpPr>
        <p:spPr>
          <a:xfrm>
            <a:off x="5548288" y="2062996"/>
            <a:ext cx="2536299" cy="253629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Tree>
    <p:extLst>
      <p:ext uri="{BB962C8B-B14F-4D97-AF65-F5344CB8AC3E}">
        <p14:creationId xmlns:p14="http://schemas.microsoft.com/office/powerpoint/2010/main" val="41820392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181A3A-5964-75CE-3435-4BE767EC024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ABF1D3-5D6B-7C68-B6D4-C2410527F2C2}"/>
              </a:ext>
            </a:extLst>
          </p:cNvPr>
          <p:cNvSpPr>
            <a:spLocks noGrp="1"/>
          </p:cNvSpPr>
          <p:nvPr>
            <p:ph idx="1"/>
          </p:nvPr>
        </p:nvSpPr>
        <p:spPr>
          <a:xfrm>
            <a:off x="3582785" y="5011553"/>
            <a:ext cx="5026429" cy="540227"/>
          </a:xfrm>
        </p:spPr>
        <p:txBody>
          <a:bodyPr>
            <a:normAutofit/>
          </a:bodyPr>
          <a:lstStyle/>
          <a:p>
            <a:pPr marL="152400" indent="0" algn="ctr" rtl="0" fontAlgn="base">
              <a:spcBef>
                <a:spcPts val="500"/>
              </a:spcBef>
              <a:spcAft>
                <a:spcPts val="0"/>
              </a:spcAft>
              <a:buNone/>
            </a:pPr>
            <a:r>
              <a:rPr lang="et-EE" b="1" strike="noStrike" dirty="0">
                <a:solidFill>
                  <a:srgbClr val="FF0000"/>
                </a:solidFill>
                <a:effectLst/>
                <a:latin typeface="Geon Soft Medium" panose="020F0503030302020204" pitchFamily="34" charset="77"/>
              </a:rPr>
              <a:t>KASUTA HAMBAKAITSMEID!</a:t>
            </a:r>
            <a:endParaRPr lang="en-GB" b="1" strike="noStrike" dirty="0">
              <a:solidFill>
                <a:srgbClr val="FF0000"/>
              </a:solidFill>
              <a:effectLst/>
              <a:latin typeface="Geon Soft Medium" panose="020F0503030302020204" pitchFamily="34" charset="77"/>
            </a:endParaRPr>
          </a:p>
        </p:txBody>
      </p:sp>
      <p:sp>
        <p:nvSpPr>
          <p:cNvPr id="5" name="Title 1">
            <a:extLst>
              <a:ext uri="{FF2B5EF4-FFF2-40B4-BE49-F238E27FC236}">
                <a16:creationId xmlns:a16="http://schemas.microsoft.com/office/drawing/2014/main" id="{BBFF6040-2F07-6D60-98A2-7197F2A8A5E0}"/>
              </a:ext>
            </a:extLst>
          </p:cNvPr>
          <p:cNvSpPr>
            <a:spLocks noGrp="1"/>
          </p:cNvSpPr>
          <p:nvPr>
            <p:ph type="title"/>
          </p:nvPr>
        </p:nvSpPr>
        <p:spPr>
          <a:xfrm>
            <a:off x="838200" y="136525"/>
            <a:ext cx="10515600" cy="1325563"/>
          </a:xfrm>
        </p:spPr>
        <p:txBody>
          <a:bodyPr/>
          <a:lstStyle/>
          <a:p>
            <a:r>
              <a:rPr lang="en-EE" dirty="0"/>
              <a:t>KUIDAS TRAUMASID ENNETADA?</a:t>
            </a:r>
            <a:endParaRPr lang="en-EE" i="1" dirty="0"/>
          </a:p>
        </p:txBody>
      </p:sp>
      <p:pic>
        <p:nvPicPr>
          <p:cNvPr id="4" name="Picture 3">
            <a:extLst>
              <a:ext uri="{FF2B5EF4-FFF2-40B4-BE49-F238E27FC236}">
                <a16:creationId xmlns:a16="http://schemas.microsoft.com/office/drawing/2014/main" id="{5C0257D7-A192-B7D1-4DCE-32A2625541C3}"/>
              </a:ext>
            </a:extLst>
          </p:cNvPr>
          <p:cNvPicPr>
            <a:picLocks noChangeAspect="1"/>
          </p:cNvPicPr>
          <p:nvPr/>
        </p:nvPicPr>
        <p:blipFill>
          <a:blip r:embed="rId3"/>
          <a:srcRect/>
          <a:stretch/>
        </p:blipFill>
        <p:spPr>
          <a:xfrm>
            <a:off x="976127" y="1919444"/>
            <a:ext cx="3143863" cy="2041771"/>
          </a:xfrm>
          <a:prstGeom prst="rect">
            <a:avLst/>
          </a:prstGeom>
        </p:spPr>
      </p:pic>
      <p:pic>
        <p:nvPicPr>
          <p:cNvPr id="7" name="Picture 6">
            <a:extLst>
              <a:ext uri="{FF2B5EF4-FFF2-40B4-BE49-F238E27FC236}">
                <a16:creationId xmlns:a16="http://schemas.microsoft.com/office/drawing/2014/main" id="{2129B40F-F563-86DB-EB87-2CF874CA4384}"/>
              </a:ext>
            </a:extLst>
          </p:cNvPr>
          <p:cNvPicPr>
            <a:picLocks noChangeAspect="1"/>
          </p:cNvPicPr>
          <p:nvPr/>
        </p:nvPicPr>
        <p:blipFill>
          <a:blip r:embed="rId4"/>
          <a:srcRect/>
          <a:stretch/>
        </p:blipFill>
        <p:spPr>
          <a:xfrm rot="1024346">
            <a:off x="5046637" y="1504933"/>
            <a:ext cx="2405958" cy="2536281"/>
          </a:xfrm>
          <a:prstGeom prst="rect">
            <a:avLst/>
          </a:prstGeom>
        </p:spPr>
      </p:pic>
      <p:pic>
        <p:nvPicPr>
          <p:cNvPr id="9" name="Picture 8">
            <a:extLst>
              <a:ext uri="{FF2B5EF4-FFF2-40B4-BE49-F238E27FC236}">
                <a16:creationId xmlns:a16="http://schemas.microsoft.com/office/drawing/2014/main" id="{ECBEE8AD-F08C-99B9-AC9F-6FC964486D50}"/>
              </a:ext>
            </a:extLst>
          </p:cNvPr>
          <p:cNvPicPr>
            <a:picLocks noChangeAspect="1"/>
          </p:cNvPicPr>
          <p:nvPr/>
        </p:nvPicPr>
        <p:blipFill>
          <a:blip r:embed="rId5"/>
          <a:srcRect/>
          <a:stretch/>
        </p:blipFill>
        <p:spPr>
          <a:xfrm>
            <a:off x="8284033" y="1082236"/>
            <a:ext cx="2869837" cy="2997603"/>
          </a:xfrm>
          <a:prstGeom prst="rect">
            <a:avLst/>
          </a:prstGeom>
        </p:spPr>
      </p:pic>
      <p:sp>
        <p:nvSpPr>
          <p:cNvPr id="2" name="Content Placeholder 2">
            <a:extLst>
              <a:ext uri="{FF2B5EF4-FFF2-40B4-BE49-F238E27FC236}">
                <a16:creationId xmlns:a16="http://schemas.microsoft.com/office/drawing/2014/main" id="{F75B1CE8-DEE3-49A7-702E-666D9E60EBC8}"/>
              </a:ext>
            </a:extLst>
          </p:cNvPr>
          <p:cNvSpPr txBox="1">
            <a:spLocks/>
          </p:cNvSpPr>
          <p:nvPr/>
        </p:nvSpPr>
        <p:spPr>
          <a:xfrm>
            <a:off x="1525118" y="4091450"/>
            <a:ext cx="2138609" cy="44728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spcBef>
                <a:spcPts val="0"/>
              </a:spcBef>
              <a:buFont typeface="Arial" panose="020B0604020202020204" pitchFamily="34" charset="0"/>
              <a:buNone/>
            </a:pPr>
            <a:r>
              <a:rPr lang="en-GB" sz="2400" b="1" dirty="0" err="1">
                <a:solidFill>
                  <a:srgbClr val="000000"/>
                </a:solidFill>
                <a:latin typeface="Geon Soft ExtraBold" panose="020F0503030302020204" pitchFamily="34" charset="77"/>
              </a:rPr>
              <a:t>Kontaktsport</a:t>
            </a:r>
            <a:endParaRPr lang="en-GB" sz="2400" b="1" u="sng" dirty="0">
              <a:solidFill>
                <a:srgbClr val="000000"/>
              </a:solidFill>
            </a:endParaRPr>
          </a:p>
        </p:txBody>
      </p:sp>
      <p:sp>
        <p:nvSpPr>
          <p:cNvPr id="8" name="Content Placeholder 2">
            <a:extLst>
              <a:ext uri="{FF2B5EF4-FFF2-40B4-BE49-F238E27FC236}">
                <a16:creationId xmlns:a16="http://schemas.microsoft.com/office/drawing/2014/main" id="{0CE2B351-1EC5-80E8-0FBF-379AC14361EA}"/>
              </a:ext>
            </a:extLst>
          </p:cNvPr>
          <p:cNvSpPr txBox="1">
            <a:spLocks/>
          </p:cNvSpPr>
          <p:nvPr/>
        </p:nvSpPr>
        <p:spPr>
          <a:xfrm>
            <a:off x="5153751" y="4091806"/>
            <a:ext cx="2618135" cy="5402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spcBef>
                <a:spcPts val="0"/>
              </a:spcBef>
              <a:buFont typeface="Arial" panose="020B0604020202020204" pitchFamily="34" charset="0"/>
              <a:buNone/>
            </a:pPr>
            <a:r>
              <a:rPr lang="en-GB" sz="2400" b="1" dirty="0" err="1">
                <a:solidFill>
                  <a:srgbClr val="000000"/>
                </a:solidFill>
                <a:latin typeface="Geon Soft ExtraBold" panose="020F0503030302020204" pitchFamily="34" charset="77"/>
              </a:rPr>
              <a:t>Ekstreemsport</a:t>
            </a:r>
            <a:endParaRPr lang="en-GB" sz="2400" b="1" u="sng" dirty="0">
              <a:solidFill>
                <a:srgbClr val="000000"/>
              </a:solidFill>
            </a:endParaRPr>
          </a:p>
        </p:txBody>
      </p:sp>
      <p:sp>
        <p:nvSpPr>
          <p:cNvPr id="10" name="Content Placeholder 2">
            <a:extLst>
              <a:ext uri="{FF2B5EF4-FFF2-40B4-BE49-F238E27FC236}">
                <a16:creationId xmlns:a16="http://schemas.microsoft.com/office/drawing/2014/main" id="{4328AE25-FA79-FC6F-A74D-C17F5C50DF32}"/>
              </a:ext>
            </a:extLst>
          </p:cNvPr>
          <p:cNvSpPr txBox="1">
            <a:spLocks/>
          </p:cNvSpPr>
          <p:nvPr/>
        </p:nvSpPr>
        <p:spPr>
          <a:xfrm>
            <a:off x="8783772" y="4091450"/>
            <a:ext cx="2138971" cy="415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spcBef>
                <a:spcPts val="0"/>
              </a:spcBef>
              <a:buFont typeface="Arial" panose="020B0604020202020204" pitchFamily="34" charset="0"/>
              <a:buNone/>
            </a:pPr>
            <a:r>
              <a:rPr lang="en-GB" sz="2400" b="1" dirty="0" err="1">
                <a:solidFill>
                  <a:srgbClr val="000000"/>
                </a:solidFill>
                <a:latin typeface="Geon Soft ExtraBold" panose="020F0503030302020204" pitchFamily="34" charset="77"/>
              </a:rPr>
              <a:t>Elektritõuks</a:t>
            </a:r>
            <a:endParaRPr lang="en-GB" sz="2400" b="1" u="sng" dirty="0">
              <a:solidFill>
                <a:srgbClr val="000000"/>
              </a:solidFill>
            </a:endParaRPr>
          </a:p>
        </p:txBody>
      </p:sp>
    </p:spTree>
    <p:extLst>
      <p:ext uri="{BB962C8B-B14F-4D97-AF65-F5344CB8AC3E}">
        <p14:creationId xmlns:p14="http://schemas.microsoft.com/office/powerpoint/2010/main" val="31531477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A0E46-884F-A32C-0D4B-8BCC82B4CCC4}"/>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EAE1A1B6-0EA8-B9E6-5F96-CBFB37F5D3C6}"/>
              </a:ext>
            </a:extLst>
          </p:cNvPr>
          <p:cNvSpPr>
            <a:spLocks noGrp="1"/>
          </p:cNvSpPr>
          <p:nvPr>
            <p:ph type="title"/>
          </p:nvPr>
        </p:nvSpPr>
        <p:spPr>
          <a:xfrm>
            <a:off x="838200" y="136525"/>
            <a:ext cx="10515600" cy="1325563"/>
          </a:xfrm>
        </p:spPr>
        <p:txBody>
          <a:bodyPr/>
          <a:lstStyle/>
          <a:p>
            <a:r>
              <a:rPr lang="en-EE" dirty="0"/>
              <a:t>KUIDAS TRAUMASID ENNETADA?</a:t>
            </a:r>
            <a:endParaRPr lang="en-EE" i="1" dirty="0"/>
          </a:p>
        </p:txBody>
      </p:sp>
      <p:sp>
        <p:nvSpPr>
          <p:cNvPr id="12" name="Rounded Rectangle 11">
            <a:extLst>
              <a:ext uri="{FF2B5EF4-FFF2-40B4-BE49-F238E27FC236}">
                <a16:creationId xmlns:a16="http://schemas.microsoft.com/office/drawing/2014/main" id="{3FA6B809-9763-E5B8-C2F2-BAAAECE4F205}"/>
              </a:ext>
            </a:extLst>
          </p:cNvPr>
          <p:cNvSpPr/>
          <p:nvPr/>
        </p:nvSpPr>
        <p:spPr>
          <a:xfrm>
            <a:off x="955344" y="1558148"/>
            <a:ext cx="5472000" cy="3947369"/>
          </a:xfrm>
          <a:prstGeom prst="roundRect">
            <a:avLst>
              <a:gd name="adj" fmla="val 13025"/>
            </a:avLst>
          </a:prstGeom>
          <a:blipFill dpi="0" rotWithShape="1">
            <a:blip r:embed="rId3"/>
            <a:srcRect/>
            <a:stretch>
              <a:fillRect l="-4936" t="-4264" r="-3620" b="-6088"/>
            </a:stretch>
          </a:blipFill>
          <a:ln w="254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3" name="Content Placeholder 2">
            <a:extLst>
              <a:ext uri="{FF2B5EF4-FFF2-40B4-BE49-F238E27FC236}">
                <a16:creationId xmlns:a16="http://schemas.microsoft.com/office/drawing/2014/main" id="{5037E166-5ED7-A856-4DFF-73EDB2C711FE}"/>
              </a:ext>
            </a:extLst>
          </p:cNvPr>
          <p:cNvSpPr>
            <a:spLocks noGrp="1"/>
          </p:cNvSpPr>
          <p:nvPr>
            <p:ph idx="1"/>
          </p:nvPr>
        </p:nvSpPr>
        <p:spPr>
          <a:xfrm>
            <a:off x="6921048" y="2714335"/>
            <a:ext cx="4686300" cy="1716882"/>
          </a:xfrm>
        </p:spPr>
        <p:txBody>
          <a:bodyPr>
            <a:noAutofit/>
          </a:bodyPr>
          <a:lstStyle/>
          <a:p>
            <a:pPr marL="0" indent="0" algn="ctr" rtl="0" fontAlgn="base">
              <a:lnSpc>
                <a:spcPct val="100000"/>
              </a:lnSpc>
              <a:spcBef>
                <a:spcPts val="1000"/>
              </a:spcBef>
              <a:spcAft>
                <a:spcPts val="0"/>
              </a:spcAft>
              <a:buNone/>
            </a:pPr>
            <a:r>
              <a:rPr lang="et-EE" sz="3600" b="1" u="none" strike="noStrike" dirty="0">
                <a:solidFill>
                  <a:srgbClr val="000000"/>
                </a:solidFill>
                <a:effectLst/>
                <a:latin typeface="Geon Soft ExtraBold" panose="020F0503030302020204" pitchFamily="34" charset="77"/>
              </a:rPr>
              <a:t>Kasuta hambakaitsmeid</a:t>
            </a:r>
            <a:r>
              <a:rPr lang="en-GB" sz="3600" b="1" u="none" strike="noStrike" dirty="0">
                <a:solidFill>
                  <a:srgbClr val="000000"/>
                </a:solidFill>
                <a:effectLst/>
                <a:latin typeface="Geon Soft ExtraBold" panose="020F0503030302020204" pitchFamily="34" charset="77"/>
              </a:rPr>
              <a:t>!</a:t>
            </a:r>
          </a:p>
        </p:txBody>
      </p:sp>
    </p:spTree>
    <p:extLst>
      <p:ext uri="{BB962C8B-B14F-4D97-AF65-F5344CB8AC3E}">
        <p14:creationId xmlns:p14="http://schemas.microsoft.com/office/powerpoint/2010/main" val="15709179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DBC394-3BCD-9BC0-0FD7-2DE98F067A6F}"/>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0EFB47EC-85E8-8741-3658-3345B568CF5E}"/>
              </a:ext>
            </a:extLst>
          </p:cNvPr>
          <p:cNvSpPr>
            <a:spLocks noGrp="1"/>
          </p:cNvSpPr>
          <p:nvPr>
            <p:ph type="title"/>
          </p:nvPr>
        </p:nvSpPr>
        <p:spPr>
          <a:xfrm>
            <a:off x="838200" y="136525"/>
            <a:ext cx="10515600" cy="1325563"/>
          </a:xfrm>
        </p:spPr>
        <p:txBody>
          <a:bodyPr/>
          <a:lstStyle/>
          <a:p>
            <a:r>
              <a:rPr lang="en-EE" dirty="0"/>
              <a:t>KUIDAS TRAUMASID ENNETADA?</a:t>
            </a:r>
            <a:endParaRPr lang="en-EE" i="1" dirty="0"/>
          </a:p>
        </p:txBody>
      </p:sp>
      <p:sp>
        <p:nvSpPr>
          <p:cNvPr id="12" name="Rounded Rectangle 11">
            <a:extLst>
              <a:ext uri="{FF2B5EF4-FFF2-40B4-BE49-F238E27FC236}">
                <a16:creationId xmlns:a16="http://schemas.microsoft.com/office/drawing/2014/main" id="{7E966A5A-C199-0E80-27E3-15C176A305FB}"/>
              </a:ext>
            </a:extLst>
          </p:cNvPr>
          <p:cNvSpPr/>
          <p:nvPr/>
        </p:nvSpPr>
        <p:spPr>
          <a:xfrm>
            <a:off x="5510165" y="1558148"/>
            <a:ext cx="5616000" cy="3960000"/>
          </a:xfrm>
          <a:prstGeom prst="roundRect">
            <a:avLst>
              <a:gd name="adj" fmla="val 13025"/>
            </a:avLst>
          </a:prstGeom>
          <a:blipFill dpi="0" rotWithShape="1">
            <a:blip r:embed="rId3"/>
            <a:srcRect/>
            <a:stretch>
              <a:fillRect l="-4810" t="-1523" r="-960" b="-3023"/>
            </a:stretch>
          </a:blipFill>
          <a:ln w="254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3" name="Content Placeholder 2">
            <a:extLst>
              <a:ext uri="{FF2B5EF4-FFF2-40B4-BE49-F238E27FC236}">
                <a16:creationId xmlns:a16="http://schemas.microsoft.com/office/drawing/2014/main" id="{FA53CDD6-13E1-85EC-69B5-A33B587C2472}"/>
              </a:ext>
            </a:extLst>
          </p:cNvPr>
          <p:cNvSpPr>
            <a:spLocks noGrp="1"/>
          </p:cNvSpPr>
          <p:nvPr>
            <p:ph idx="1"/>
          </p:nvPr>
        </p:nvSpPr>
        <p:spPr>
          <a:xfrm>
            <a:off x="615783" y="2714335"/>
            <a:ext cx="4686300" cy="1716882"/>
          </a:xfrm>
        </p:spPr>
        <p:txBody>
          <a:bodyPr>
            <a:noAutofit/>
          </a:bodyPr>
          <a:lstStyle/>
          <a:p>
            <a:pPr marL="0" indent="0" algn="ctr" rtl="0" fontAlgn="base">
              <a:lnSpc>
                <a:spcPct val="100000"/>
              </a:lnSpc>
              <a:spcBef>
                <a:spcPts val="1000"/>
              </a:spcBef>
              <a:spcAft>
                <a:spcPts val="0"/>
              </a:spcAft>
              <a:buNone/>
            </a:pPr>
            <a:r>
              <a:rPr lang="et-EE" sz="3600" b="1" u="none" strike="noStrike" dirty="0">
                <a:solidFill>
                  <a:srgbClr val="000000"/>
                </a:solidFill>
                <a:effectLst/>
                <a:latin typeface="Geon Soft ExtraBold" panose="020F0503030302020204" pitchFamily="34" charset="77"/>
              </a:rPr>
              <a:t>Kasuta hambakaitsmeid</a:t>
            </a:r>
            <a:r>
              <a:rPr lang="en-GB" sz="3600" b="1" u="none" strike="noStrike" dirty="0">
                <a:solidFill>
                  <a:srgbClr val="000000"/>
                </a:solidFill>
                <a:effectLst/>
                <a:latin typeface="Geon Soft ExtraBold" panose="020F0503030302020204" pitchFamily="34" charset="77"/>
              </a:rPr>
              <a:t>!</a:t>
            </a:r>
          </a:p>
        </p:txBody>
      </p:sp>
    </p:spTree>
    <p:extLst>
      <p:ext uri="{BB962C8B-B14F-4D97-AF65-F5344CB8AC3E}">
        <p14:creationId xmlns:p14="http://schemas.microsoft.com/office/powerpoint/2010/main" val="25736547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9E6E48-51D6-7FD4-87BE-E73C56EC31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E145DB-1853-F848-4AE8-CB8B46B69891}"/>
              </a:ext>
            </a:extLst>
          </p:cNvPr>
          <p:cNvSpPr txBox="1">
            <a:spLocks/>
          </p:cNvSpPr>
          <p:nvPr/>
        </p:nvSpPr>
        <p:spPr>
          <a:xfrm>
            <a:off x="6361043" y="3111191"/>
            <a:ext cx="4956314" cy="131178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r>
              <a:rPr lang="en-GB" sz="4000" b="1" u="none" strike="noStrike" dirty="0">
                <a:solidFill>
                  <a:srgbClr val="20449A"/>
                </a:solidFill>
                <a:effectLst/>
                <a:latin typeface="Geon Soft ExtraBold" panose="020F0503030302020204" pitchFamily="34" charset="77"/>
              </a:rPr>
              <a:t>HAMMASTE</a:t>
            </a:r>
            <a:br>
              <a:rPr lang="en-GB" sz="4000" b="1" u="none" strike="noStrike" dirty="0">
                <a:solidFill>
                  <a:srgbClr val="20449A"/>
                </a:solidFill>
                <a:effectLst/>
                <a:latin typeface="Geon Soft ExtraBold" panose="020F0503030302020204" pitchFamily="34" charset="77"/>
              </a:rPr>
            </a:br>
            <a:r>
              <a:rPr lang="en-GB" sz="4000" b="1" u="none" strike="noStrike" dirty="0">
                <a:solidFill>
                  <a:srgbClr val="20449A"/>
                </a:solidFill>
                <a:effectLst/>
                <a:latin typeface="Geon Soft ExtraBold" panose="020F0503030302020204" pitchFamily="34" charset="77"/>
              </a:rPr>
              <a:t>KRIGISTAMINE</a:t>
            </a:r>
            <a:endParaRPr lang="en-EE" sz="4000" b="1" dirty="0">
              <a:solidFill>
                <a:srgbClr val="20449A"/>
              </a:solidFill>
              <a:latin typeface="Geon Soft ExtraBold" panose="020F0503030302020204" pitchFamily="34" charset="77"/>
            </a:endParaRPr>
          </a:p>
        </p:txBody>
      </p:sp>
      <p:pic>
        <p:nvPicPr>
          <p:cNvPr id="3" name="Picture 2" descr="A person in white outfit and blue sunglasses&#10;&#10;Description automatically generated">
            <a:extLst>
              <a:ext uri="{FF2B5EF4-FFF2-40B4-BE49-F238E27FC236}">
                <a16:creationId xmlns:a16="http://schemas.microsoft.com/office/drawing/2014/main" id="{D46E7FEE-00E5-AA02-0CEA-BFC083259655}"/>
              </a:ext>
            </a:extLst>
          </p:cNvPr>
          <p:cNvPicPr>
            <a:picLocks noChangeAspect="1"/>
          </p:cNvPicPr>
          <p:nvPr/>
        </p:nvPicPr>
        <p:blipFill>
          <a:blip r:embed="rId2"/>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4B9E7E0C-2663-3B3E-E5B4-1BEAE7E4CD14}"/>
              </a:ext>
            </a:extLst>
          </p:cNvPr>
          <p:cNvSpPr txBox="1">
            <a:spLocks/>
          </p:cNvSpPr>
          <p:nvPr/>
        </p:nvSpPr>
        <p:spPr>
          <a:xfrm>
            <a:off x="6183243" y="2144798"/>
            <a:ext cx="4956314" cy="162228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HAMMASTE</a:t>
            </a:r>
            <a:br>
              <a:rPr lang="et-EE" sz="5400" b="1" spc="-150" dirty="0">
                <a:solidFill>
                  <a:srgbClr val="20449A"/>
                </a:solidFill>
                <a:latin typeface="Geon Soft ExtraBold" panose="020F0503030302020204" pitchFamily="34" charset="77"/>
              </a:rPr>
            </a:br>
            <a:r>
              <a:rPr lang="et-EE" sz="5400" b="1" spc="-150" dirty="0">
                <a:solidFill>
                  <a:srgbClr val="20449A"/>
                </a:solidFill>
                <a:latin typeface="Geon Soft ExtraBold" panose="020F0503030302020204" pitchFamily="34" charset="77"/>
              </a:rPr>
              <a:t>KRIGISTAMINE</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1585644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D05E4-DAF4-49DC-EDD1-BBBBA031E266}"/>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5113E18-0991-25BD-A3C5-6680CFC3A0F4}"/>
              </a:ext>
            </a:extLst>
          </p:cNvPr>
          <p:cNvPicPr>
            <a:picLocks noChangeAspect="1"/>
          </p:cNvPicPr>
          <p:nvPr/>
        </p:nvPicPr>
        <p:blipFill>
          <a:blip r:embed="rId3"/>
          <a:srcRect/>
          <a:stretch/>
        </p:blipFill>
        <p:spPr>
          <a:xfrm>
            <a:off x="-1" y="-51250"/>
            <a:ext cx="12362214" cy="6960463"/>
          </a:xfrm>
          <a:prstGeom prst="rect">
            <a:avLst/>
          </a:prstGeom>
        </p:spPr>
      </p:pic>
      <p:sp>
        <p:nvSpPr>
          <p:cNvPr id="2" name="Title 1">
            <a:extLst>
              <a:ext uri="{FF2B5EF4-FFF2-40B4-BE49-F238E27FC236}">
                <a16:creationId xmlns:a16="http://schemas.microsoft.com/office/drawing/2014/main" id="{7CE1E73C-787F-C89D-13FA-563A83E8CEC5}"/>
              </a:ext>
            </a:extLst>
          </p:cNvPr>
          <p:cNvSpPr>
            <a:spLocks noGrp="1"/>
          </p:cNvSpPr>
          <p:nvPr>
            <p:ph type="title"/>
          </p:nvPr>
        </p:nvSpPr>
        <p:spPr/>
        <p:txBody>
          <a:bodyPr/>
          <a:lstStyle/>
          <a:p>
            <a:r>
              <a:rPr lang="et-EE" dirty="0"/>
              <a:t>HAPPERÜNNAK</a:t>
            </a:r>
            <a:endParaRPr lang="en-EE" dirty="0"/>
          </a:p>
        </p:txBody>
      </p:sp>
    </p:spTree>
    <p:extLst>
      <p:ext uri="{BB962C8B-B14F-4D97-AF65-F5344CB8AC3E}">
        <p14:creationId xmlns:p14="http://schemas.microsoft.com/office/powerpoint/2010/main" val="277709429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981D17-BA17-32B3-CA7B-435869B52B79}"/>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293311CB-F7BD-01E1-6EC3-4B47544924D2}"/>
              </a:ext>
            </a:extLst>
          </p:cNvPr>
          <p:cNvSpPr>
            <a:spLocks noGrp="1"/>
          </p:cNvSpPr>
          <p:nvPr>
            <p:ph type="title"/>
          </p:nvPr>
        </p:nvSpPr>
        <p:spPr>
          <a:xfrm>
            <a:off x="838200" y="136525"/>
            <a:ext cx="10515600" cy="1325563"/>
          </a:xfrm>
        </p:spPr>
        <p:txBody>
          <a:bodyPr/>
          <a:lstStyle/>
          <a:p>
            <a:r>
              <a:rPr lang="en-EE" dirty="0"/>
              <a:t>KAITSEKAPED KA KRIGISTAMISE VASTU</a:t>
            </a:r>
            <a:endParaRPr lang="en-EE" i="1" dirty="0"/>
          </a:p>
        </p:txBody>
      </p:sp>
      <p:sp>
        <p:nvSpPr>
          <p:cNvPr id="4" name="Content Placeholder 3">
            <a:extLst>
              <a:ext uri="{FF2B5EF4-FFF2-40B4-BE49-F238E27FC236}">
                <a16:creationId xmlns:a16="http://schemas.microsoft.com/office/drawing/2014/main" id="{DC6E518F-6C7A-3D30-05FE-1E5279F48051}"/>
              </a:ext>
            </a:extLst>
          </p:cNvPr>
          <p:cNvSpPr>
            <a:spLocks noGrp="1"/>
          </p:cNvSpPr>
          <p:nvPr>
            <p:ph idx="1"/>
          </p:nvPr>
        </p:nvSpPr>
        <p:spPr>
          <a:xfrm>
            <a:off x="936497" y="2100087"/>
            <a:ext cx="5144637" cy="2876122"/>
          </a:xfrm>
        </p:spPr>
        <p:txBody>
          <a:bodyPr>
            <a:normAutofit/>
          </a:bodyPr>
          <a:lstStyle/>
          <a:p>
            <a:pPr marL="0" indent="0" algn="ctr">
              <a:buNone/>
            </a:pPr>
            <a:r>
              <a:rPr lang="et-EE" sz="3000" dirty="0"/>
              <a:t>Krigistad öösiti hambaid?</a:t>
            </a:r>
          </a:p>
          <a:p>
            <a:pPr marL="0" indent="0" algn="ctr">
              <a:buNone/>
            </a:pPr>
            <a:endParaRPr lang="et-EE" sz="3000" dirty="0"/>
          </a:p>
          <a:p>
            <a:pPr marL="0" indent="0" algn="ctr">
              <a:buNone/>
            </a:pPr>
            <a:endParaRPr lang="et-EE" sz="3000" dirty="0"/>
          </a:p>
          <a:p>
            <a:pPr marL="0" indent="0" algn="ctr">
              <a:buNone/>
            </a:pPr>
            <a:endParaRPr lang="et-EE" sz="3000" dirty="0"/>
          </a:p>
          <a:p>
            <a:pPr marL="0" indent="0" algn="ctr">
              <a:buNone/>
            </a:pPr>
            <a:r>
              <a:rPr lang="et-EE" sz="3000" dirty="0"/>
              <a:t>Ka see on </a:t>
            </a:r>
            <a:r>
              <a:rPr lang="et-EE" sz="3000" b="1" dirty="0">
                <a:latin typeface="Geon Soft ExtraBold" panose="020F0503030302020204" pitchFamily="34" charset="77"/>
              </a:rPr>
              <a:t>TRAUMA!</a:t>
            </a:r>
            <a:endParaRPr lang="en-EE" sz="3000" b="1" dirty="0">
              <a:latin typeface="Geon Soft ExtraBold" panose="020F0503030302020204" pitchFamily="34" charset="77"/>
            </a:endParaRPr>
          </a:p>
        </p:txBody>
      </p:sp>
      <p:sp>
        <p:nvSpPr>
          <p:cNvPr id="2" name="Right Arrow 5">
            <a:extLst>
              <a:ext uri="{FF2B5EF4-FFF2-40B4-BE49-F238E27FC236}">
                <a16:creationId xmlns:a16="http://schemas.microsoft.com/office/drawing/2014/main" id="{5DD7DCA6-031C-0CF4-2EF0-074646AE7CD2}"/>
              </a:ext>
            </a:extLst>
          </p:cNvPr>
          <p:cNvSpPr/>
          <p:nvPr/>
        </p:nvSpPr>
        <p:spPr>
          <a:xfrm rot="5400000">
            <a:off x="2941280" y="3205700"/>
            <a:ext cx="1041399"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3" name="Rounded Rectangle 2">
            <a:extLst>
              <a:ext uri="{FF2B5EF4-FFF2-40B4-BE49-F238E27FC236}">
                <a16:creationId xmlns:a16="http://schemas.microsoft.com/office/drawing/2014/main" id="{1D30CCE3-465B-C38B-00A5-F76CF664141C}"/>
              </a:ext>
            </a:extLst>
          </p:cNvPr>
          <p:cNvSpPr/>
          <p:nvPr/>
        </p:nvSpPr>
        <p:spPr>
          <a:xfrm>
            <a:off x="6150569" y="1708274"/>
            <a:ext cx="5184000" cy="3668945"/>
          </a:xfrm>
          <a:prstGeom prst="roundRect">
            <a:avLst>
              <a:gd name="adj" fmla="val 13025"/>
            </a:avLst>
          </a:prstGeom>
          <a:blipFill dpi="0" rotWithShape="1">
            <a:blip r:embed="rId3"/>
            <a:srcRect/>
            <a:stretch>
              <a:fillRect l="-3472" t="-2985" r="-3472" b="-1023"/>
            </a:stretch>
          </a:blipFill>
          <a:ln w="254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Content Placeholder 2">
            <a:extLst>
              <a:ext uri="{FF2B5EF4-FFF2-40B4-BE49-F238E27FC236}">
                <a16:creationId xmlns:a16="http://schemas.microsoft.com/office/drawing/2014/main" id="{C7BCAF4A-053D-AC2F-F7D6-E4CB538528D1}"/>
              </a:ext>
            </a:extLst>
          </p:cNvPr>
          <p:cNvSpPr txBox="1">
            <a:spLocks/>
          </p:cNvSpPr>
          <p:nvPr/>
        </p:nvSpPr>
        <p:spPr>
          <a:xfrm>
            <a:off x="8653797" y="5403097"/>
            <a:ext cx="2392273" cy="3977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base">
              <a:spcBef>
                <a:spcPts val="0"/>
              </a:spcBef>
              <a:buFont typeface="Arial" panose="020B0604020202020204" pitchFamily="34" charset="0"/>
              <a:buNone/>
            </a:pPr>
            <a:r>
              <a:rPr lang="et-EE" sz="1000" dirty="0">
                <a:solidFill>
                  <a:srgbClr val="000000"/>
                </a:solidFill>
              </a:rPr>
              <a:t>Foto: Nordicdens Hambalabor</a:t>
            </a:r>
            <a:endParaRPr lang="en-GB" sz="1000" dirty="0">
              <a:solidFill>
                <a:srgbClr val="000000"/>
              </a:solidFill>
            </a:endParaRPr>
          </a:p>
        </p:txBody>
      </p:sp>
    </p:spTree>
    <p:extLst>
      <p:ext uri="{BB962C8B-B14F-4D97-AF65-F5344CB8AC3E}">
        <p14:creationId xmlns:p14="http://schemas.microsoft.com/office/powerpoint/2010/main" val="17522800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80D0E-DADE-50F8-610D-226E706EC35B}"/>
            </a:ext>
          </a:extLst>
        </p:cNvPr>
        <p:cNvGrpSpPr/>
        <p:nvPr/>
      </p:nvGrpSpPr>
      <p:grpSpPr>
        <a:xfrm>
          <a:off x="0" y="0"/>
          <a:ext cx="0" cy="0"/>
          <a:chOff x="0" y="0"/>
          <a:chExt cx="0" cy="0"/>
        </a:xfrm>
      </p:grpSpPr>
      <p:pic>
        <p:nvPicPr>
          <p:cNvPr id="4" name="Picture 3" descr="A person in white outfit and blue sunglasses&#10;&#10;Description automatically generated">
            <a:extLst>
              <a:ext uri="{FF2B5EF4-FFF2-40B4-BE49-F238E27FC236}">
                <a16:creationId xmlns:a16="http://schemas.microsoft.com/office/drawing/2014/main" id="{49DBC5BE-24D3-5795-5555-C1EDC4D12003}"/>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75C6438-F85D-4F3A-BFA1-714CDDB377EC}"/>
              </a:ext>
            </a:extLst>
          </p:cNvPr>
          <p:cNvSpPr txBox="1">
            <a:spLocks/>
          </p:cNvSpPr>
          <p:nvPr/>
        </p:nvSpPr>
        <p:spPr>
          <a:xfrm>
            <a:off x="6248362" y="2177935"/>
            <a:ext cx="4956314" cy="125106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BREKETRAVI</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8066293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9232C-7683-DAE1-64EE-64A80CFFFD4B}"/>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42691D3C-FC4A-EB82-A5BC-EDF2CDB3500A}"/>
              </a:ext>
            </a:extLst>
          </p:cNvPr>
          <p:cNvSpPr>
            <a:spLocks noGrp="1"/>
          </p:cNvSpPr>
          <p:nvPr>
            <p:ph type="title"/>
          </p:nvPr>
        </p:nvSpPr>
        <p:spPr>
          <a:xfrm>
            <a:off x="838200" y="136525"/>
            <a:ext cx="10515600" cy="1325563"/>
          </a:xfrm>
        </p:spPr>
        <p:txBody>
          <a:bodyPr/>
          <a:lstStyle/>
          <a:p>
            <a:r>
              <a:rPr lang="en-EE" dirty="0"/>
              <a:t>BREKETRAVI</a:t>
            </a:r>
            <a:endParaRPr lang="en-EE" i="1" dirty="0"/>
          </a:p>
        </p:txBody>
      </p:sp>
      <p:sp>
        <p:nvSpPr>
          <p:cNvPr id="4" name="Content Placeholder 3">
            <a:extLst>
              <a:ext uri="{FF2B5EF4-FFF2-40B4-BE49-F238E27FC236}">
                <a16:creationId xmlns:a16="http://schemas.microsoft.com/office/drawing/2014/main" id="{C0063CE4-AA46-9391-C6C4-C03C1B9079EA}"/>
              </a:ext>
            </a:extLst>
          </p:cNvPr>
          <p:cNvSpPr>
            <a:spLocks noGrp="1"/>
          </p:cNvSpPr>
          <p:nvPr>
            <p:ph idx="1"/>
          </p:nvPr>
        </p:nvSpPr>
        <p:spPr>
          <a:xfrm>
            <a:off x="838200" y="1449933"/>
            <a:ext cx="4458629" cy="3958134"/>
          </a:xfrm>
        </p:spPr>
        <p:txBody>
          <a:bodyPr/>
          <a:lstStyle/>
          <a:p>
            <a:pPr rtl="0" fontAlgn="base">
              <a:spcBef>
                <a:spcPts val="0"/>
              </a:spcBef>
              <a:spcAft>
                <a:spcPts val="0"/>
              </a:spcAft>
              <a:buFont typeface="Arial" panose="020B0604020202020204" pitchFamily="34" charset="0"/>
              <a:buChar char="•"/>
            </a:pPr>
            <a:endParaRPr lang="et-EE" b="1" dirty="0">
              <a:solidFill>
                <a:srgbClr val="000000"/>
              </a:solidFill>
              <a:latin typeface="Geon Soft ExtraBold" panose="020F0503030302020204" pitchFamily="34" charset="77"/>
            </a:endParaRPr>
          </a:p>
          <a:p>
            <a:pPr rtl="0" fontAlgn="base">
              <a:spcBef>
                <a:spcPts val="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Hügieen</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ülioluline</a:t>
            </a:r>
            <a:r>
              <a:rPr lang="en-GB" sz="2800" b="1" u="none" strike="noStrike" dirty="0">
                <a:solidFill>
                  <a:srgbClr val="000000"/>
                </a:solidFill>
                <a:effectLst/>
                <a:latin typeface="Geon Soft ExtraBold" panose="020F0503030302020204" pitchFamily="34" charset="77"/>
              </a:rPr>
              <a:t>!</a:t>
            </a:r>
          </a:p>
          <a:p>
            <a:pPr marL="0" indent="0" rtl="0" fontAlgn="base">
              <a:spcBef>
                <a:spcPts val="1000"/>
              </a:spcBef>
              <a:spcAft>
                <a:spcPts val="0"/>
              </a:spcAft>
              <a:buNone/>
            </a:pPr>
            <a:endParaRPr lang="en-GB" sz="2800" u="none" strike="noStrike" dirty="0">
              <a:solidFill>
                <a:srgbClr val="000000"/>
              </a:solidFill>
              <a:effectLst/>
            </a:endParaRPr>
          </a:p>
          <a:p>
            <a:pPr rtl="0" fontAlgn="base">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Hügieenivahendid</a:t>
            </a:r>
            <a:endParaRPr lang="en-GB" sz="2800" b="1" u="none" strike="noStrike" dirty="0">
              <a:solidFill>
                <a:srgbClr val="000000"/>
              </a:solidFill>
              <a:effectLst/>
              <a:latin typeface="Geon Soft ExtraBold" panose="020F0503030302020204" pitchFamily="34" charset="77"/>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rPr>
              <a:t>Hambahari</a:t>
            </a:r>
            <a:endParaRPr lang="en-GB" sz="2000" u="none" strike="noStrike" dirty="0">
              <a:solidFill>
                <a:srgbClr val="000000"/>
              </a:solidFill>
              <a:effectLst/>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rPr>
              <a:t>Hambavaheharjakesed</a:t>
            </a:r>
            <a:endParaRPr lang="en-GB" sz="2000" u="none" strike="noStrike" dirty="0">
              <a:solidFill>
                <a:srgbClr val="000000"/>
              </a:solidFill>
              <a:effectLst/>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rPr>
              <a:t>Superfloss</a:t>
            </a:r>
            <a:endParaRPr lang="en-GB" sz="2000" u="none" strike="noStrike" dirty="0">
              <a:solidFill>
                <a:srgbClr val="000000"/>
              </a:solidFill>
              <a:effectLst/>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rPr>
              <a:t>Irrigaator</a:t>
            </a:r>
            <a:endParaRPr lang="et-EE" sz="2000" dirty="0">
              <a:solidFill>
                <a:srgbClr val="000000"/>
              </a:solidFill>
            </a:endParaRPr>
          </a:p>
          <a:p>
            <a:pPr marL="742950" lvl="1" indent="-285750" rtl="0" fontAlgn="base">
              <a:spcBef>
                <a:spcPts val="500"/>
              </a:spcBef>
              <a:spcAft>
                <a:spcPts val="0"/>
              </a:spcAft>
              <a:buFont typeface="Arial" panose="020B0604020202020204" pitchFamily="34" charset="0"/>
              <a:buChar char="•"/>
            </a:pPr>
            <a:r>
              <a:rPr lang="et-EE" sz="2000" u="none" strike="noStrike" dirty="0">
                <a:solidFill>
                  <a:srgbClr val="000000"/>
                </a:solidFill>
                <a:effectLst/>
              </a:rPr>
              <a:t>Katutabletid</a:t>
            </a:r>
            <a:endParaRPr lang="en-GB" sz="2000" u="none" strike="noStrike" dirty="0">
              <a:solidFill>
                <a:srgbClr val="000000"/>
              </a:solidFill>
              <a:effectLst/>
            </a:endParaRPr>
          </a:p>
        </p:txBody>
      </p:sp>
      <p:sp>
        <p:nvSpPr>
          <p:cNvPr id="2" name="Rounded Rectangle 1">
            <a:extLst>
              <a:ext uri="{FF2B5EF4-FFF2-40B4-BE49-F238E27FC236}">
                <a16:creationId xmlns:a16="http://schemas.microsoft.com/office/drawing/2014/main" id="{EC5F29EF-459B-E9D9-FD87-C188A7B4276C}"/>
              </a:ext>
            </a:extLst>
          </p:cNvPr>
          <p:cNvSpPr/>
          <p:nvPr/>
        </p:nvSpPr>
        <p:spPr>
          <a:xfrm>
            <a:off x="5592366" y="1462088"/>
            <a:ext cx="5433391" cy="3751991"/>
          </a:xfrm>
          <a:prstGeom prst="roundRect">
            <a:avLst>
              <a:gd name="adj" fmla="val 13025"/>
            </a:avLst>
          </a:prstGeom>
          <a:blipFill dpi="0" rotWithShape="1">
            <a:blip r:embed="rId3"/>
            <a:srcRect/>
            <a:stretch>
              <a:fillRect l="-5000" t="-2000" r="-2000" b="-1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74459570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583DA0-6405-6A28-830D-E3C9E80C65FF}"/>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D6A2FDE2-72F1-C7D0-A5C5-C3FC286E9CC9}"/>
              </a:ext>
            </a:extLst>
          </p:cNvPr>
          <p:cNvSpPr>
            <a:spLocks noGrp="1"/>
          </p:cNvSpPr>
          <p:nvPr>
            <p:ph type="title"/>
          </p:nvPr>
        </p:nvSpPr>
        <p:spPr>
          <a:xfrm>
            <a:off x="838200" y="136525"/>
            <a:ext cx="10515600" cy="1325563"/>
          </a:xfrm>
        </p:spPr>
        <p:txBody>
          <a:bodyPr/>
          <a:lstStyle/>
          <a:p>
            <a:r>
              <a:rPr lang="en-EE" dirty="0"/>
              <a:t>BREKETRAVI</a:t>
            </a:r>
            <a:endParaRPr lang="en-EE" i="1" dirty="0"/>
          </a:p>
        </p:txBody>
      </p:sp>
      <p:sp>
        <p:nvSpPr>
          <p:cNvPr id="2" name="Rounded Rectangle 1">
            <a:extLst>
              <a:ext uri="{FF2B5EF4-FFF2-40B4-BE49-F238E27FC236}">
                <a16:creationId xmlns:a16="http://schemas.microsoft.com/office/drawing/2014/main" id="{C3AA6C6D-5038-D0E2-2D4D-2873986A1298}"/>
              </a:ext>
            </a:extLst>
          </p:cNvPr>
          <p:cNvSpPr/>
          <p:nvPr/>
        </p:nvSpPr>
        <p:spPr>
          <a:xfrm>
            <a:off x="944298" y="2282056"/>
            <a:ext cx="3257986" cy="2293888"/>
          </a:xfrm>
          <a:prstGeom prst="roundRect">
            <a:avLst>
              <a:gd name="adj" fmla="val 13025"/>
            </a:avLst>
          </a:prstGeom>
          <a:blipFill dpi="0" rotWithShape="1">
            <a:blip r:embed="rId3"/>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F1E4C57E-31DE-5BA4-7637-D48D943ABBEF}"/>
              </a:ext>
            </a:extLst>
          </p:cNvPr>
          <p:cNvSpPr/>
          <p:nvPr/>
        </p:nvSpPr>
        <p:spPr>
          <a:xfrm>
            <a:off x="4562869" y="2282056"/>
            <a:ext cx="3257986" cy="2293888"/>
          </a:xfrm>
          <a:prstGeom prst="roundRect">
            <a:avLst>
              <a:gd name="adj" fmla="val 13025"/>
            </a:avLst>
          </a:prstGeom>
          <a:blipFill dpi="0" rotWithShape="1">
            <a:blip r:embed="rId4"/>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8" name="Rounded Rectangle 7">
            <a:extLst>
              <a:ext uri="{FF2B5EF4-FFF2-40B4-BE49-F238E27FC236}">
                <a16:creationId xmlns:a16="http://schemas.microsoft.com/office/drawing/2014/main" id="{1FAC0C6A-270B-9417-7135-6EE1C1B11DBB}"/>
              </a:ext>
            </a:extLst>
          </p:cNvPr>
          <p:cNvSpPr/>
          <p:nvPr/>
        </p:nvSpPr>
        <p:spPr>
          <a:xfrm>
            <a:off x="8181440" y="2282056"/>
            <a:ext cx="3257986" cy="2293888"/>
          </a:xfrm>
          <a:prstGeom prst="roundRect">
            <a:avLst>
              <a:gd name="adj" fmla="val 13025"/>
            </a:avLst>
          </a:prstGeom>
          <a:blipFill dpi="0" rotWithShape="1">
            <a:blip r:embed="rId5"/>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38325633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124073-6C33-772A-6B17-C8E5BE15A99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31BA32A2-6DE7-9E8A-E004-37AA69D69E12}"/>
              </a:ext>
            </a:extLst>
          </p:cNvPr>
          <p:cNvSpPr>
            <a:spLocks noGrp="1"/>
          </p:cNvSpPr>
          <p:nvPr>
            <p:ph type="title"/>
          </p:nvPr>
        </p:nvSpPr>
        <p:spPr>
          <a:xfrm>
            <a:off x="838200" y="136525"/>
            <a:ext cx="10515600" cy="1325563"/>
          </a:xfrm>
        </p:spPr>
        <p:txBody>
          <a:bodyPr/>
          <a:lstStyle/>
          <a:p>
            <a:r>
              <a:rPr lang="en-EE" dirty="0"/>
              <a:t>BREKETRAVI</a:t>
            </a:r>
            <a:endParaRPr lang="en-EE" i="1" dirty="0"/>
          </a:p>
        </p:txBody>
      </p:sp>
      <p:sp>
        <p:nvSpPr>
          <p:cNvPr id="2" name="Rounded Rectangle 1">
            <a:extLst>
              <a:ext uri="{FF2B5EF4-FFF2-40B4-BE49-F238E27FC236}">
                <a16:creationId xmlns:a16="http://schemas.microsoft.com/office/drawing/2014/main" id="{B0A0B18D-3471-89D7-5DB3-9B398E3DCFDF}"/>
              </a:ext>
            </a:extLst>
          </p:cNvPr>
          <p:cNvSpPr/>
          <p:nvPr/>
        </p:nvSpPr>
        <p:spPr>
          <a:xfrm>
            <a:off x="944296" y="1712710"/>
            <a:ext cx="4911333" cy="3457979"/>
          </a:xfrm>
          <a:prstGeom prst="roundRect">
            <a:avLst>
              <a:gd name="adj" fmla="val 13025"/>
            </a:avLst>
          </a:prstGeom>
          <a:blipFill dpi="0" rotWithShape="1">
            <a:blip r:embed="rId3"/>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160FB406-6E8B-92BB-E276-E31614AB9241}"/>
              </a:ext>
            </a:extLst>
          </p:cNvPr>
          <p:cNvSpPr/>
          <p:nvPr/>
        </p:nvSpPr>
        <p:spPr>
          <a:xfrm>
            <a:off x="6417066" y="1712710"/>
            <a:ext cx="4911333" cy="3457979"/>
          </a:xfrm>
          <a:prstGeom prst="roundRect">
            <a:avLst>
              <a:gd name="adj" fmla="val 13025"/>
            </a:avLst>
          </a:prstGeom>
          <a:blipFill dpi="0" rotWithShape="1">
            <a:blip r:embed="rId4"/>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84989536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8B2A6-7155-29F2-0193-070D06D15F0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F9984C86-F37D-2D2D-5209-FB2D7F779772}"/>
              </a:ext>
            </a:extLst>
          </p:cNvPr>
          <p:cNvSpPr>
            <a:spLocks noGrp="1"/>
          </p:cNvSpPr>
          <p:nvPr>
            <p:ph type="title"/>
          </p:nvPr>
        </p:nvSpPr>
        <p:spPr>
          <a:xfrm>
            <a:off x="838200" y="136525"/>
            <a:ext cx="10515600" cy="1325563"/>
          </a:xfrm>
        </p:spPr>
        <p:txBody>
          <a:bodyPr/>
          <a:lstStyle/>
          <a:p>
            <a:r>
              <a:rPr lang="en-EE" dirty="0"/>
              <a:t>BREKETRAVI</a:t>
            </a:r>
            <a:endParaRPr lang="en-EE" i="1" dirty="0"/>
          </a:p>
        </p:txBody>
      </p:sp>
      <p:sp>
        <p:nvSpPr>
          <p:cNvPr id="2" name="Rounded Rectangle 1">
            <a:extLst>
              <a:ext uri="{FF2B5EF4-FFF2-40B4-BE49-F238E27FC236}">
                <a16:creationId xmlns:a16="http://schemas.microsoft.com/office/drawing/2014/main" id="{01730281-657B-F13D-3607-BC501EB36A11}"/>
              </a:ext>
            </a:extLst>
          </p:cNvPr>
          <p:cNvSpPr/>
          <p:nvPr/>
        </p:nvSpPr>
        <p:spPr>
          <a:xfrm>
            <a:off x="944297" y="2226507"/>
            <a:ext cx="4425016" cy="3115572"/>
          </a:xfrm>
          <a:prstGeom prst="roundRect">
            <a:avLst>
              <a:gd name="adj" fmla="val 13025"/>
            </a:avLst>
          </a:prstGeom>
          <a:blipFill dpi="0" rotWithShape="1">
            <a:blip r:embed="rId3"/>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11CB6601-24C8-196C-8ACD-38351FCBF86F}"/>
              </a:ext>
            </a:extLst>
          </p:cNvPr>
          <p:cNvSpPr/>
          <p:nvPr/>
        </p:nvSpPr>
        <p:spPr>
          <a:xfrm>
            <a:off x="5934466" y="2226507"/>
            <a:ext cx="5038333" cy="3115572"/>
          </a:xfrm>
          <a:prstGeom prst="roundRect">
            <a:avLst>
              <a:gd name="adj" fmla="val 13025"/>
            </a:avLst>
          </a:prstGeom>
          <a:blipFill dpi="0" rotWithShape="1">
            <a:blip r:embed="rId4"/>
            <a:srcRect/>
            <a:stretch>
              <a:fillRect l="-2160" t="-1997" r="-730" b="-1997"/>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3" name="Content Placeholder 3">
            <a:extLst>
              <a:ext uri="{FF2B5EF4-FFF2-40B4-BE49-F238E27FC236}">
                <a16:creationId xmlns:a16="http://schemas.microsoft.com/office/drawing/2014/main" id="{7F08E827-B1B4-49C6-8A05-C476D76D128E}"/>
              </a:ext>
            </a:extLst>
          </p:cNvPr>
          <p:cNvSpPr>
            <a:spLocks noGrp="1"/>
          </p:cNvSpPr>
          <p:nvPr/>
        </p:nvSpPr>
        <p:spPr>
          <a:xfrm>
            <a:off x="838200" y="1465230"/>
            <a:ext cx="6235700" cy="4524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spcBef>
                <a:spcPts val="0"/>
              </a:spcBef>
              <a:spcAft>
                <a:spcPts val="0"/>
              </a:spcAft>
              <a:buNone/>
            </a:pPr>
            <a:r>
              <a:rPr lang="en-GB" b="1" u="none" strike="noStrike" dirty="0" err="1">
                <a:solidFill>
                  <a:srgbClr val="000000"/>
                </a:solidFill>
                <a:effectLst/>
                <a:latin typeface="Geon Soft ExtraBold" panose="020F0503030302020204" pitchFamily="34" charset="77"/>
              </a:rPr>
              <a:t>Hambaemaili</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jäädavad</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kahjustused</a:t>
            </a:r>
            <a:endParaRPr lang="en-GB" b="1" u="none" strike="noStrike" dirty="0">
              <a:solidFill>
                <a:srgbClr val="000000"/>
              </a:solidFill>
              <a:effectLst/>
              <a:latin typeface="Geon Soft ExtraBold" panose="020F0503030302020204" pitchFamily="34" charset="77"/>
            </a:endParaRPr>
          </a:p>
        </p:txBody>
      </p:sp>
    </p:spTree>
    <p:extLst>
      <p:ext uri="{BB962C8B-B14F-4D97-AF65-F5344CB8AC3E}">
        <p14:creationId xmlns:p14="http://schemas.microsoft.com/office/powerpoint/2010/main" val="369056133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F3F3F-A707-9C19-A405-F3F5522EF037}"/>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80712A2F-92DD-5099-155E-A57DF4E32083}"/>
              </a:ext>
            </a:extLst>
          </p:cNvPr>
          <p:cNvSpPr>
            <a:spLocks noGrp="1"/>
          </p:cNvSpPr>
          <p:nvPr>
            <p:ph type="title"/>
          </p:nvPr>
        </p:nvSpPr>
        <p:spPr>
          <a:xfrm>
            <a:off x="838200" y="136525"/>
            <a:ext cx="10515600" cy="1325563"/>
          </a:xfrm>
        </p:spPr>
        <p:txBody>
          <a:bodyPr/>
          <a:lstStyle/>
          <a:p>
            <a:r>
              <a:rPr lang="en-EE" dirty="0"/>
              <a:t>BREKETRAVI</a:t>
            </a:r>
            <a:endParaRPr lang="en-EE" i="1" dirty="0"/>
          </a:p>
        </p:txBody>
      </p:sp>
      <p:sp>
        <p:nvSpPr>
          <p:cNvPr id="2" name="Rounded Rectangle 1">
            <a:extLst>
              <a:ext uri="{FF2B5EF4-FFF2-40B4-BE49-F238E27FC236}">
                <a16:creationId xmlns:a16="http://schemas.microsoft.com/office/drawing/2014/main" id="{23A04367-365E-B85E-AB2F-A18593444012}"/>
              </a:ext>
            </a:extLst>
          </p:cNvPr>
          <p:cNvSpPr/>
          <p:nvPr/>
        </p:nvSpPr>
        <p:spPr>
          <a:xfrm>
            <a:off x="6392703" y="3269749"/>
            <a:ext cx="4237659" cy="2431443"/>
          </a:xfrm>
          <a:prstGeom prst="roundRect">
            <a:avLst>
              <a:gd name="adj" fmla="val 13025"/>
            </a:avLst>
          </a:prstGeom>
          <a:blipFill dpi="0" rotWithShape="1">
            <a:blip r:embed="rId3"/>
            <a:srcRect/>
            <a:stretch>
              <a:fillRect l="-729" t="-17440" r="-1203" b="-7432"/>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16589124-A553-8E13-272B-047D15F92B27}"/>
              </a:ext>
            </a:extLst>
          </p:cNvPr>
          <p:cNvSpPr/>
          <p:nvPr/>
        </p:nvSpPr>
        <p:spPr>
          <a:xfrm>
            <a:off x="888075" y="2057542"/>
            <a:ext cx="5038333" cy="3115572"/>
          </a:xfrm>
          <a:prstGeom prst="roundRect">
            <a:avLst>
              <a:gd name="adj" fmla="val 13025"/>
            </a:avLst>
          </a:prstGeom>
          <a:blipFill dpi="0" rotWithShape="1">
            <a:blip r:embed="rId4"/>
            <a:srcRect/>
            <a:stretch>
              <a:fillRect l="-2160" t="-1997" r="-730" b="-1997"/>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3" name="Content Placeholder 3">
            <a:extLst>
              <a:ext uri="{FF2B5EF4-FFF2-40B4-BE49-F238E27FC236}">
                <a16:creationId xmlns:a16="http://schemas.microsoft.com/office/drawing/2014/main" id="{C0063CE4-AA46-9391-C6C4-C03C1B9079EA}"/>
              </a:ext>
            </a:extLst>
          </p:cNvPr>
          <p:cNvSpPr>
            <a:spLocks noGrp="1"/>
          </p:cNvSpPr>
          <p:nvPr/>
        </p:nvSpPr>
        <p:spPr>
          <a:xfrm>
            <a:off x="838200" y="1376330"/>
            <a:ext cx="6235700" cy="4524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spcBef>
                <a:spcPts val="0"/>
              </a:spcBef>
              <a:spcAft>
                <a:spcPts val="0"/>
              </a:spcAft>
              <a:buNone/>
            </a:pPr>
            <a:r>
              <a:rPr lang="et-EE" b="1" u="none" strike="noStrike" dirty="0">
                <a:solidFill>
                  <a:srgbClr val="000000"/>
                </a:solidFill>
                <a:effectLst/>
                <a:latin typeface="Geon Soft ExtraBold" panose="020F0503030302020204" pitchFamily="34" charset="77"/>
              </a:rPr>
              <a:t>Kaaries</a:t>
            </a:r>
            <a:endParaRPr lang="en-GB" b="1" u="none" strike="noStrike" dirty="0">
              <a:solidFill>
                <a:srgbClr val="000000"/>
              </a:solidFill>
              <a:effectLst/>
              <a:latin typeface="Geon Soft ExtraBold" panose="020F0503030302020204" pitchFamily="34" charset="77"/>
            </a:endParaRPr>
          </a:p>
        </p:txBody>
      </p:sp>
      <p:sp>
        <p:nvSpPr>
          <p:cNvPr id="4" name="Rounded Rectangle 3">
            <a:extLst>
              <a:ext uri="{FF2B5EF4-FFF2-40B4-BE49-F238E27FC236}">
                <a16:creationId xmlns:a16="http://schemas.microsoft.com/office/drawing/2014/main" id="{8F3C9880-66AB-E7D5-E342-0D6E53B01D53}"/>
              </a:ext>
            </a:extLst>
          </p:cNvPr>
          <p:cNvSpPr/>
          <p:nvPr/>
        </p:nvSpPr>
        <p:spPr>
          <a:xfrm>
            <a:off x="6392700" y="548797"/>
            <a:ext cx="4237658" cy="2605118"/>
          </a:xfrm>
          <a:prstGeom prst="roundRect">
            <a:avLst>
              <a:gd name="adj" fmla="val 13025"/>
            </a:avLst>
          </a:prstGeom>
          <a:blipFill>
            <a:blip r:embed="rId5"/>
            <a:stretch>
              <a:fillRect l="-4243" t="-7312" r="-4243" b="-997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7056244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9232C-7683-DAE1-64EE-64A80CFFFD4B}"/>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42691D3C-FC4A-EB82-A5BC-EDF2CDB3500A}"/>
              </a:ext>
            </a:extLst>
          </p:cNvPr>
          <p:cNvSpPr>
            <a:spLocks noGrp="1"/>
          </p:cNvSpPr>
          <p:nvPr>
            <p:ph type="title"/>
          </p:nvPr>
        </p:nvSpPr>
        <p:spPr>
          <a:xfrm>
            <a:off x="838200" y="136525"/>
            <a:ext cx="10515600" cy="1325563"/>
          </a:xfrm>
        </p:spPr>
        <p:txBody>
          <a:bodyPr/>
          <a:lstStyle/>
          <a:p>
            <a:r>
              <a:rPr lang="et-EE" dirty="0"/>
              <a:t>KAPERAVI</a:t>
            </a:r>
            <a:endParaRPr lang="en-EE" i="1" dirty="0"/>
          </a:p>
        </p:txBody>
      </p:sp>
      <p:sp>
        <p:nvSpPr>
          <p:cNvPr id="4" name="Content Placeholder 3">
            <a:extLst>
              <a:ext uri="{FF2B5EF4-FFF2-40B4-BE49-F238E27FC236}">
                <a16:creationId xmlns:a16="http://schemas.microsoft.com/office/drawing/2014/main" id="{C0063CE4-AA46-9391-C6C4-C03C1B9079EA}"/>
              </a:ext>
            </a:extLst>
          </p:cNvPr>
          <p:cNvSpPr>
            <a:spLocks noGrp="1"/>
          </p:cNvSpPr>
          <p:nvPr>
            <p:ph idx="1"/>
          </p:nvPr>
        </p:nvSpPr>
        <p:spPr>
          <a:xfrm>
            <a:off x="838201" y="1449933"/>
            <a:ext cx="5511800" cy="4277768"/>
          </a:xfrm>
        </p:spPr>
        <p:txBody>
          <a:bodyPr>
            <a:normAutofit fontScale="92500"/>
          </a:bodyPr>
          <a:lstStyle/>
          <a:p>
            <a:pPr marL="0" indent="0" rtl="0" fontAlgn="base">
              <a:spcBef>
                <a:spcPts val="0"/>
              </a:spcBef>
              <a:spcAft>
                <a:spcPts val="0"/>
              </a:spcAft>
              <a:buNone/>
            </a:pPr>
            <a:r>
              <a:rPr lang="en-GB" b="1" u="none" strike="noStrike" dirty="0" err="1">
                <a:solidFill>
                  <a:srgbClr val="000000"/>
                </a:solidFill>
                <a:effectLst/>
                <a:latin typeface="Geon Soft ExtraBold" panose="020F0503030302020204" pitchFamily="34" charset="77"/>
              </a:rPr>
              <a:t>Hügieen</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ülioluline</a:t>
            </a:r>
            <a:r>
              <a:rPr lang="en-GB" b="1" u="none" strike="noStrike" dirty="0">
                <a:solidFill>
                  <a:srgbClr val="000000"/>
                </a:solidFill>
                <a:effectLst/>
                <a:latin typeface="Geon Soft ExtraBold" panose="020F0503030302020204" pitchFamily="34" charset="77"/>
              </a:rPr>
              <a:t>!</a:t>
            </a:r>
            <a:endParaRPr lang="et-EE" sz="2800" u="none" strike="noStrike" dirty="0">
              <a:solidFill>
                <a:srgbClr val="000000"/>
              </a:solidFill>
              <a:effectLst/>
              <a:latin typeface="Geon Soft Medium" panose="020B0604020202020204" charset="0"/>
            </a:endParaRPr>
          </a:p>
          <a:p>
            <a:pPr fontAlgn="base">
              <a:lnSpc>
                <a:spcPct val="170000"/>
              </a:lnSpc>
              <a:spcBef>
                <a:spcPts val="0"/>
              </a:spcBef>
            </a:pPr>
            <a:r>
              <a:rPr lang="et-EE" sz="2800" u="none" strike="noStrike" dirty="0">
                <a:solidFill>
                  <a:srgbClr val="000000"/>
                </a:solidFill>
                <a:effectLst/>
                <a:latin typeface="Geon Soft Medium" panose="020B0604020202020204" charset="0"/>
              </a:rPr>
              <a:t>Söömise ajaks kape eemaldada</a:t>
            </a:r>
          </a:p>
          <a:p>
            <a:pPr fontAlgn="base">
              <a:lnSpc>
                <a:spcPct val="170000"/>
              </a:lnSpc>
              <a:spcBef>
                <a:spcPts val="0"/>
              </a:spcBef>
            </a:pPr>
            <a:r>
              <a:rPr lang="et-EE" sz="2800" u="none" strike="noStrike" dirty="0">
                <a:solidFill>
                  <a:srgbClr val="000000"/>
                </a:solidFill>
                <a:effectLst/>
                <a:latin typeface="Geon Soft Medium" panose="020B0604020202020204" charset="0"/>
              </a:rPr>
              <a:t>Kapet kandes ära näri nätsu!</a:t>
            </a:r>
            <a:endParaRPr lang="et-EE" sz="2800" b="1" u="none" strike="noStrike" dirty="0">
              <a:solidFill>
                <a:srgbClr val="000000"/>
              </a:solidFill>
              <a:effectLst/>
              <a:latin typeface="Geon Soft ExtraBold" panose="020F0503030302020204" pitchFamily="34" charset="77"/>
            </a:endParaRPr>
          </a:p>
          <a:p>
            <a:pPr rtl="0" fontAlgn="base">
              <a:lnSpc>
                <a:spcPct val="170000"/>
              </a:lnSpc>
              <a:spcBef>
                <a:spcPts val="0"/>
              </a:spcBef>
              <a:spcAft>
                <a:spcPts val="0"/>
              </a:spcAft>
              <a:buFont typeface="Arial" panose="020B0604020202020204" pitchFamily="34" charset="0"/>
              <a:buChar char="•"/>
            </a:pPr>
            <a:r>
              <a:rPr lang="et-EE" dirty="0">
                <a:solidFill>
                  <a:srgbClr val="000000"/>
                </a:solidFill>
                <a:latin typeface="Geon Soft Medium" panose="020B0604020202020204" charset="0"/>
              </a:rPr>
              <a:t>Pese kapesid sooja veega</a:t>
            </a:r>
          </a:p>
          <a:p>
            <a:pPr lvl="1" fontAlgn="base">
              <a:lnSpc>
                <a:spcPct val="170000"/>
              </a:lnSpc>
              <a:spcBef>
                <a:spcPts val="0"/>
              </a:spcBef>
            </a:pPr>
            <a:r>
              <a:rPr lang="et-EE" dirty="0">
                <a:solidFill>
                  <a:srgbClr val="000000"/>
                </a:solidFill>
                <a:latin typeface="Geon Soft Medium" panose="020B0604020202020204" charset="0"/>
              </a:rPr>
              <a:t>Hari + nõudepesuvahend</a:t>
            </a:r>
          </a:p>
          <a:p>
            <a:pPr rtl="0" fontAlgn="base">
              <a:lnSpc>
                <a:spcPct val="170000"/>
              </a:lnSpc>
              <a:spcBef>
                <a:spcPts val="0"/>
              </a:spcBef>
              <a:spcAft>
                <a:spcPts val="0"/>
              </a:spcAft>
              <a:buFont typeface="Arial" panose="020B0604020202020204" pitchFamily="34" charset="0"/>
              <a:buChar char="•"/>
            </a:pPr>
            <a:r>
              <a:rPr lang="et-EE" dirty="0">
                <a:solidFill>
                  <a:srgbClr val="000000"/>
                </a:solidFill>
                <a:latin typeface="Geon Soft Medium" panose="020B0604020202020204" charset="0"/>
              </a:rPr>
              <a:t>Kapet hoiustada suletavas karbis</a:t>
            </a:r>
          </a:p>
          <a:p>
            <a:pPr rtl="0" fontAlgn="base">
              <a:spcBef>
                <a:spcPts val="0"/>
              </a:spcBef>
              <a:spcAft>
                <a:spcPts val="0"/>
              </a:spcAft>
              <a:buFont typeface="Arial" panose="020B0604020202020204" pitchFamily="34" charset="0"/>
              <a:buChar char="•"/>
            </a:pPr>
            <a:endParaRPr lang="en-GB" sz="2800" b="1" u="none" strike="noStrike" dirty="0">
              <a:solidFill>
                <a:srgbClr val="000000"/>
              </a:solidFill>
              <a:effectLst/>
              <a:latin typeface="Geon Soft ExtraBold" panose="020F0503030302020204" pitchFamily="34" charset="77"/>
            </a:endParaRPr>
          </a:p>
        </p:txBody>
      </p:sp>
      <p:sp>
        <p:nvSpPr>
          <p:cNvPr id="2" name="Rounded Rectangle 1">
            <a:extLst>
              <a:ext uri="{FF2B5EF4-FFF2-40B4-BE49-F238E27FC236}">
                <a16:creationId xmlns:a16="http://schemas.microsoft.com/office/drawing/2014/main" id="{0AC395EF-1660-4B11-76E6-7F7DABC0561C}"/>
              </a:ext>
            </a:extLst>
          </p:cNvPr>
          <p:cNvSpPr/>
          <p:nvPr/>
        </p:nvSpPr>
        <p:spPr>
          <a:xfrm>
            <a:off x="6604000" y="697706"/>
            <a:ext cx="4787900" cy="3466010"/>
          </a:xfrm>
          <a:prstGeom prst="roundRect">
            <a:avLst>
              <a:gd name="adj" fmla="val 13025"/>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51177184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419DF-8C91-0284-AA0F-5A2B37F7EF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F9BD06-101C-99E5-1845-A91643D2DA0E}"/>
              </a:ext>
            </a:extLst>
          </p:cNvPr>
          <p:cNvSpPr txBox="1">
            <a:spLocks/>
          </p:cNvSpPr>
          <p:nvPr/>
        </p:nvSpPr>
        <p:spPr>
          <a:xfrm>
            <a:off x="6096001" y="2336645"/>
            <a:ext cx="5221356" cy="218470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r>
              <a:rPr lang="en-GB" sz="5400" b="1" u="none" strike="noStrike" dirty="0">
                <a:solidFill>
                  <a:srgbClr val="20449A"/>
                </a:solidFill>
                <a:effectLst/>
                <a:latin typeface="Geon Soft ExtraBold" panose="020F0503030302020204" pitchFamily="34" charset="77"/>
              </a:rPr>
              <a:t> TARKUSE-</a:t>
            </a:r>
          </a:p>
          <a:p>
            <a:pPr algn="ctr" rtl="0">
              <a:lnSpc>
                <a:spcPct val="100000"/>
              </a:lnSpc>
              <a:spcBef>
                <a:spcPts val="0"/>
              </a:spcBef>
              <a:spcAft>
                <a:spcPts val="0"/>
              </a:spcAft>
            </a:pPr>
            <a:r>
              <a:rPr lang="en-GB" sz="5400" b="1" dirty="0">
                <a:solidFill>
                  <a:srgbClr val="20449A"/>
                </a:solidFill>
                <a:latin typeface="Geon Soft ExtraBold" panose="020F0503030302020204" pitchFamily="34" charset="77"/>
              </a:rPr>
              <a:t>HAMBAD</a:t>
            </a:r>
            <a:endParaRPr lang="en-EE" sz="5400" b="1" dirty="0">
              <a:solidFill>
                <a:srgbClr val="20449A"/>
              </a:solidFill>
              <a:latin typeface="Geon Soft ExtraBold" panose="020F0503030302020204" pitchFamily="34" charset="77"/>
            </a:endParaRPr>
          </a:p>
        </p:txBody>
      </p:sp>
      <p:pic>
        <p:nvPicPr>
          <p:cNvPr id="3" name="Picture 2">
            <a:extLst>
              <a:ext uri="{FF2B5EF4-FFF2-40B4-BE49-F238E27FC236}">
                <a16:creationId xmlns:a16="http://schemas.microsoft.com/office/drawing/2014/main" id="{54E7016A-D777-E314-DAB5-1DA1E980D47A}"/>
              </a:ext>
            </a:extLst>
          </p:cNvPr>
          <p:cNvPicPr>
            <a:picLocks noChangeAspect="1"/>
          </p:cNvPicPr>
          <p:nvPr/>
        </p:nvPicPr>
        <p:blipFill>
          <a:blip r:embed="rId2"/>
          <a:srcRect/>
          <a:stretch/>
        </p:blipFill>
        <p:spPr>
          <a:xfrm>
            <a:off x="0" y="0"/>
            <a:ext cx="12192000" cy="6858000"/>
          </a:xfrm>
          <a:prstGeom prst="rect">
            <a:avLst/>
          </a:prstGeom>
        </p:spPr>
      </p:pic>
      <p:sp>
        <p:nvSpPr>
          <p:cNvPr id="4" name="Title 1">
            <a:extLst>
              <a:ext uri="{FF2B5EF4-FFF2-40B4-BE49-F238E27FC236}">
                <a16:creationId xmlns:a16="http://schemas.microsoft.com/office/drawing/2014/main" id="{AB09DA3C-8188-C5F7-9E1E-E3F3E4F5F5AA}"/>
              </a:ext>
            </a:extLst>
          </p:cNvPr>
          <p:cNvSpPr txBox="1">
            <a:spLocks/>
          </p:cNvSpPr>
          <p:nvPr/>
        </p:nvSpPr>
        <p:spPr>
          <a:xfrm>
            <a:off x="5092701" y="1828659"/>
            <a:ext cx="6110356" cy="101597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TARKUSEHAMBAD</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269768027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BCB10-95D7-BF01-1459-041498790C5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477061-2E4A-97D5-D5D2-18C6E7CFDBFD}"/>
              </a:ext>
            </a:extLst>
          </p:cNvPr>
          <p:cNvSpPr>
            <a:spLocks noGrp="1"/>
          </p:cNvSpPr>
          <p:nvPr>
            <p:ph idx="1"/>
          </p:nvPr>
        </p:nvSpPr>
        <p:spPr>
          <a:xfrm>
            <a:off x="838199" y="1824789"/>
            <a:ext cx="5575301" cy="3788611"/>
          </a:xfrm>
        </p:spPr>
        <p:txBody>
          <a:bodyPr>
            <a:normAutofit/>
          </a:bodyPr>
          <a:lstStyle/>
          <a:p>
            <a:pPr rtl="0" fontAlgn="base">
              <a:lnSpc>
                <a:spcPct val="120000"/>
              </a:lnSpc>
              <a:spcBef>
                <a:spcPts val="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Hambarea</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kõige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viimased</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hambad</a:t>
            </a:r>
            <a:endParaRPr lang="en-GB" sz="2400" b="1" u="none" strike="noStrike" dirty="0">
              <a:solidFill>
                <a:srgbClr val="000000"/>
              </a:solidFill>
              <a:effectLst/>
              <a:latin typeface="Geon Soft ExtraBold" panose="020F0503030302020204" pitchFamily="34" charset="77"/>
            </a:endParaRPr>
          </a:p>
          <a:p>
            <a:pPr rtl="0" fontAlgn="base">
              <a:lnSpc>
                <a:spcPct val="120000"/>
              </a:lnSpc>
              <a:spcBef>
                <a:spcPts val="100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Tavaliselt</a:t>
            </a:r>
            <a:r>
              <a:rPr lang="en-GB" sz="2400" b="1" u="none" strike="noStrike" dirty="0">
                <a:solidFill>
                  <a:srgbClr val="000000"/>
                </a:solidFill>
                <a:effectLst/>
                <a:latin typeface="Geon Soft ExtraBold" panose="020F0503030302020204" pitchFamily="34" charset="77"/>
              </a:rPr>
              <a:t> 4 </a:t>
            </a:r>
            <a:r>
              <a:rPr lang="en-GB" sz="2400" b="1" u="none" strike="noStrike" dirty="0" err="1">
                <a:solidFill>
                  <a:srgbClr val="000000"/>
                </a:solidFill>
                <a:effectLst/>
                <a:latin typeface="Geon Soft ExtraBold" panose="020F0503030302020204" pitchFamily="34" charset="77"/>
              </a:rPr>
              <a:t>tükki</a:t>
            </a:r>
            <a:endParaRPr lang="en-GB" sz="2400" b="1" u="none" strike="noStrike" dirty="0">
              <a:solidFill>
                <a:srgbClr val="000000"/>
              </a:solidFill>
              <a:effectLst/>
              <a:latin typeface="Geon Soft ExtraBold" panose="020F0503030302020204" pitchFamily="34" charset="77"/>
            </a:endParaRPr>
          </a:p>
          <a:p>
            <a:pPr rtl="0" fontAlgn="base">
              <a:lnSpc>
                <a:spcPct val="120000"/>
              </a:lnSpc>
              <a:spcBef>
                <a:spcPts val="100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Suhu</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kasvamine</a:t>
            </a:r>
            <a:endParaRPr lang="en-GB" sz="2400" b="1" u="none" strike="noStrike" dirty="0">
              <a:solidFill>
                <a:srgbClr val="000000"/>
              </a:solidFill>
              <a:effectLst/>
              <a:latin typeface="Geon Soft ExtraBold" panose="020F0503030302020204" pitchFamily="34" charset="77"/>
            </a:endParaRPr>
          </a:p>
          <a:p>
            <a:pPr marL="742950" lvl="1" indent="-285750" rtl="0" fontAlgn="base">
              <a:lnSpc>
                <a:spcPct val="120000"/>
              </a:lnSpc>
              <a:spcBef>
                <a:spcPts val="500"/>
              </a:spcBef>
              <a:spcAft>
                <a:spcPts val="0"/>
              </a:spcAft>
              <a:buFont typeface="Arial" panose="020B0604020202020204" pitchFamily="34" charset="0"/>
              <a:buChar char="•"/>
            </a:pPr>
            <a:r>
              <a:rPr lang="en-GB" sz="2200" u="none" strike="noStrike" dirty="0" err="1">
                <a:solidFill>
                  <a:srgbClr val="000000"/>
                </a:solidFill>
                <a:effectLst/>
              </a:rPr>
              <a:t>Enamasti</a:t>
            </a:r>
            <a:r>
              <a:rPr lang="en-GB" sz="2200" u="none" strike="noStrike" dirty="0">
                <a:solidFill>
                  <a:srgbClr val="000000"/>
                </a:solidFill>
                <a:effectLst/>
              </a:rPr>
              <a:t> </a:t>
            </a:r>
            <a:r>
              <a:rPr lang="en-GB" sz="2200" u="none" strike="noStrike" dirty="0" err="1">
                <a:solidFill>
                  <a:srgbClr val="000000"/>
                </a:solidFill>
                <a:effectLst/>
              </a:rPr>
              <a:t>vanuses</a:t>
            </a:r>
            <a:r>
              <a:rPr lang="en-GB" sz="2200" u="none" strike="noStrike" dirty="0">
                <a:solidFill>
                  <a:srgbClr val="000000"/>
                </a:solidFill>
                <a:effectLst/>
              </a:rPr>
              <a:t> 16-25</a:t>
            </a:r>
          </a:p>
          <a:p>
            <a:pPr marL="742950" lvl="1" indent="-285750" rtl="0" fontAlgn="base">
              <a:lnSpc>
                <a:spcPct val="120000"/>
              </a:lnSpc>
              <a:spcBef>
                <a:spcPts val="500"/>
              </a:spcBef>
              <a:spcAft>
                <a:spcPts val="0"/>
              </a:spcAft>
              <a:buFont typeface="Arial" panose="020B0604020202020204" pitchFamily="34" charset="0"/>
              <a:buChar char="•"/>
            </a:pPr>
            <a:r>
              <a:rPr lang="en-GB" sz="2200" u="none" strike="noStrike" dirty="0" err="1">
                <a:solidFill>
                  <a:srgbClr val="000000"/>
                </a:solidFill>
                <a:effectLst/>
              </a:rPr>
              <a:t>Võib</a:t>
            </a:r>
            <a:r>
              <a:rPr lang="en-GB" sz="2200" u="none" strike="noStrike" dirty="0">
                <a:solidFill>
                  <a:srgbClr val="000000"/>
                </a:solidFill>
                <a:effectLst/>
              </a:rPr>
              <a:t> </a:t>
            </a:r>
            <a:r>
              <a:rPr lang="et-EE" sz="2200" u="none" strike="noStrike" dirty="0">
                <a:solidFill>
                  <a:srgbClr val="000000"/>
                </a:solidFill>
                <a:effectLst/>
              </a:rPr>
              <a:t>kaasneda</a:t>
            </a:r>
            <a:r>
              <a:rPr lang="en-GB" sz="2200" u="none" strike="noStrike" dirty="0">
                <a:solidFill>
                  <a:srgbClr val="000000"/>
                </a:solidFill>
                <a:effectLst/>
              </a:rPr>
              <a:t> </a:t>
            </a:r>
            <a:r>
              <a:rPr lang="en-GB" sz="2200" u="none" strike="noStrike" dirty="0" err="1">
                <a:solidFill>
                  <a:srgbClr val="000000"/>
                </a:solidFill>
                <a:effectLst/>
              </a:rPr>
              <a:t>ebamugavus</a:t>
            </a:r>
            <a:r>
              <a:rPr lang="en-GB" sz="2200" u="none" strike="noStrike" dirty="0">
                <a:solidFill>
                  <a:srgbClr val="000000"/>
                </a:solidFill>
                <a:effectLst/>
              </a:rPr>
              <a:t> </a:t>
            </a:r>
            <a:r>
              <a:rPr lang="en-GB" sz="2200" u="none" strike="noStrike" dirty="0" err="1">
                <a:solidFill>
                  <a:srgbClr val="000000"/>
                </a:solidFill>
                <a:effectLst/>
              </a:rPr>
              <a:t>ja</a:t>
            </a:r>
            <a:r>
              <a:rPr lang="en-GB" sz="2200" u="none" strike="noStrike" dirty="0">
                <a:solidFill>
                  <a:srgbClr val="000000"/>
                </a:solidFill>
                <a:effectLst/>
              </a:rPr>
              <a:t> </a:t>
            </a:r>
            <a:r>
              <a:rPr lang="en-GB" sz="2200" u="none" strike="noStrike" dirty="0" err="1">
                <a:solidFill>
                  <a:srgbClr val="000000"/>
                </a:solidFill>
                <a:effectLst/>
              </a:rPr>
              <a:t>valu</a:t>
            </a:r>
            <a:endParaRPr lang="en-GB" sz="2200" u="none" strike="noStrike" dirty="0">
              <a:solidFill>
                <a:srgbClr val="000000"/>
              </a:solidFill>
              <a:effectLst/>
            </a:endParaRPr>
          </a:p>
          <a:p>
            <a:pPr marL="742950" lvl="1" indent="-285750" rtl="0" fontAlgn="base">
              <a:lnSpc>
                <a:spcPct val="120000"/>
              </a:lnSpc>
              <a:spcBef>
                <a:spcPts val="500"/>
              </a:spcBef>
              <a:spcAft>
                <a:spcPts val="0"/>
              </a:spcAft>
              <a:buFont typeface="Arial" panose="020B0604020202020204" pitchFamily="34" charset="0"/>
              <a:buChar char="•"/>
            </a:pPr>
            <a:r>
              <a:rPr lang="en-GB" sz="2200" u="none" strike="noStrike" dirty="0" err="1">
                <a:solidFill>
                  <a:srgbClr val="000000"/>
                </a:solidFill>
                <a:effectLst/>
              </a:rPr>
              <a:t>Suurim</a:t>
            </a:r>
            <a:r>
              <a:rPr lang="en-GB" sz="2200" u="none" strike="noStrike" dirty="0">
                <a:solidFill>
                  <a:srgbClr val="000000"/>
                </a:solidFill>
                <a:effectLst/>
              </a:rPr>
              <a:t> </a:t>
            </a:r>
            <a:r>
              <a:rPr lang="en-GB" sz="2200" u="none" strike="noStrike" dirty="0" err="1">
                <a:solidFill>
                  <a:srgbClr val="000000"/>
                </a:solidFill>
                <a:effectLst/>
              </a:rPr>
              <a:t>probleem</a:t>
            </a:r>
            <a:r>
              <a:rPr lang="en-GB" sz="2200" u="none" strike="noStrike" dirty="0">
                <a:solidFill>
                  <a:srgbClr val="000000"/>
                </a:solidFill>
                <a:effectLst/>
              </a:rPr>
              <a:t> on </a:t>
            </a:r>
            <a:r>
              <a:rPr lang="en-GB" sz="2200" u="none" strike="noStrike" dirty="0" err="1">
                <a:solidFill>
                  <a:srgbClr val="000000"/>
                </a:solidFill>
                <a:effectLst/>
              </a:rPr>
              <a:t>ruumipuudus</a:t>
            </a:r>
            <a:endParaRPr lang="en-GB" sz="2200" u="none" strike="noStrike" dirty="0">
              <a:solidFill>
                <a:srgbClr val="000000"/>
              </a:solidFill>
              <a:effectLst/>
            </a:endParaRPr>
          </a:p>
        </p:txBody>
      </p:sp>
      <p:sp>
        <p:nvSpPr>
          <p:cNvPr id="5" name="Title 1">
            <a:extLst>
              <a:ext uri="{FF2B5EF4-FFF2-40B4-BE49-F238E27FC236}">
                <a16:creationId xmlns:a16="http://schemas.microsoft.com/office/drawing/2014/main" id="{7257DFDD-DC6D-6B1F-E38B-CD953FB74B2A}"/>
              </a:ext>
            </a:extLst>
          </p:cNvPr>
          <p:cNvSpPr>
            <a:spLocks noGrp="1"/>
          </p:cNvSpPr>
          <p:nvPr>
            <p:ph type="title"/>
          </p:nvPr>
        </p:nvSpPr>
        <p:spPr>
          <a:xfrm>
            <a:off x="838200" y="136525"/>
            <a:ext cx="10515600" cy="1325563"/>
          </a:xfrm>
        </p:spPr>
        <p:txBody>
          <a:bodyPr/>
          <a:lstStyle/>
          <a:p>
            <a:r>
              <a:rPr lang="en-EE" dirty="0"/>
              <a:t>TARKUSEHAMBAD</a:t>
            </a:r>
            <a:endParaRPr lang="en-EE" i="1" dirty="0"/>
          </a:p>
        </p:txBody>
      </p:sp>
      <p:sp>
        <p:nvSpPr>
          <p:cNvPr id="12" name="Content Placeholder 2">
            <a:extLst>
              <a:ext uri="{FF2B5EF4-FFF2-40B4-BE49-F238E27FC236}">
                <a16:creationId xmlns:a16="http://schemas.microsoft.com/office/drawing/2014/main" id="{B7EE0BDD-E7F9-642C-C08F-060740BC44A1}"/>
              </a:ext>
            </a:extLst>
          </p:cNvPr>
          <p:cNvSpPr txBox="1">
            <a:spLocks/>
          </p:cNvSpPr>
          <p:nvPr/>
        </p:nvSpPr>
        <p:spPr>
          <a:xfrm>
            <a:off x="6629401" y="1846179"/>
            <a:ext cx="5486400" cy="39323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20000"/>
              </a:lnSpc>
              <a:buNone/>
            </a:pPr>
            <a:r>
              <a:rPr lang="en-GB" sz="2200" b="1" dirty="0">
                <a:solidFill>
                  <a:srgbClr val="000000"/>
                </a:solidFill>
                <a:latin typeface="Geon Soft ExtraBold" panose="020F0503030302020204" pitchFamily="34" charset="77"/>
              </a:rPr>
              <a:t>     </a:t>
            </a:r>
            <a:r>
              <a:rPr lang="en-GB" sz="2200" b="1" dirty="0" err="1">
                <a:solidFill>
                  <a:srgbClr val="000000"/>
                </a:solidFill>
                <a:latin typeface="Geon Soft ExtraBold" panose="020F0503030302020204" pitchFamily="34" charset="77"/>
              </a:rPr>
              <a:t>Millal</a:t>
            </a:r>
            <a:r>
              <a:rPr lang="en-GB" sz="2200" b="1" dirty="0">
                <a:solidFill>
                  <a:srgbClr val="000000"/>
                </a:solidFill>
                <a:latin typeface="Geon Soft ExtraBold" panose="020F0503030302020204" pitchFamily="34" charset="77"/>
              </a:rPr>
              <a:t> </a:t>
            </a:r>
            <a:r>
              <a:rPr lang="en-GB" sz="2200" b="1" dirty="0" err="1">
                <a:solidFill>
                  <a:srgbClr val="000000"/>
                </a:solidFill>
                <a:latin typeface="Geon Soft ExtraBold" panose="020F0503030302020204" pitchFamily="34" charset="77"/>
              </a:rPr>
              <a:t>pöörduda</a:t>
            </a:r>
            <a:r>
              <a:rPr lang="en-GB" sz="2200" b="1" dirty="0">
                <a:solidFill>
                  <a:srgbClr val="000000"/>
                </a:solidFill>
                <a:latin typeface="Geon Soft ExtraBold" panose="020F0503030302020204" pitchFamily="34" charset="77"/>
              </a:rPr>
              <a:t> </a:t>
            </a:r>
            <a:r>
              <a:rPr lang="en-GB" sz="2200" b="1" dirty="0" err="1">
                <a:solidFill>
                  <a:srgbClr val="000000"/>
                </a:solidFill>
                <a:latin typeface="Geon Soft ExtraBold" panose="020F0503030302020204" pitchFamily="34" charset="77"/>
              </a:rPr>
              <a:t>arsti</a:t>
            </a:r>
            <a:r>
              <a:rPr lang="en-GB" sz="2200" b="1" dirty="0">
                <a:solidFill>
                  <a:srgbClr val="000000"/>
                </a:solidFill>
                <a:latin typeface="Geon Soft ExtraBold" panose="020F0503030302020204" pitchFamily="34" charset="77"/>
              </a:rPr>
              <a:t> </a:t>
            </a:r>
            <a:r>
              <a:rPr lang="en-GB" sz="2200" b="1" dirty="0" err="1">
                <a:solidFill>
                  <a:srgbClr val="000000"/>
                </a:solidFill>
                <a:latin typeface="Geon Soft ExtraBold" panose="020F0503030302020204" pitchFamily="34" charset="77"/>
              </a:rPr>
              <a:t>poole</a:t>
            </a:r>
            <a:r>
              <a:rPr lang="en-GB" sz="2200" b="1" dirty="0">
                <a:solidFill>
                  <a:srgbClr val="000000"/>
                </a:solidFill>
                <a:latin typeface="Geon Soft ExtraBold" panose="020F0503030302020204" pitchFamily="34" charset="77"/>
              </a:rPr>
              <a:t>?</a:t>
            </a:r>
          </a:p>
          <a:p>
            <a:pPr marL="742950" lvl="1" indent="-285750" fontAlgn="base">
              <a:lnSpc>
                <a:spcPct val="120000"/>
              </a:lnSpc>
            </a:pPr>
            <a:r>
              <a:rPr lang="en-GB" sz="2200" dirty="0" err="1">
                <a:solidFill>
                  <a:srgbClr val="000000"/>
                </a:solidFill>
              </a:rPr>
              <a:t>Valu</a:t>
            </a:r>
            <a:r>
              <a:rPr lang="en-GB" sz="2200" dirty="0">
                <a:solidFill>
                  <a:srgbClr val="000000"/>
                </a:solidFill>
              </a:rPr>
              <a:t>, </a:t>
            </a:r>
            <a:r>
              <a:rPr lang="en-GB" sz="2200" dirty="0" err="1">
                <a:solidFill>
                  <a:srgbClr val="000000"/>
                </a:solidFill>
              </a:rPr>
              <a:t>punetus</a:t>
            </a:r>
            <a:r>
              <a:rPr lang="en-GB" sz="2200" dirty="0">
                <a:solidFill>
                  <a:srgbClr val="000000"/>
                </a:solidFill>
              </a:rPr>
              <a:t> </a:t>
            </a:r>
            <a:r>
              <a:rPr lang="en-GB" sz="2200" dirty="0" err="1">
                <a:solidFill>
                  <a:srgbClr val="000000"/>
                </a:solidFill>
              </a:rPr>
              <a:t>selles</a:t>
            </a:r>
            <a:r>
              <a:rPr lang="en-GB" sz="2200" dirty="0">
                <a:solidFill>
                  <a:srgbClr val="000000"/>
                </a:solidFill>
              </a:rPr>
              <a:t> </a:t>
            </a:r>
            <a:r>
              <a:rPr lang="en-GB" sz="2200" dirty="0" err="1">
                <a:solidFill>
                  <a:srgbClr val="000000"/>
                </a:solidFill>
              </a:rPr>
              <a:t>piirkonnas</a:t>
            </a:r>
            <a:endParaRPr lang="en-GB" sz="2200" dirty="0">
              <a:solidFill>
                <a:srgbClr val="000000"/>
              </a:solidFill>
            </a:endParaRPr>
          </a:p>
          <a:p>
            <a:pPr marL="742950" lvl="1" indent="-285750" fontAlgn="base">
              <a:lnSpc>
                <a:spcPct val="120000"/>
              </a:lnSpc>
            </a:pPr>
            <a:r>
              <a:rPr lang="en-GB" sz="2200" dirty="0" err="1">
                <a:solidFill>
                  <a:srgbClr val="000000"/>
                </a:solidFill>
              </a:rPr>
              <a:t>Halb</a:t>
            </a:r>
            <a:r>
              <a:rPr lang="en-GB" sz="2200" dirty="0">
                <a:solidFill>
                  <a:srgbClr val="000000"/>
                </a:solidFill>
              </a:rPr>
              <a:t> </a:t>
            </a:r>
            <a:r>
              <a:rPr lang="en-GB" sz="2200" dirty="0" err="1">
                <a:solidFill>
                  <a:srgbClr val="000000"/>
                </a:solidFill>
              </a:rPr>
              <a:t>maitse</a:t>
            </a:r>
            <a:r>
              <a:rPr lang="en-GB" sz="2200" dirty="0">
                <a:solidFill>
                  <a:srgbClr val="000000"/>
                </a:solidFill>
              </a:rPr>
              <a:t> </a:t>
            </a:r>
            <a:r>
              <a:rPr lang="en-GB" sz="2200" dirty="0" err="1">
                <a:solidFill>
                  <a:srgbClr val="000000"/>
                </a:solidFill>
              </a:rPr>
              <a:t>suus</a:t>
            </a:r>
            <a:endParaRPr lang="en-GB" sz="2200" dirty="0">
              <a:solidFill>
                <a:srgbClr val="000000"/>
              </a:solidFill>
            </a:endParaRPr>
          </a:p>
          <a:p>
            <a:pPr marL="742950" lvl="1" indent="-285750" fontAlgn="base">
              <a:lnSpc>
                <a:spcPct val="120000"/>
              </a:lnSpc>
            </a:pPr>
            <a:r>
              <a:rPr lang="en-GB" sz="2200" dirty="0" err="1">
                <a:solidFill>
                  <a:srgbClr val="000000"/>
                </a:solidFill>
              </a:rPr>
              <a:t>Valu</a:t>
            </a:r>
            <a:r>
              <a:rPr lang="en-GB" sz="2200" dirty="0">
                <a:solidFill>
                  <a:srgbClr val="000000"/>
                </a:solidFill>
              </a:rPr>
              <a:t> </a:t>
            </a:r>
            <a:r>
              <a:rPr lang="en-GB" sz="2200" dirty="0" err="1">
                <a:solidFill>
                  <a:srgbClr val="000000"/>
                </a:solidFill>
              </a:rPr>
              <a:t>neelamisel</a:t>
            </a:r>
            <a:endParaRPr lang="en-GB" sz="2200" dirty="0">
              <a:solidFill>
                <a:srgbClr val="000000"/>
              </a:solidFill>
            </a:endParaRPr>
          </a:p>
          <a:p>
            <a:pPr marL="742950" lvl="1" indent="-285750" fontAlgn="base">
              <a:lnSpc>
                <a:spcPct val="120000"/>
              </a:lnSpc>
            </a:pPr>
            <a:r>
              <a:rPr lang="en-GB" sz="2200" dirty="0" err="1">
                <a:solidFill>
                  <a:srgbClr val="000000"/>
                </a:solidFill>
              </a:rPr>
              <a:t>Vastava</a:t>
            </a:r>
            <a:r>
              <a:rPr lang="en-GB" sz="2200" dirty="0">
                <a:solidFill>
                  <a:srgbClr val="000000"/>
                </a:solidFill>
              </a:rPr>
              <a:t> </a:t>
            </a:r>
            <a:r>
              <a:rPr lang="en-GB" sz="2200" dirty="0" err="1">
                <a:solidFill>
                  <a:srgbClr val="000000"/>
                </a:solidFill>
              </a:rPr>
              <a:t>näopoole</a:t>
            </a:r>
            <a:r>
              <a:rPr lang="en-GB" sz="2200" dirty="0">
                <a:solidFill>
                  <a:srgbClr val="000000"/>
                </a:solidFill>
              </a:rPr>
              <a:t> </a:t>
            </a:r>
            <a:r>
              <a:rPr lang="en-GB" sz="2200" dirty="0" err="1">
                <a:solidFill>
                  <a:srgbClr val="000000"/>
                </a:solidFill>
              </a:rPr>
              <a:t>turse</a:t>
            </a:r>
            <a:endParaRPr lang="en-GB" sz="2200" dirty="0">
              <a:solidFill>
                <a:srgbClr val="000000"/>
              </a:solidFill>
            </a:endParaRPr>
          </a:p>
          <a:p>
            <a:pPr marL="742950" lvl="1" indent="-285750" fontAlgn="base">
              <a:lnSpc>
                <a:spcPct val="120000"/>
              </a:lnSpc>
            </a:pPr>
            <a:r>
              <a:rPr lang="en-GB" sz="2200" dirty="0" err="1">
                <a:solidFill>
                  <a:srgbClr val="000000"/>
                </a:solidFill>
              </a:rPr>
              <a:t>Palavik</a:t>
            </a:r>
            <a:endParaRPr lang="en-GB" sz="2200" dirty="0">
              <a:solidFill>
                <a:srgbClr val="000000"/>
              </a:solidFill>
            </a:endParaRPr>
          </a:p>
        </p:txBody>
      </p:sp>
    </p:spTree>
    <p:extLst>
      <p:ext uri="{BB962C8B-B14F-4D97-AF65-F5344CB8AC3E}">
        <p14:creationId xmlns:p14="http://schemas.microsoft.com/office/powerpoint/2010/main" val="2781669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4E3FC6-0C48-993B-D015-F447E6388CAF}"/>
            </a:ext>
          </a:extLst>
        </p:cNvPr>
        <p:cNvGrpSpPr/>
        <p:nvPr/>
      </p:nvGrpSpPr>
      <p:grpSpPr>
        <a:xfrm>
          <a:off x="0" y="0"/>
          <a:ext cx="0" cy="0"/>
          <a:chOff x="0" y="0"/>
          <a:chExt cx="0" cy="0"/>
        </a:xfrm>
      </p:grpSpPr>
      <p:pic>
        <p:nvPicPr>
          <p:cNvPr id="4" name="Picture 3" descr="A collage of people eating and drinking&#10;&#10;AI-generated content may be incorrect.">
            <a:extLst>
              <a:ext uri="{FF2B5EF4-FFF2-40B4-BE49-F238E27FC236}">
                <a16:creationId xmlns:a16="http://schemas.microsoft.com/office/drawing/2014/main" id="{CE003A30-60C4-989A-7664-372F942B0C69}"/>
              </a:ext>
            </a:extLst>
          </p:cNvPr>
          <p:cNvPicPr>
            <a:picLocks noChangeAspect="1"/>
          </p:cNvPicPr>
          <p:nvPr/>
        </p:nvPicPr>
        <p:blipFill>
          <a:blip r:embed="rId3"/>
          <a:stretch>
            <a:fillRect/>
          </a:stretch>
        </p:blipFill>
        <p:spPr>
          <a:xfrm>
            <a:off x="-1" y="-51251"/>
            <a:ext cx="12362214" cy="6960465"/>
          </a:xfrm>
          <a:prstGeom prst="rect">
            <a:avLst/>
          </a:prstGeom>
        </p:spPr>
      </p:pic>
      <p:sp>
        <p:nvSpPr>
          <p:cNvPr id="2" name="Title 1">
            <a:extLst>
              <a:ext uri="{FF2B5EF4-FFF2-40B4-BE49-F238E27FC236}">
                <a16:creationId xmlns:a16="http://schemas.microsoft.com/office/drawing/2014/main" id="{A95505B2-7AFD-9880-8389-D54BA4537AC1}"/>
              </a:ext>
            </a:extLst>
          </p:cNvPr>
          <p:cNvSpPr>
            <a:spLocks noGrp="1"/>
          </p:cNvSpPr>
          <p:nvPr>
            <p:ph type="title"/>
          </p:nvPr>
        </p:nvSpPr>
        <p:spPr/>
        <p:txBody>
          <a:bodyPr/>
          <a:lstStyle/>
          <a:p>
            <a:r>
              <a:rPr lang="et-EE" dirty="0"/>
              <a:t>HAPPERÜNNAK</a:t>
            </a:r>
            <a:endParaRPr lang="en-EE" dirty="0"/>
          </a:p>
        </p:txBody>
      </p:sp>
    </p:spTree>
    <p:extLst>
      <p:ext uri="{BB962C8B-B14F-4D97-AF65-F5344CB8AC3E}">
        <p14:creationId xmlns:p14="http://schemas.microsoft.com/office/powerpoint/2010/main" val="848450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930A3-0707-601A-3C59-5C8678370F92}"/>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09C46EB3-4C64-4C5F-E6F3-15A809041055}"/>
              </a:ext>
            </a:extLst>
          </p:cNvPr>
          <p:cNvSpPr>
            <a:spLocks noGrp="1"/>
          </p:cNvSpPr>
          <p:nvPr>
            <p:ph type="title"/>
          </p:nvPr>
        </p:nvSpPr>
        <p:spPr>
          <a:xfrm>
            <a:off x="838200" y="136525"/>
            <a:ext cx="10515600" cy="1325563"/>
          </a:xfrm>
        </p:spPr>
        <p:txBody>
          <a:bodyPr/>
          <a:lstStyle/>
          <a:p>
            <a:r>
              <a:rPr lang="en-EE" dirty="0"/>
              <a:t>TARKUSEHAMBAD</a:t>
            </a:r>
            <a:endParaRPr lang="en-EE" i="1" dirty="0"/>
          </a:p>
        </p:txBody>
      </p:sp>
      <p:pic>
        <p:nvPicPr>
          <p:cNvPr id="3" name="Picture 2">
            <a:extLst>
              <a:ext uri="{FF2B5EF4-FFF2-40B4-BE49-F238E27FC236}">
                <a16:creationId xmlns:a16="http://schemas.microsoft.com/office/drawing/2014/main" id="{942EF250-6CB8-3185-BBD3-5EB29892E583}"/>
              </a:ext>
            </a:extLst>
          </p:cNvPr>
          <p:cNvPicPr>
            <a:picLocks noChangeAspect="1"/>
          </p:cNvPicPr>
          <p:nvPr/>
        </p:nvPicPr>
        <p:blipFill>
          <a:blip r:embed="rId3"/>
          <a:srcRect/>
          <a:stretch/>
        </p:blipFill>
        <p:spPr>
          <a:xfrm>
            <a:off x="5823771" y="1330036"/>
            <a:ext cx="5961592" cy="4038399"/>
          </a:xfrm>
          <a:prstGeom prst="rect">
            <a:avLst/>
          </a:prstGeom>
        </p:spPr>
      </p:pic>
      <p:pic>
        <p:nvPicPr>
          <p:cNvPr id="4" name="Picture 3">
            <a:extLst>
              <a:ext uri="{FF2B5EF4-FFF2-40B4-BE49-F238E27FC236}">
                <a16:creationId xmlns:a16="http://schemas.microsoft.com/office/drawing/2014/main" id="{40DFA45A-F3D6-10B4-0CE5-A405398DB8C1}"/>
              </a:ext>
            </a:extLst>
          </p:cNvPr>
          <p:cNvPicPr>
            <a:picLocks noChangeAspect="1"/>
          </p:cNvPicPr>
          <p:nvPr/>
        </p:nvPicPr>
        <p:blipFill>
          <a:blip r:embed="rId4"/>
          <a:srcRect/>
          <a:stretch/>
        </p:blipFill>
        <p:spPr>
          <a:xfrm>
            <a:off x="134408" y="1330036"/>
            <a:ext cx="5961592" cy="4038398"/>
          </a:xfrm>
          <a:prstGeom prst="rect">
            <a:avLst/>
          </a:prstGeom>
        </p:spPr>
      </p:pic>
    </p:spTree>
    <p:extLst>
      <p:ext uri="{BB962C8B-B14F-4D97-AF65-F5344CB8AC3E}">
        <p14:creationId xmlns:p14="http://schemas.microsoft.com/office/powerpoint/2010/main" val="184931589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ED2B1-CBA7-AA87-CDCC-46DA9EB5B90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4DDAAE-41F2-DAD5-A5D1-AC502E2C8CD6}"/>
              </a:ext>
            </a:extLst>
          </p:cNvPr>
          <p:cNvSpPr>
            <a:spLocks noGrp="1"/>
          </p:cNvSpPr>
          <p:nvPr>
            <p:ph idx="1"/>
          </p:nvPr>
        </p:nvSpPr>
        <p:spPr>
          <a:xfrm>
            <a:off x="838199" y="1747433"/>
            <a:ext cx="9220201" cy="3957119"/>
          </a:xfrm>
        </p:spPr>
        <p:txBody>
          <a:bodyPr>
            <a:normAutofit/>
          </a:bodyPr>
          <a:lstStyle/>
          <a:p>
            <a:pPr marL="0" indent="0" rtl="0" fontAlgn="base">
              <a:lnSpc>
                <a:spcPct val="100000"/>
              </a:lnSpc>
              <a:spcBef>
                <a:spcPts val="1000"/>
              </a:spcBef>
              <a:spcAft>
                <a:spcPts val="0"/>
              </a:spcAft>
              <a:buNone/>
            </a:pPr>
            <a:endParaRPr lang="et-EE" sz="2400" b="1" dirty="0">
              <a:solidFill>
                <a:srgbClr val="000000"/>
              </a:solidFill>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t-EE" sz="2400" b="1" dirty="0">
                <a:solidFill>
                  <a:srgbClr val="000000"/>
                </a:solidFill>
                <a:latin typeface="Geon Soft ExtraBold" panose="020F0503030302020204" pitchFamily="34" charset="77"/>
              </a:rPr>
              <a:t>Tarkuseh</a:t>
            </a:r>
            <a:r>
              <a:rPr lang="en-GB" sz="2400" b="1" u="none" strike="noStrike" dirty="0">
                <a:solidFill>
                  <a:srgbClr val="000000"/>
                </a:solidFill>
                <a:effectLst/>
                <a:latin typeface="Geon Soft ExtraBold" panose="020F0503030302020204" pitchFamily="34" charset="77"/>
              </a:rPr>
              <a:t>ammas </a:t>
            </a:r>
            <a:r>
              <a:rPr lang="en-GB" sz="2400" b="1" u="none" strike="noStrike" dirty="0" err="1">
                <a:solidFill>
                  <a:srgbClr val="000000"/>
                </a:solidFill>
                <a:effectLst/>
                <a:latin typeface="Geon Soft ExtraBold" panose="020F0503030302020204" pitchFamily="34" charset="77"/>
              </a:rPr>
              <a:t>ei</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mahu</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suhu</a:t>
            </a:r>
            <a:endParaRPr lang="et-EE" sz="2400" b="1" u="none" strike="noStrike" dirty="0">
              <a:solidFill>
                <a:srgbClr val="000000"/>
              </a:solidFill>
              <a:effectLst/>
              <a:latin typeface="Geon Soft ExtraBold" panose="020F0503030302020204" pitchFamily="34" charset="77"/>
            </a:endParaRPr>
          </a:p>
          <a:p>
            <a:pPr lvl="1" fontAlgn="base">
              <a:lnSpc>
                <a:spcPct val="100000"/>
              </a:lnSpc>
              <a:spcBef>
                <a:spcPts val="1000"/>
              </a:spcBef>
            </a:pPr>
            <a:r>
              <a:rPr lang="et-EE" sz="2000" dirty="0">
                <a:solidFill>
                  <a:srgbClr val="000000"/>
                </a:solidFill>
                <a:latin typeface="Geon Soft Medium" panose="020B0604020202020204" charset="0"/>
              </a:rPr>
              <a:t>selles piirkonnas on korduvad põletikud</a:t>
            </a:r>
          </a:p>
          <a:p>
            <a:pPr lvl="1" fontAlgn="base">
              <a:lnSpc>
                <a:spcPct val="100000"/>
              </a:lnSpc>
            </a:pPr>
            <a:r>
              <a:rPr lang="en-GB" sz="2000" u="none" strike="noStrike" dirty="0">
                <a:solidFill>
                  <a:srgbClr val="000000"/>
                </a:solidFill>
                <a:effectLst/>
                <a:latin typeface="Geon Soft Medium" panose="020B0604020202020204" charset="0"/>
              </a:rPr>
              <a:t>on </a:t>
            </a:r>
            <a:r>
              <a:rPr lang="en-GB" sz="2000" u="none" strike="noStrike" dirty="0" err="1">
                <a:solidFill>
                  <a:srgbClr val="000000"/>
                </a:solidFill>
                <a:effectLst/>
                <a:latin typeface="Geon Soft Medium" panose="020B0604020202020204" charset="0"/>
              </a:rPr>
              <a:t>ohtlik</a:t>
            </a:r>
            <a:r>
              <a:rPr lang="en-GB" sz="2000" u="none" strike="noStrike" dirty="0">
                <a:solidFill>
                  <a:srgbClr val="000000"/>
                </a:solidFill>
                <a:effectLst/>
                <a:latin typeface="Geon Soft Medium" panose="020B0604020202020204" charset="0"/>
              </a:rPr>
              <a:t> </a:t>
            </a:r>
            <a:r>
              <a:rPr lang="en-GB" sz="2000" u="none" strike="noStrike" dirty="0" err="1">
                <a:solidFill>
                  <a:srgbClr val="000000"/>
                </a:solidFill>
                <a:effectLst/>
                <a:latin typeface="Geon Soft Medium" panose="020B0604020202020204" charset="0"/>
              </a:rPr>
              <a:t>naaberhambale</a:t>
            </a:r>
            <a:endParaRPr lang="en-GB" sz="2000" u="none" strike="noStrike" dirty="0">
              <a:solidFill>
                <a:srgbClr val="000000"/>
              </a:solidFill>
              <a:effectLst/>
              <a:latin typeface="Geon Soft Medium" panose="020B0604020202020204" charset="0"/>
            </a:endParaRPr>
          </a:p>
          <a:p>
            <a:pPr rtl="0" fontAlgn="base">
              <a:lnSpc>
                <a:spcPct val="100000"/>
              </a:lnSpc>
              <a:spcBef>
                <a:spcPts val="1000"/>
              </a:spcBef>
              <a:spcAft>
                <a:spcPts val="0"/>
              </a:spcAft>
              <a:buFont typeface="Arial" panose="020B0604020202020204" pitchFamily="34" charset="0"/>
              <a:buChar char="•"/>
            </a:pPr>
            <a:endParaRPr lang="en-GB" sz="2400" u="none" strike="noStrike" dirty="0">
              <a:solidFill>
                <a:srgbClr val="000000"/>
              </a:solidFill>
              <a:effectLst/>
            </a:endParaRPr>
          </a:p>
          <a:p>
            <a:pPr rtl="0" fontAlgn="base">
              <a:lnSpc>
                <a:spcPct val="100000"/>
              </a:lnSpc>
              <a:spcBef>
                <a:spcPts val="100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Tarkusehambas</a:t>
            </a:r>
            <a:r>
              <a:rPr lang="en-GB" sz="2400" b="1" u="none" strike="noStrike" dirty="0">
                <a:solidFill>
                  <a:srgbClr val="000000"/>
                </a:solidFill>
                <a:effectLst/>
                <a:latin typeface="Geon Soft ExtraBold" panose="020F0503030302020204" pitchFamily="34" charset="77"/>
              </a:rPr>
              <a:t> on auk</a:t>
            </a:r>
          </a:p>
        </p:txBody>
      </p:sp>
      <p:sp>
        <p:nvSpPr>
          <p:cNvPr id="5" name="Title 1">
            <a:extLst>
              <a:ext uri="{FF2B5EF4-FFF2-40B4-BE49-F238E27FC236}">
                <a16:creationId xmlns:a16="http://schemas.microsoft.com/office/drawing/2014/main" id="{BF9B0AB1-BD56-200C-EFCF-62A989735232}"/>
              </a:ext>
            </a:extLst>
          </p:cNvPr>
          <p:cNvSpPr>
            <a:spLocks noGrp="1"/>
          </p:cNvSpPr>
          <p:nvPr>
            <p:ph type="title"/>
          </p:nvPr>
        </p:nvSpPr>
        <p:spPr>
          <a:xfrm>
            <a:off x="838200" y="136525"/>
            <a:ext cx="10515600" cy="1325563"/>
          </a:xfrm>
        </p:spPr>
        <p:txBody>
          <a:bodyPr/>
          <a:lstStyle/>
          <a:p>
            <a:r>
              <a:rPr lang="en-EE" dirty="0"/>
              <a:t>MILLAL TARKUSEHAMBAD EEMALDATAKSE?</a:t>
            </a:r>
            <a:endParaRPr lang="en-EE" i="1" dirty="0"/>
          </a:p>
        </p:txBody>
      </p:sp>
      <p:sp>
        <p:nvSpPr>
          <p:cNvPr id="2" name="Rounded Rectangle 1">
            <a:extLst>
              <a:ext uri="{FF2B5EF4-FFF2-40B4-BE49-F238E27FC236}">
                <a16:creationId xmlns:a16="http://schemas.microsoft.com/office/drawing/2014/main" id="{C954A588-B404-2CB0-63E0-D5C18A1AFBD4}"/>
              </a:ext>
            </a:extLst>
          </p:cNvPr>
          <p:cNvSpPr/>
          <p:nvPr/>
        </p:nvSpPr>
        <p:spPr>
          <a:xfrm>
            <a:off x="6807201" y="1871214"/>
            <a:ext cx="4546599" cy="3115572"/>
          </a:xfrm>
          <a:prstGeom prst="roundRect">
            <a:avLst>
              <a:gd name="adj" fmla="val 13025"/>
            </a:avLst>
          </a:prstGeom>
          <a:blipFill dpi="0" rotWithShape="1">
            <a:blip r:embed="rId3"/>
            <a:srcRect/>
            <a:stretch>
              <a:fillRect l="-10968" t="-1997" r="-10968" b="-1997"/>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4788599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ED2B1-CBA7-AA87-CDCC-46DA9EB5B90B}"/>
            </a:ext>
          </a:extLst>
        </p:cNvPr>
        <p:cNvGrpSpPr/>
        <p:nvPr/>
      </p:nvGrpSpPr>
      <p:grpSpPr>
        <a:xfrm>
          <a:off x="0" y="0"/>
          <a:ext cx="0" cy="0"/>
          <a:chOff x="0" y="0"/>
          <a:chExt cx="0" cy="0"/>
        </a:xfrm>
      </p:grpSpPr>
      <p:sp>
        <p:nvSpPr>
          <p:cNvPr id="2" name="Rounded Rectangle 1">
            <a:extLst>
              <a:ext uri="{FF2B5EF4-FFF2-40B4-BE49-F238E27FC236}">
                <a16:creationId xmlns:a16="http://schemas.microsoft.com/office/drawing/2014/main" id="{368A7133-A56E-6634-97B9-76C7ABA001D2}"/>
              </a:ext>
            </a:extLst>
          </p:cNvPr>
          <p:cNvSpPr/>
          <p:nvPr/>
        </p:nvSpPr>
        <p:spPr>
          <a:xfrm>
            <a:off x="1281112" y="352425"/>
            <a:ext cx="9629775" cy="5181600"/>
          </a:xfrm>
          <a:prstGeom prst="roundRect">
            <a:avLst>
              <a:gd name="adj" fmla="val 13025"/>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3" name="Oval 2">
            <a:extLst>
              <a:ext uri="{FF2B5EF4-FFF2-40B4-BE49-F238E27FC236}">
                <a16:creationId xmlns:a16="http://schemas.microsoft.com/office/drawing/2014/main" id="{D572740D-FC03-3D82-736E-36D895C6B638}"/>
              </a:ext>
            </a:extLst>
          </p:cNvPr>
          <p:cNvSpPr/>
          <p:nvPr/>
        </p:nvSpPr>
        <p:spPr>
          <a:xfrm>
            <a:off x="2577367" y="2613882"/>
            <a:ext cx="1308833" cy="1310164"/>
          </a:xfrm>
          <a:prstGeom prst="ellipse">
            <a:avLst/>
          </a:prstGeom>
          <a:noFill/>
          <a:ln w="73025">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4" name="Oval 3">
            <a:extLst>
              <a:ext uri="{FF2B5EF4-FFF2-40B4-BE49-F238E27FC236}">
                <a16:creationId xmlns:a16="http://schemas.microsoft.com/office/drawing/2014/main" id="{DF36527A-653C-9A2F-527F-E357CA714301}"/>
              </a:ext>
            </a:extLst>
          </p:cNvPr>
          <p:cNvSpPr/>
          <p:nvPr/>
        </p:nvSpPr>
        <p:spPr>
          <a:xfrm>
            <a:off x="8305800" y="2545847"/>
            <a:ext cx="1308833" cy="1310164"/>
          </a:xfrm>
          <a:prstGeom prst="ellipse">
            <a:avLst/>
          </a:prstGeom>
          <a:noFill/>
          <a:ln w="73025">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Tree>
    <p:extLst>
      <p:ext uri="{BB962C8B-B14F-4D97-AF65-F5344CB8AC3E}">
        <p14:creationId xmlns:p14="http://schemas.microsoft.com/office/powerpoint/2010/main" val="360496026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4A377F-2F46-EDF0-235A-2514AB1B4BD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93A9C3-2DDD-73D5-43B6-7BBEA23F56B2}"/>
              </a:ext>
            </a:extLst>
          </p:cNvPr>
          <p:cNvSpPr>
            <a:spLocks noGrp="1"/>
          </p:cNvSpPr>
          <p:nvPr>
            <p:ph idx="1"/>
          </p:nvPr>
        </p:nvSpPr>
        <p:spPr>
          <a:xfrm>
            <a:off x="838199" y="1596188"/>
            <a:ext cx="9220201" cy="3957119"/>
          </a:xfrm>
        </p:spPr>
        <p:txBody>
          <a:bodyPr>
            <a:normAutofit/>
          </a:bodyPr>
          <a:lstStyle/>
          <a:p>
            <a:pPr rtl="0" fontAlgn="base">
              <a:lnSpc>
                <a:spcPct val="100000"/>
              </a:lnSpc>
              <a:spcBef>
                <a:spcPts val="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Röntgenpilt</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Tuimestussüst</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a:solidFill>
                  <a:srgbClr val="000000"/>
                </a:solidFill>
                <a:effectLst/>
                <a:latin typeface="Geon Soft ExtraBold" panose="020F0503030302020204" pitchFamily="34" charset="77"/>
              </a:rPr>
              <a:t>Ige </a:t>
            </a:r>
            <a:r>
              <a:rPr lang="en-GB" sz="2400" u="none" strike="noStrike" dirty="0" err="1">
                <a:solidFill>
                  <a:srgbClr val="000000"/>
                </a:solidFill>
                <a:effectLst/>
                <a:latin typeface="Geon Soft ExtraBold" panose="020F0503030302020204" pitchFamily="34" charset="77"/>
              </a:rPr>
              <a:t>lõigatakse</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pealt</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lahti</a:t>
            </a:r>
            <a:endParaRPr lang="et-EE" sz="2400" dirty="0">
              <a:solidFill>
                <a:srgbClr val="000000"/>
              </a:solidFill>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t-EE" sz="2400" u="none" strike="noStrike" dirty="0">
                <a:solidFill>
                  <a:srgbClr val="000000"/>
                </a:solidFill>
                <a:effectLst/>
                <a:latin typeface="Geon Soft ExtraBold" panose="020F0503030302020204" pitchFamily="34" charset="77"/>
              </a:rPr>
              <a:t>P</a:t>
            </a:r>
            <a:r>
              <a:rPr lang="en-GB" sz="2400" u="none" strike="noStrike" dirty="0" err="1">
                <a:solidFill>
                  <a:srgbClr val="000000"/>
                </a:solidFill>
                <a:effectLst/>
                <a:latin typeface="Geon Soft ExtraBold" panose="020F0503030302020204" pitchFamily="34" charset="77"/>
              </a:rPr>
              <a:t>uuriga</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eemaldatakse</a:t>
            </a:r>
            <a:r>
              <a:rPr lang="en-GB" sz="2400" u="none" strike="noStrike" dirty="0">
                <a:solidFill>
                  <a:srgbClr val="000000"/>
                </a:solidFill>
                <a:effectLst/>
                <a:latin typeface="Geon Soft ExtraBold" panose="020F0503030302020204" pitchFamily="34" charset="77"/>
              </a:rPr>
              <a:t> hamba </a:t>
            </a:r>
            <a:r>
              <a:rPr lang="en-GB" sz="2400" u="none" strike="noStrike" dirty="0" err="1">
                <a:solidFill>
                  <a:srgbClr val="000000"/>
                </a:solidFill>
                <a:effectLst/>
                <a:latin typeface="Geon Soft ExtraBold" panose="020F0503030302020204" pitchFamily="34" charset="77"/>
              </a:rPr>
              <a:t>ümber</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olevat</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luud</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Hammas</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eemaldatakse</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Asetatakse</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õmblused</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Vajadusel</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antibiootikumid</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Protseduurijärgsed</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nõuanded</a:t>
            </a:r>
            <a:endParaRPr lang="en-GB" sz="2400" u="none" strike="noStrike" dirty="0">
              <a:solidFill>
                <a:srgbClr val="000000"/>
              </a:solidFill>
              <a:effectLst/>
              <a:latin typeface="Geon Soft ExtraBold" panose="020F0503030302020204" pitchFamily="34" charset="77"/>
            </a:endParaRPr>
          </a:p>
        </p:txBody>
      </p:sp>
      <p:sp>
        <p:nvSpPr>
          <p:cNvPr id="5" name="Title 1">
            <a:extLst>
              <a:ext uri="{FF2B5EF4-FFF2-40B4-BE49-F238E27FC236}">
                <a16:creationId xmlns:a16="http://schemas.microsoft.com/office/drawing/2014/main" id="{16C2DEA2-6288-2363-8686-D44AB14C945F}"/>
              </a:ext>
            </a:extLst>
          </p:cNvPr>
          <p:cNvSpPr>
            <a:spLocks noGrp="1"/>
          </p:cNvSpPr>
          <p:nvPr>
            <p:ph type="title"/>
          </p:nvPr>
        </p:nvSpPr>
        <p:spPr>
          <a:xfrm>
            <a:off x="838200" y="136525"/>
            <a:ext cx="10515600" cy="1325563"/>
          </a:xfrm>
        </p:spPr>
        <p:txBody>
          <a:bodyPr/>
          <a:lstStyle/>
          <a:p>
            <a:r>
              <a:rPr lang="en-EE" dirty="0"/>
              <a:t>KUIDAS HAMBA EEMALDAMINE KÄIB?</a:t>
            </a:r>
            <a:endParaRPr lang="en-EE" i="1" dirty="0"/>
          </a:p>
        </p:txBody>
      </p:sp>
      <p:pic>
        <p:nvPicPr>
          <p:cNvPr id="4" name="Picture 3">
            <a:extLst>
              <a:ext uri="{FF2B5EF4-FFF2-40B4-BE49-F238E27FC236}">
                <a16:creationId xmlns:a16="http://schemas.microsoft.com/office/drawing/2014/main" id="{04C1F251-9AA7-36F2-5CAE-C8748452235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6096000" y="2801353"/>
            <a:ext cx="5276500" cy="3701088"/>
          </a:xfrm>
          <a:prstGeom prst="rect">
            <a:avLst/>
          </a:prstGeom>
        </p:spPr>
      </p:pic>
    </p:spTree>
    <p:extLst>
      <p:ext uri="{BB962C8B-B14F-4D97-AF65-F5344CB8AC3E}">
        <p14:creationId xmlns:p14="http://schemas.microsoft.com/office/powerpoint/2010/main" val="372417119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CCDFFB-49A4-DE24-72CC-54FF1732DA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C24672-80AB-53A4-A19B-BE5835956657}"/>
              </a:ext>
            </a:extLst>
          </p:cNvPr>
          <p:cNvSpPr txBox="1">
            <a:spLocks/>
          </p:cNvSpPr>
          <p:nvPr/>
        </p:nvSpPr>
        <p:spPr>
          <a:xfrm>
            <a:off x="6361043" y="3187391"/>
            <a:ext cx="4956314" cy="77500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r>
              <a:rPr lang="en-GB" sz="4000" b="1" u="none" strike="noStrike" dirty="0">
                <a:solidFill>
                  <a:srgbClr val="20449A"/>
                </a:solidFill>
                <a:effectLst/>
                <a:latin typeface="Geon Soft ExtraBold" panose="020F0503030302020204" pitchFamily="34" charset="77"/>
              </a:rPr>
              <a:t>VALGENDAMINE</a:t>
            </a:r>
            <a:endParaRPr lang="en-EE" sz="4000" b="1" dirty="0">
              <a:solidFill>
                <a:srgbClr val="20449A"/>
              </a:solidFill>
              <a:latin typeface="Geon Soft ExtraBold" panose="020F0503030302020204" pitchFamily="34" charset="77"/>
            </a:endParaRPr>
          </a:p>
        </p:txBody>
      </p:sp>
      <p:pic>
        <p:nvPicPr>
          <p:cNvPr id="3" name="Picture 2">
            <a:extLst>
              <a:ext uri="{FF2B5EF4-FFF2-40B4-BE49-F238E27FC236}">
                <a16:creationId xmlns:a16="http://schemas.microsoft.com/office/drawing/2014/main" id="{C3BA16C7-434E-6453-2002-B4C7F37B1DA1}"/>
              </a:ext>
            </a:extLst>
          </p:cNvPr>
          <p:cNvPicPr>
            <a:picLocks noChangeAspect="1"/>
          </p:cNvPicPr>
          <p:nvPr/>
        </p:nvPicPr>
        <p:blipFill>
          <a:blip r:embed="rId2"/>
          <a:srcRect/>
          <a:stretch/>
        </p:blipFill>
        <p:spPr>
          <a:xfrm>
            <a:off x="0" y="0"/>
            <a:ext cx="12192000" cy="6858000"/>
          </a:xfrm>
          <a:prstGeom prst="rect">
            <a:avLst/>
          </a:prstGeom>
        </p:spPr>
      </p:pic>
      <p:sp>
        <p:nvSpPr>
          <p:cNvPr id="4" name="Title 1">
            <a:extLst>
              <a:ext uri="{FF2B5EF4-FFF2-40B4-BE49-F238E27FC236}">
                <a16:creationId xmlns:a16="http://schemas.microsoft.com/office/drawing/2014/main" id="{16C9BAC3-52B1-F4D2-DF8C-042344653265}"/>
              </a:ext>
            </a:extLst>
          </p:cNvPr>
          <p:cNvSpPr txBox="1">
            <a:spLocks/>
          </p:cNvSpPr>
          <p:nvPr/>
        </p:nvSpPr>
        <p:spPr>
          <a:xfrm>
            <a:off x="5448300" y="1752599"/>
            <a:ext cx="5588000" cy="102870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VALGENDAMINE</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214637410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E25790-6BE2-AC44-2B65-24281EE5D908}"/>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54ADDA10-9AAB-2DC0-2A76-8E925F5083CF}"/>
              </a:ext>
            </a:extLst>
          </p:cNvPr>
          <p:cNvSpPr>
            <a:spLocks noGrp="1"/>
          </p:cNvSpPr>
          <p:nvPr>
            <p:ph type="title"/>
          </p:nvPr>
        </p:nvSpPr>
        <p:spPr>
          <a:xfrm>
            <a:off x="838200" y="136525"/>
            <a:ext cx="10515600" cy="1325563"/>
          </a:xfrm>
        </p:spPr>
        <p:txBody>
          <a:bodyPr/>
          <a:lstStyle/>
          <a:p>
            <a:r>
              <a:rPr lang="et-EE" dirty="0"/>
              <a:t>VALGENDAVAD HAMBAPASTAD</a:t>
            </a:r>
            <a:endParaRPr lang="en-EE" i="1" dirty="0"/>
          </a:p>
        </p:txBody>
      </p:sp>
      <p:sp>
        <p:nvSpPr>
          <p:cNvPr id="8" name="Content Placeholder 2">
            <a:extLst>
              <a:ext uri="{FF2B5EF4-FFF2-40B4-BE49-F238E27FC236}">
                <a16:creationId xmlns:a16="http://schemas.microsoft.com/office/drawing/2014/main" id="{063A2ABF-41AC-7B28-29C2-6A1A01AA2C44}"/>
              </a:ext>
            </a:extLst>
          </p:cNvPr>
          <p:cNvSpPr txBox="1">
            <a:spLocks/>
          </p:cNvSpPr>
          <p:nvPr/>
        </p:nvSpPr>
        <p:spPr>
          <a:xfrm>
            <a:off x="838200" y="1450440"/>
            <a:ext cx="10126436" cy="39571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lnSpc>
                <a:spcPct val="100000"/>
              </a:lnSpc>
              <a:spcBef>
                <a:spcPts val="0"/>
              </a:spcBef>
            </a:pPr>
            <a:r>
              <a:rPr lang="et-EE" sz="2400" b="1" dirty="0">
                <a:solidFill>
                  <a:srgbClr val="000000"/>
                </a:solidFill>
                <a:latin typeface="Geon Soft ExtraBold" panose="020B0604020202020204" charset="0"/>
              </a:rPr>
              <a:t>Eemaldavad hamba PEAL olevat pigmenti</a:t>
            </a:r>
          </a:p>
          <a:p>
            <a:pPr fontAlgn="base">
              <a:lnSpc>
                <a:spcPct val="100000"/>
              </a:lnSpc>
              <a:spcBef>
                <a:spcPts val="0"/>
              </a:spcBef>
            </a:pPr>
            <a:r>
              <a:rPr lang="et-EE" sz="2400" b="1" dirty="0">
                <a:solidFill>
                  <a:srgbClr val="000000"/>
                </a:solidFill>
                <a:latin typeface="Geon Soft ExtraBold" panose="020B0604020202020204" charset="0"/>
              </a:rPr>
              <a:t>Sisaldavad peroksiide või „karedaid osakesi</a:t>
            </a:r>
            <a:r>
              <a:rPr lang="et-EE" b="1" dirty="0">
                <a:solidFill>
                  <a:srgbClr val="000000"/>
                </a:solidFill>
                <a:latin typeface="Geon Soft ExtraBold" panose="020B0604020202020204" charset="0"/>
              </a:rPr>
              <a:t>“</a:t>
            </a:r>
          </a:p>
          <a:p>
            <a:pPr marL="0" indent="0" fontAlgn="base">
              <a:lnSpc>
                <a:spcPct val="100000"/>
              </a:lnSpc>
              <a:spcBef>
                <a:spcPts val="0"/>
              </a:spcBef>
              <a:buNone/>
            </a:pPr>
            <a:r>
              <a:rPr lang="et-EE" sz="2400" b="1" dirty="0">
                <a:solidFill>
                  <a:srgbClr val="000000"/>
                </a:solidFill>
                <a:latin typeface="Geon Soft ExtraBold" panose="020B0604020202020204" charset="0"/>
              </a:rPr>
              <a:t>		</a:t>
            </a:r>
            <a:r>
              <a:rPr lang="et-EE" sz="2400" b="1" dirty="0">
                <a:solidFill>
                  <a:srgbClr val="000000"/>
                </a:solidFill>
                <a:latin typeface="Geon Soft Medium" panose="020B0604020202020204" charset="0"/>
              </a:rPr>
              <a:t>	</a:t>
            </a:r>
            <a:r>
              <a:rPr lang="et-EE" sz="2400" b="1" dirty="0">
                <a:solidFill>
                  <a:srgbClr val="000000"/>
                </a:solidFill>
                <a:latin typeface="Geon Soft Medium" panose="020B0604020202020204" charset="0"/>
                <a:sym typeface="Wingdings" panose="05000000000000000000" pitchFamily="2" charset="2"/>
              </a:rPr>
              <a:t>		 	</a:t>
            </a:r>
          </a:p>
          <a:p>
            <a:pPr marL="0" indent="0" fontAlgn="base">
              <a:lnSpc>
                <a:spcPct val="100000"/>
              </a:lnSpc>
              <a:spcBef>
                <a:spcPts val="0"/>
              </a:spcBef>
              <a:buNone/>
            </a:pPr>
            <a:r>
              <a:rPr lang="et-EE" sz="2400" b="1" dirty="0">
                <a:solidFill>
                  <a:srgbClr val="000000"/>
                </a:solidFill>
                <a:latin typeface="Geon Soft Medium" panose="020B0604020202020204" charset="0"/>
                <a:sym typeface="Wingdings" panose="05000000000000000000" pitchFamily="2" charset="2"/>
              </a:rPr>
              <a:t>	lahustavad pigmenti	eemaldavad mehaaniliselt pigmenti</a:t>
            </a:r>
            <a:endParaRPr lang="et-EE" sz="2400" b="1" dirty="0">
              <a:solidFill>
                <a:srgbClr val="000000"/>
              </a:solidFill>
              <a:latin typeface="Geon Soft Medium" panose="020B0604020202020204" charset="0"/>
            </a:endParaRPr>
          </a:p>
          <a:p>
            <a:pPr marL="0" indent="0" fontAlgn="base">
              <a:lnSpc>
                <a:spcPct val="100000"/>
              </a:lnSpc>
              <a:spcBef>
                <a:spcPts val="0"/>
              </a:spcBef>
              <a:buNone/>
            </a:pPr>
            <a:endParaRPr lang="et-EE" sz="2400" b="1" dirty="0">
              <a:solidFill>
                <a:srgbClr val="000000"/>
              </a:solidFill>
              <a:latin typeface="Geon Soft ExtraBold" panose="020B0604020202020204" charset="0"/>
            </a:endParaRPr>
          </a:p>
          <a:p>
            <a:pPr marL="0" indent="0" fontAlgn="base">
              <a:lnSpc>
                <a:spcPct val="100000"/>
              </a:lnSpc>
              <a:spcBef>
                <a:spcPts val="0"/>
              </a:spcBef>
              <a:buNone/>
            </a:pPr>
            <a:endParaRPr lang="et-EE" sz="2400" b="1" dirty="0">
              <a:solidFill>
                <a:srgbClr val="000000"/>
              </a:solidFill>
              <a:latin typeface="Geon Soft ExtraBold" panose="020B0604020202020204" charset="0"/>
            </a:endParaRPr>
          </a:p>
          <a:p>
            <a:pPr fontAlgn="base">
              <a:lnSpc>
                <a:spcPct val="100000"/>
              </a:lnSpc>
              <a:spcBef>
                <a:spcPts val="0"/>
              </a:spcBef>
            </a:pPr>
            <a:r>
              <a:rPr lang="et-EE" sz="2400" b="1" dirty="0">
                <a:solidFill>
                  <a:srgbClr val="000000"/>
                </a:solidFill>
                <a:latin typeface="Geon Soft ExtraBold" panose="020B0604020202020204" charset="0"/>
              </a:rPr>
              <a:t>Liigne kasutamine võib hambaemaili jäädavalt kahjustada</a:t>
            </a:r>
          </a:p>
          <a:p>
            <a:pPr fontAlgn="base">
              <a:lnSpc>
                <a:spcPct val="100000"/>
              </a:lnSpc>
              <a:spcBef>
                <a:spcPts val="0"/>
              </a:spcBef>
            </a:pPr>
            <a:r>
              <a:rPr lang="et-EE" sz="2400" b="1" dirty="0">
                <a:solidFill>
                  <a:srgbClr val="000000"/>
                </a:solidFill>
                <a:latin typeface="Geon Soft ExtraBold" panose="020F0503030302020204" pitchFamily="34" charset="77"/>
              </a:rPr>
              <a:t>Sisaldagu fluoriidi (1450 ppm)</a:t>
            </a:r>
            <a:endParaRPr lang="et-EE" sz="2400" b="1" dirty="0">
              <a:solidFill>
                <a:srgbClr val="000000"/>
              </a:solidFill>
              <a:latin typeface="Geon Soft ExtraBold" panose="020B0604020202020204" charset="0"/>
            </a:endParaRPr>
          </a:p>
          <a:p>
            <a:pPr lvl="1" fontAlgn="base">
              <a:lnSpc>
                <a:spcPct val="100000"/>
              </a:lnSpc>
              <a:spcBef>
                <a:spcPts val="0"/>
              </a:spcBef>
            </a:pPr>
            <a:endParaRPr lang="en-GB" sz="2000" b="1" u="none" strike="noStrike" dirty="0">
              <a:solidFill>
                <a:srgbClr val="000000"/>
              </a:solidFill>
              <a:effectLst/>
              <a:latin typeface="Geon Soft Medium" panose="020B0604020202020204" charset="0"/>
            </a:endParaRPr>
          </a:p>
        </p:txBody>
      </p:sp>
      <p:pic>
        <p:nvPicPr>
          <p:cNvPr id="2050" name="Picture 2" descr="Coffee Cup PNGs for Free Download">
            <a:extLst>
              <a:ext uri="{FF2B5EF4-FFF2-40B4-BE49-F238E27FC236}">
                <a16:creationId xmlns:a16="http://schemas.microsoft.com/office/drawing/2014/main" id="{2E441A94-6F8A-993D-8A1A-4603ACE4BD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9766" y="4236131"/>
            <a:ext cx="2457451" cy="245745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age 6 | Black Tea Cup PNGs for Free Download">
            <a:extLst>
              <a:ext uri="{FF2B5EF4-FFF2-40B4-BE49-F238E27FC236}">
                <a16:creationId xmlns:a16="http://schemas.microsoft.com/office/drawing/2014/main" id="{B1BE786E-72E1-C271-EDEB-A3DED5AEE1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20443" y="3309322"/>
            <a:ext cx="2184791" cy="21847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98479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F3EE76-E3E5-8F8B-ABFA-C9BA75A8DED2}"/>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29EFBDAB-810F-0A94-8B6C-9A91839DE334}"/>
              </a:ext>
            </a:extLst>
          </p:cNvPr>
          <p:cNvSpPr>
            <a:spLocks noGrp="1"/>
          </p:cNvSpPr>
          <p:nvPr>
            <p:ph type="title"/>
          </p:nvPr>
        </p:nvSpPr>
        <p:spPr>
          <a:xfrm>
            <a:off x="838200" y="136525"/>
            <a:ext cx="10515600" cy="1325563"/>
          </a:xfrm>
        </p:spPr>
        <p:txBody>
          <a:bodyPr/>
          <a:lstStyle/>
          <a:p>
            <a:r>
              <a:rPr lang="en-EE" dirty="0"/>
              <a:t>HAMBAARSTI JUURES VALGENDAMINE</a:t>
            </a:r>
            <a:endParaRPr lang="en-EE" i="1" dirty="0"/>
          </a:p>
        </p:txBody>
      </p:sp>
      <p:sp>
        <p:nvSpPr>
          <p:cNvPr id="8" name="Content Placeholder 2">
            <a:extLst>
              <a:ext uri="{FF2B5EF4-FFF2-40B4-BE49-F238E27FC236}">
                <a16:creationId xmlns:a16="http://schemas.microsoft.com/office/drawing/2014/main" id="{EF5D43F1-EB5A-40A9-914E-564FB8B9730E}"/>
              </a:ext>
            </a:extLst>
          </p:cNvPr>
          <p:cNvSpPr txBox="1">
            <a:spLocks/>
          </p:cNvSpPr>
          <p:nvPr/>
        </p:nvSpPr>
        <p:spPr>
          <a:xfrm>
            <a:off x="838200" y="1462088"/>
            <a:ext cx="5854701" cy="43753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00000"/>
              </a:lnSpc>
              <a:spcBef>
                <a:spcPts val="0"/>
              </a:spcBef>
              <a:spcAft>
                <a:spcPts val="0"/>
              </a:spcAft>
              <a:buNone/>
            </a:pPr>
            <a:endParaRPr lang="et-EE" sz="2400" b="1" dirty="0">
              <a:solidFill>
                <a:srgbClr val="000000"/>
              </a:solidFill>
              <a:latin typeface="Geon Soft ExtraBold" panose="020F0503030302020204" pitchFamily="34" charset="77"/>
            </a:endParaRPr>
          </a:p>
          <a:p>
            <a:pPr rtl="0" fontAlgn="base">
              <a:lnSpc>
                <a:spcPct val="100000"/>
              </a:lnSpc>
              <a:spcBef>
                <a:spcPts val="0"/>
              </a:spcBef>
              <a:spcAft>
                <a:spcPts val="0"/>
              </a:spcAft>
              <a:buFont typeface="Arial" panose="020B0604020202020204" pitchFamily="34" charset="0"/>
              <a:buChar char="•"/>
            </a:pPr>
            <a:r>
              <a:rPr lang="en-GB" sz="2400" b="1" u="none" strike="noStrike" dirty="0">
                <a:solidFill>
                  <a:srgbClr val="000000"/>
                </a:solidFill>
                <a:effectLst/>
                <a:latin typeface="Geon Soft ExtraBold" panose="020F0503030302020204" pitchFamily="34" charset="77"/>
              </a:rPr>
              <a:t>Pea </a:t>
            </a:r>
            <a:r>
              <a:rPr lang="en-GB" sz="2400" b="1" u="none" strike="noStrike" dirty="0" err="1">
                <a:solidFill>
                  <a:srgbClr val="000000"/>
                </a:solidFill>
                <a:effectLst/>
                <a:latin typeface="Geon Soft ExtraBold" panose="020F0503030302020204" pitchFamily="34" charset="77"/>
              </a:rPr>
              <a:t>nõu</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hambaarstiga</a:t>
            </a:r>
            <a:endParaRPr lang="et-EE" sz="2400" b="1" u="none" strike="noStrike" dirty="0">
              <a:solidFill>
                <a:srgbClr val="000000"/>
              </a:solidFill>
              <a:effectLst/>
              <a:latin typeface="Geon Soft ExtraBold" panose="020F0503030302020204" pitchFamily="34" charset="77"/>
            </a:endParaRPr>
          </a:p>
          <a:p>
            <a:pPr lvl="1" fontAlgn="base">
              <a:lnSpc>
                <a:spcPct val="100000"/>
              </a:lnSpc>
              <a:spcBef>
                <a:spcPts val="0"/>
              </a:spcBef>
            </a:pPr>
            <a:r>
              <a:rPr lang="et-EE" sz="2000" b="1" dirty="0">
                <a:solidFill>
                  <a:srgbClr val="000000"/>
                </a:solidFill>
                <a:latin typeface="Geon Soft Medium" panose="020B0604020202020204" charset="0"/>
              </a:rPr>
              <a:t>Hambad peavad olema puhtad, terved</a:t>
            </a:r>
          </a:p>
          <a:p>
            <a:pPr lvl="1" fontAlgn="base">
              <a:lnSpc>
                <a:spcPct val="100000"/>
              </a:lnSpc>
              <a:spcBef>
                <a:spcPts val="0"/>
              </a:spcBef>
            </a:pPr>
            <a:r>
              <a:rPr lang="et-EE" sz="2000" b="1" dirty="0">
                <a:solidFill>
                  <a:srgbClr val="000000"/>
                </a:solidFill>
                <a:latin typeface="Geon Soft Medium" panose="020B0604020202020204" charset="0"/>
              </a:rPr>
              <a:t>Täidised ei valgendu</a:t>
            </a:r>
            <a:endParaRPr lang="en-GB" sz="2000" b="1" u="none" strike="noStrike" dirty="0">
              <a:solidFill>
                <a:srgbClr val="000000"/>
              </a:solidFill>
              <a:effectLst/>
              <a:latin typeface="Geon Soft Medium" panose="020B0604020202020204" charset="0"/>
            </a:endParaRPr>
          </a:p>
          <a:p>
            <a:pPr rtl="0" fontAlgn="base">
              <a:lnSpc>
                <a:spcPct val="100000"/>
              </a:lnSpc>
              <a:spcBef>
                <a:spcPts val="0"/>
              </a:spcBef>
              <a:spcAft>
                <a:spcPts val="0"/>
              </a:spcAft>
              <a:buFont typeface="Arial" panose="020B0604020202020204" pitchFamily="34" charset="0"/>
              <a:buChar char="•"/>
            </a:pPr>
            <a:endParaRPr lang="et-EE" sz="2400" b="1" u="none" strike="noStrike" dirty="0">
              <a:solidFill>
                <a:srgbClr val="000000"/>
              </a:solidFill>
              <a:effectLst/>
              <a:latin typeface="Geon Soft ExtraBold" panose="020F0503030302020204" pitchFamily="34" charset="77"/>
            </a:endParaRPr>
          </a:p>
          <a:p>
            <a:pPr rtl="0" fontAlgn="base">
              <a:lnSpc>
                <a:spcPct val="100000"/>
              </a:lnSpc>
              <a:spcBef>
                <a:spcPts val="0"/>
              </a:spcBef>
              <a:spcAft>
                <a:spcPts val="0"/>
              </a:spcAft>
              <a:buFont typeface="Arial" panose="020B0604020202020204" pitchFamily="34" charset="0"/>
              <a:buChar char="•"/>
            </a:pPr>
            <a:endParaRPr lang="en-GB" sz="2400" b="1"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Võib</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hambad</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tundlikuks</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muuta</a:t>
            </a:r>
            <a:endParaRPr lang="en-GB" sz="2400" b="1"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Liigne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valgendamine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kahjustab</a:t>
            </a:r>
            <a:r>
              <a:rPr lang="en-GB" sz="2400" b="1" u="none" strike="noStrike" dirty="0">
                <a:solidFill>
                  <a:srgbClr val="000000"/>
                </a:solidFill>
                <a:effectLst/>
                <a:latin typeface="Geon Soft ExtraBold" panose="020F0503030302020204" pitchFamily="34" charset="77"/>
              </a:rPr>
              <a:t> hamba </a:t>
            </a:r>
            <a:r>
              <a:rPr lang="en-GB" sz="2400" b="1" u="none" strike="noStrike" dirty="0" err="1">
                <a:solidFill>
                  <a:srgbClr val="000000"/>
                </a:solidFill>
                <a:effectLst/>
                <a:latin typeface="Geon Soft ExtraBold" panose="020F0503030302020204" pitchFamily="34" charset="77"/>
              </a:rPr>
              <a:t>pealmist</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kihti</a:t>
            </a:r>
            <a:endParaRPr lang="et-EE" sz="2400" b="1" u="none" strike="noStrike" dirty="0">
              <a:solidFill>
                <a:srgbClr val="000000"/>
              </a:solidFill>
              <a:effectLst/>
              <a:latin typeface="Geon Soft ExtraBold" panose="020F0503030302020204" pitchFamily="34" charset="77"/>
            </a:endParaRPr>
          </a:p>
        </p:txBody>
      </p:sp>
      <p:sp>
        <p:nvSpPr>
          <p:cNvPr id="2" name="Rounded Rectangle 1">
            <a:extLst>
              <a:ext uri="{FF2B5EF4-FFF2-40B4-BE49-F238E27FC236}">
                <a16:creationId xmlns:a16="http://schemas.microsoft.com/office/drawing/2014/main" id="{36249ADB-B2E2-A447-695F-55190C69CC7C}"/>
              </a:ext>
            </a:extLst>
          </p:cNvPr>
          <p:cNvSpPr/>
          <p:nvPr/>
        </p:nvSpPr>
        <p:spPr>
          <a:xfrm>
            <a:off x="6929000" y="1711100"/>
            <a:ext cx="4320000" cy="3204000"/>
          </a:xfrm>
          <a:prstGeom prst="roundRect">
            <a:avLst>
              <a:gd name="adj" fmla="val 13025"/>
            </a:avLst>
          </a:prstGeom>
          <a:blipFill dpi="0" rotWithShape="0">
            <a:blip r:embed="rId3"/>
            <a:srcRect/>
            <a:stretch>
              <a:fillRect l="-29406" t="-17565" r="-13094" b="-1951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84939053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A962B-2305-0FFB-361C-37848AF39D48}"/>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5061FF6-6746-B30A-9D72-823FFBA0D7F6}"/>
              </a:ext>
            </a:extLst>
          </p:cNvPr>
          <p:cNvSpPr>
            <a:spLocks noGrp="1"/>
          </p:cNvSpPr>
          <p:nvPr>
            <p:ph type="title"/>
          </p:nvPr>
        </p:nvSpPr>
        <p:spPr>
          <a:xfrm>
            <a:off x="838200" y="479425"/>
            <a:ext cx="10515600" cy="1325563"/>
          </a:xfrm>
        </p:spPr>
        <p:txBody>
          <a:bodyPr/>
          <a:lstStyle/>
          <a:p>
            <a:r>
              <a:rPr lang="en-EE" dirty="0"/>
              <a:t>VALGENDAMINE </a:t>
            </a:r>
            <a:br>
              <a:rPr lang="en-EE" dirty="0"/>
            </a:br>
            <a:r>
              <a:rPr lang="en-EE" dirty="0"/>
              <a:t>ILUSALONGIS</a:t>
            </a:r>
            <a:endParaRPr lang="en-EE" i="1" dirty="0"/>
          </a:p>
        </p:txBody>
      </p:sp>
      <p:sp>
        <p:nvSpPr>
          <p:cNvPr id="8" name="Content Placeholder 2">
            <a:extLst>
              <a:ext uri="{FF2B5EF4-FFF2-40B4-BE49-F238E27FC236}">
                <a16:creationId xmlns:a16="http://schemas.microsoft.com/office/drawing/2014/main" id="{D884B735-CBB6-86D2-4502-911D0CCFCBAA}"/>
              </a:ext>
            </a:extLst>
          </p:cNvPr>
          <p:cNvSpPr txBox="1">
            <a:spLocks/>
          </p:cNvSpPr>
          <p:nvPr/>
        </p:nvSpPr>
        <p:spPr>
          <a:xfrm>
            <a:off x="838199" y="1596188"/>
            <a:ext cx="9220201" cy="39571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00000"/>
              </a:lnSpc>
              <a:spcBef>
                <a:spcPts val="0"/>
              </a:spcBef>
              <a:spcAft>
                <a:spcPts val="0"/>
              </a:spcAft>
              <a:buNone/>
            </a:pPr>
            <a:endParaRPr lang="en-GB" u="none" strike="noStrike" dirty="0">
              <a:solidFill>
                <a:srgbClr val="000000"/>
              </a:solidFill>
              <a:effectLst/>
            </a:endParaRPr>
          </a:p>
        </p:txBody>
      </p:sp>
      <p:pic>
        <p:nvPicPr>
          <p:cNvPr id="2" name="Picture 1">
            <a:extLst>
              <a:ext uri="{FF2B5EF4-FFF2-40B4-BE49-F238E27FC236}">
                <a16:creationId xmlns:a16="http://schemas.microsoft.com/office/drawing/2014/main" id="{33AFBA0A-EA7E-3A3B-22D5-32921578597C}"/>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5253644" y="1086770"/>
            <a:ext cx="4441567" cy="4441567"/>
          </a:xfrm>
          <a:prstGeom prst="rect">
            <a:avLst/>
          </a:prstGeom>
        </p:spPr>
      </p:pic>
    </p:spTree>
    <p:extLst>
      <p:ext uri="{BB962C8B-B14F-4D97-AF65-F5344CB8AC3E}">
        <p14:creationId xmlns:p14="http://schemas.microsoft.com/office/powerpoint/2010/main" val="367621623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661C74-8E36-159E-6E25-1C898E2F67EB}"/>
            </a:ext>
          </a:extLst>
        </p:cNvPr>
        <p:cNvGrpSpPr/>
        <p:nvPr/>
      </p:nvGrpSpPr>
      <p:grpSpPr>
        <a:xfrm>
          <a:off x="0" y="0"/>
          <a:ext cx="0" cy="0"/>
          <a:chOff x="0" y="0"/>
          <a:chExt cx="0" cy="0"/>
        </a:xfrm>
      </p:grpSpPr>
      <p:pic>
        <p:nvPicPr>
          <p:cNvPr id="3076" name="Picture 4" descr="1,200+ Crushed Charcoal Stock Photos, Pictures &amp; Royalty-Free Images -  iStock">
            <a:extLst>
              <a:ext uri="{FF2B5EF4-FFF2-40B4-BE49-F238E27FC236}">
                <a16:creationId xmlns:a16="http://schemas.microsoft.com/office/drawing/2014/main" id="{139DA347-D96E-ABFB-EA80-1B0AD05A455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231" t="5042" r="11858" b="10505"/>
          <a:stretch>
            <a:fillRect/>
          </a:stretch>
        </p:blipFill>
        <p:spPr bwMode="auto">
          <a:xfrm>
            <a:off x="9643064" y="3429000"/>
            <a:ext cx="2448242" cy="181585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BC99EB24-B7E7-B9AE-2F88-D88A37E08D20}"/>
              </a:ext>
            </a:extLst>
          </p:cNvPr>
          <p:cNvSpPr>
            <a:spLocks noGrp="1"/>
          </p:cNvSpPr>
          <p:nvPr>
            <p:ph type="title"/>
          </p:nvPr>
        </p:nvSpPr>
        <p:spPr>
          <a:xfrm>
            <a:off x="838200" y="136525"/>
            <a:ext cx="10515600" cy="1325563"/>
          </a:xfrm>
        </p:spPr>
        <p:txBody>
          <a:bodyPr/>
          <a:lstStyle/>
          <a:p>
            <a:r>
              <a:rPr lang="en-EE" dirty="0"/>
              <a:t>HULLUSED INTERNETIS</a:t>
            </a:r>
            <a:endParaRPr lang="en-EE" i="1" dirty="0"/>
          </a:p>
        </p:txBody>
      </p:sp>
      <p:sp>
        <p:nvSpPr>
          <p:cNvPr id="6" name="Content Placeholder 2">
            <a:extLst>
              <a:ext uri="{FF2B5EF4-FFF2-40B4-BE49-F238E27FC236}">
                <a16:creationId xmlns:a16="http://schemas.microsoft.com/office/drawing/2014/main" id="{B1190C92-A72B-085B-511D-21B5F4C5F9F1}"/>
              </a:ext>
            </a:extLst>
          </p:cNvPr>
          <p:cNvSpPr txBox="1">
            <a:spLocks/>
          </p:cNvSpPr>
          <p:nvPr/>
        </p:nvSpPr>
        <p:spPr>
          <a:xfrm>
            <a:off x="838199" y="1596188"/>
            <a:ext cx="7150101" cy="39571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lnSpc>
                <a:spcPct val="100000"/>
              </a:lnSpc>
              <a:spcBef>
                <a:spcPts val="0"/>
              </a:spcBef>
              <a:spcAft>
                <a:spcPts val="0"/>
              </a:spcAft>
              <a:buFont typeface="Arial" panose="020B0604020202020204" pitchFamily="34" charset="0"/>
              <a:buChar char="•"/>
            </a:pPr>
            <a:r>
              <a:rPr lang="en-GB" sz="2400" b="1" u="none" strike="noStrike" dirty="0" err="1">
                <a:solidFill>
                  <a:srgbClr val="000000"/>
                </a:solidFill>
                <a:effectLst/>
                <a:latin typeface="Geon Soft Medium" panose="020B0604020202020204" charset="0"/>
              </a:rPr>
              <a:t>Ära</a:t>
            </a:r>
            <a:r>
              <a:rPr lang="en-GB" sz="2400" b="1" u="none" strike="noStrike" dirty="0">
                <a:solidFill>
                  <a:srgbClr val="000000"/>
                </a:solidFill>
                <a:effectLst/>
                <a:latin typeface="Geon Soft Medium" panose="020B0604020202020204" charset="0"/>
              </a:rPr>
              <a:t> mine </a:t>
            </a:r>
            <a:r>
              <a:rPr lang="en-GB" sz="2400" b="1" u="none" strike="noStrike" dirty="0" err="1">
                <a:solidFill>
                  <a:srgbClr val="000000"/>
                </a:solidFill>
                <a:effectLst/>
                <a:latin typeface="Geon Soft Medium" panose="020B0604020202020204" charset="0"/>
              </a:rPr>
              <a:t>kaasa</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kõikvõimalike</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hullustega</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millest</a:t>
            </a:r>
            <a:r>
              <a:rPr lang="et-EE" sz="2400" b="1" dirty="0">
                <a:solidFill>
                  <a:srgbClr val="000000"/>
                </a:solidFill>
                <a:latin typeface="Geon Soft Medium" panose="020B0604020202020204" charset="0"/>
              </a:rPr>
              <a:t> </a:t>
            </a:r>
            <a:r>
              <a:rPr lang="en-GB" sz="2400" b="1" u="none" strike="noStrike" dirty="0" err="1">
                <a:solidFill>
                  <a:srgbClr val="000000"/>
                </a:solidFill>
                <a:effectLst/>
                <a:latin typeface="Geon Soft Medium" panose="020B0604020202020204" charset="0"/>
              </a:rPr>
              <a:t>internetis</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räägitakse</a:t>
            </a:r>
            <a:endParaRPr lang="en-GB" sz="2400" b="1" u="none" strike="noStrike" dirty="0">
              <a:solidFill>
                <a:srgbClr val="000000"/>
              </a:solidFill>
              <a:effectLst/>
              <a:latin typeface="Geon Soft Medium" panose="020B0604020202020204" charset="0"/>
            </a:endParaRPr>
          </a:p>
          <a:p>
            <a:pPr rtl="0" fontAlgn="base">
              <a:lnSpc>
                <a:spcPct val="100000"/>
              </a:lnSpc>
              <a:spcBef>
                <a:spcPts val="0"/>
              </a:spcBef>
              <a:spcAft>
                <a:spcPts val="0"/>
              </a:spcAft>
              <a:buFont typeface="Arial" panose="020B0604020202020204" pitchFamily="34" charset="0"/>
              <a:buChar char="•"/>
            </a:pPr>
            <a:endParaRPr lang="en-GB" sz="2400" b="1" u="none" strike="noStrike" dirty="0">
              <a:solidFill>
                <a:srgbClr val="000000"/>
              </a:solidFill>
              <a:effectLst/>
              <a:latin typeface="Geon Soft Medium" panose="020B0604020202020204" charset="0"/>
            </a:endParaRPr>
          </a:p>
          <a:p>
            <a:pPr rtl="0" fontAlgn="base">
              <a:lnSpc>
                <a:spcPct val="100000"/>
              </a:lnSpc>
              <a:spcBef>
                <a:spcPts val="1000"/>
              </a:spcBef>
              <a:spcAft>
                <a:spcPts val="0"/>
              </a:spcAft>
              <a:buFont typeface="Arial" panose="020B0604020202020204" pitchFamily="34" charset="0"/>
              <a:buChar char="•"/>
            </a:pPr>
            <a:r>
              <a:rPr lang="en-GB" sz="2400" b="1" u="none" strike="noStrike" dirty="0">
                <a:solidFill>
                  <a:srgbClr val="000000"/>
                </a:solidFill>
                <a:effectLst/>
                <a:latin typeface="Geon Soft Medium" panose="020B0604020202020204" charset="0"/>
              </a:rPr>
              <a:t>Ka </a:t>
            </a:r>
            <a:r>
              <a:rPr lang="en-GB" sz="2400" b="1" u="none" strike="noStrike" dirty="0" err="1">
                <a:solidFill>
                  <a:srgbClr val="000000"/>
                </a:solidFill>
                <a:effectLst/>
                <a:latin typeface="Geon Soft Medium" panose="020B0604020202020204" charset="0"/>
              </a:rPr>
              <a:t>looduslikud</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vahendid</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võivad</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hambaid</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kahjustada</a:t>
            </a:r>
            <a:r>
              <a:rPr lang="en-GB" sz="2400" b="1" u="none" strike="noStrike" dirty="0">
                <a:solidFill>
                  <a:srgbClr val="000000"/>
                </a:solidFill>
                <a:effectLst/>
                <a:latin typeface="Geon Soft Medium" panose="020B0604020202020204" charset="0"/>
              </a:rPr>
              <a:t>!</a:t>
            </a:r>
          </a:p>
          <a:p>
            <a:pPr rtl="0" fontAlgn="base">
              <a:lnSpc>
                <a:spcPct val="100000"/>
              </a:lnSpc>
              <a:spcBef>
                <a:spcPts val="1000"/>
              </a:spcBef>
              <a:spcAft>
                <a:spcPts val="0"/>
              </a:spcAft>
              <a:buFont typeface="Arial" panose="020B0604020202020204" pitchFamily="34" charset="0"/>
              <a:buChar char="•"/>
            </a:pPr>
            <a:endParaRPr lang="en-GB" sz="2400" b="1" u="none" strike="noStrike" dirty="0">
              <a:solidFill>
                <a:srgbClr val="000000"/>
              </a:solidFill>
              <a:effectLst/>
              <a:latin typeface="Geon Soft Medium" panose="020B0604020202020204" charset="0"/>
            </a:endParaRPr>
          </a:p>
          <a:p>
            <a:pPr rtl="0" fontAlgn="base">
              <a:lnSpc>
                <a:spcPct val="100000"/>
              </a:lnSpc>
              <a:spcBef>
                <a:spcPts val="1000"/>
              </a:spcBef>
              <a:spcAft>
                <a:spcPts val="0"/>
              </a:spcAft>
              <a:buFont typeface="Arial" panose="020B0604020202020204" pitchFamily="34" charset="0"/>
              <a:buChar char="•"/>
            </a:pPr>
            <a:r>
              <a:rPr lang="en-GB" sz="2400" b="1" u="none" strike="noStrike" dirty="0">
                <a:solidFill>
                  <a:srgbClr val="000000"/>
                </a:solidFill>
                <a:effectLst/>
                <a:latin typeface="Geon Soft Medium" panose="020B0604020202020204" charset="0"/>
              </a:rPr>
              <a:t>Kui </a:t>
            </a:r>
            <a:r>
              <a:rPr lang="en-GB" sz="2400" b="1" u="none" strike="noStrike" dirty="0" err="1">
                <a:solidFill>
                  <a:srgbClr val="000000"/>
                </a:solidFill>
                <a:effectLst/>
                <a:latin typeface="Geon Soft Medium" panose="020B0604020202020204" charset="0"/>
              </a:rPr>
              <a:t>hambaid</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nühkida</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happeliste</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ja</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karedate</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ainetega</a:t>
            </a:r>
            <a:r>
              <a:rPr lang="en-GB" sz="2400" b="1" u="none" strike="noStrike" dirty="0">
                <a:solidFill>
                  <a:srgbClr val="000000"/>
                </a:solidFill>
                <a:effectLst/>
                <a:latin typeface="Geon Soft Medium" panose="020B0604020202020204" charset="0"/>
              </a:rPr>
              <a:t>, on </a:t>
            </a:r>
            <a:r>
              <a:rPr lang="en-GB" sz="2400" b="1" u="none" strike="noStrike" dirty="0" err="1">
                <a:solidFill>
                  <a:srgbClr val="000000"/>
                </a:solidFill>
                <a:effectLst/>
                <a:latin typeface="Geon Soft Medium" panose="020B0604020202020204" charset="0"/>
              </a:rPr>
              <a:t>oht</a:t>
            </a:r>
            <a:r>
              <a:rPr lang="en-GB" sz="2400" b="1" u="none" strike="noStrike" dirty="0">
                <a:solidFill>
                  <a:srgbClr val="000000"/>
                </a:solidFill>
                <a:effectLst/>
                <a:latin typeface="Geon Soft Medium" panose="020B0604020202020204" charset="0"/>
              </a:rPr>
              <a:t> hamba </a:t>
            </a:r>
            <a:r>
              <a:rPr lang="en-GB" sz="2400" b="1" u="none" strike="noStrike" dirty="0" err="1">
                <a:solidFill>
                  <a:srgbClr val="000000"/>
                </a:solidFill>
                <a:effectLst/>
                <a:latin typeface="Geon Soft Medium" panose="020B0604020202020204" charset="0"/>
              </a:rPr>
              <a:t>välimist</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pinda</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jäädavalt</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kahjustada</a:t>
            </a:r>
            <a:endParaRPr lang="en-GB" sz="2400" b="1" u="none" strike="noStrike" dirty="0">
              <a:solidFill>
                <a:srgbClr val="000000"/>
              </a:solidFill>
              <a:effectLst/>
              <a:latin typeface="Geon Soft Medium" panose="020B0604020202020204" charset="0"/>
            </a:endParaRPr>
          </a:p>
        </p:txBody>
      </p:sp>
      <p:pic>
        <p:nvPicPr>
          <p:cNvPr id="8" name="Picture 7">
            <a:extLst>
              <a:ext uri="{FF2B5EF4-FFF2-40B4-BE49-F238E27FC236}">
                <a16:creationId xmlns:a16="http://schemas.microsoft.com/office/drawing/2014/main" id="{7D928BBB-8CC9-A1FC-AFEC-4BEA92FCE18D}"/>
              </a:ext>
            </a:extLst>
          </p:cNvPr>
          <p:cNvPicPr>
            <a:picLocks noChangeAspect="1"/>
          </p:cNvPicPr>
          <p:nvPr/>
        </p:nvPicPr>
        <p:blipFill>
          <a:blip r:embed="rId4">
            <a:extLst>
              <a:ext uri="{837473B0-CC2E-450A-ABE3-18F120FF3D39}">
                <a1611:picAttrSrcUrl xmlns:a1611="http://schemas.microsoft.com/office/drawing/2016/11/main" r:id="rId5"/>
              </a:ext>
            </a:extLst>
          </a:blip>
          <a:srcRect t="13346" b="19256"/>
          <a:stretch/>
        </p:blipFill>
        <p:spPr>
          <a:xfrm>
            <a:off x="7018511" y="3896146"/>
            <a:ext cx="3045069" cy="2394936"/>
          </a:xfrm>
          <a:prstGeom prst="rect">
            <a:avLst/>
          </a:prstGeom>
        </p:spPr>
      </p:pic>
      <p:sp>
        <p:nvSpPr>
          <p:cNvPr id="2" name="Rounded Rectangle 1">
            <a:extLst>
              <a:ext uri="{FF2B5EF4-FFF2-40B4-BE49-F238E27FC236}">
                <a16:creationId xmlns:a16="http://schemas.microsoft.com/office/drawing/2014/main" id="{124B7C60-7506-C6B2-63AC-C38CFF1D4218}"/>
              </a:ext>
            </a:extLst>
          </p:cNvPr>
          <p:cNvSpPr/>
          <p:nvPr/>
        </p:nvSpPr>
        <p:spPr>
          <a:xfrm>
            <a:off x="8193872" y="566918"/>
            <a:ext cx="3241097" cy="2667000"/>
          </a:xfrm>
          <a:prstGeom prst="roundRect">
            <a:avLst>
              <a:gd name="adj" fmla="val 13025"/>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43302877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CCDFFB-49A4-DE24-72CC-54FF1732DA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C24672-80AB-53A4-A19B-BE5835956657}"/>
              </a:ext>
            </a:extLst>
          </p:cNvPr>
          <p:cNvSpPr txBox="1">
            <a:spLocks/>
          </p:cNvSpPr>
          <p:nvPr/>
        </p:nvSpPr>
        <p:spPr>
          <a:xfrm>
            <a:off x="6361043" y="3187391"/>
            <a:ext cx="4956314" cy="77500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r>
              <a:rPr lang="en-GB" sz="4000" b="1" u="none" strike="noStrike" dirty="0">
                <a:solidFill>
                  <a:srgbClr val="20449A"/>
                </a:solidFill>
                <a:effectLst/>
                <a:latin typeface="Geon Soft ExtraBold" panose="020F0503030302020204" pitchFamily="34" charset="77"/>
              </a:rPr>
              <a:t>VALGENDAMINE</a:t>
            </a:r>
            <a:endParaRPr lang="en-EE" sz="4000" b="1" dirty="0">
              <a:solidFill>
                <a:srgbClr val="20449A"/>
              </a:solidFill>
              <a:latin typeface="Geon Soft ExtraBold" panose="020F0503030302020204" pitchFamily="34" charset="77"/>
            </a:endParaRPr>
          </a:p>
        </p:txBody>
      </p:sp>
      <p:pic>
        <p:nvPicPr>
          <p:cNvPr id="3" name="Picture 2">
            <a:extLst>
              <a:ext uri="{FF2B5EF4-FFF2-40B4-BE49-F238E27FC236}">
                <a16:creationId xmlns:a16="http://schemas.microsoft.com/office/drawing/2014/main" id="{C3BA16C7-434E-6453-2002-B4C7F37B1DA1}"/>
              </a:ext>
            </a:extLst>
          </p:cNvPr>
          <p:cNvPicPr>
            <a:picLocks noChangeAspect="1"/>
          </p:cNvPicPr>
          <p:nvPr/>
        </p:nvPicPr>
        <p:blipFill>
          <a:blip r:embed="rId2"/>
          <a:srcRect/>
          <a:stretch/>
        </p:blipFill>
        <p:spPr>
          <a:xfrm>
            <a:off x="0" y="0"/>
            <a:ext cx="12192000" cy="6858000"/>
          </a:xfrm>
          <a:prstGeom prst="rect">
            <a:avLst/>
          </a:prstGeom>
        </p:spPr>
      </p:pic>
      <p:sp>
        <p:nvSpPr>
          <p:cNvPr id="4" name="Title 1">
            <a:extLst>
              <a:ext uri="{FF2B5EF4-FFF2-40B4-BE49-F238E27FC236}">
                <a16:creationId xmlns:a16="http://schemas.microsoft.com/office/drawing/2014/main" id="{16C9BAC3-52B1-F4D2-DF8C-042344653265}"/>
              </a:ext>
            </a:extLst>
          </p:cNvPr>
          <p:cNvSpPr txBox="1">
            <a:spLocks/>
          </p:cNvSpPr>
          <p:nvPr/>
        </p:nvSpPr>
        <p:spPr>
          <a:xfrm>
            <a:off x="4320210" y="905072"/>
            <a:ext cx="8050604" cy="165946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4600" b="1" spc="-150" dirty="0">
                <a:solidFill>
                  <a:srgbClr val="20449A"/>
                </a:solidFill>
                <a:latin typeface="Geon Soft ExtraBold" panose="020F0503030302020204" pitchFamily="34" charset="77"/>
              </a:rPr>
              <a:t>HAMBAKAUNISTUSED</a:t>
            </a:r>
            <a:endParaRPr lang="en-EE" sz="46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774270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48C8FE-64ED-B3B3-0B7E-E79618644FEA}"/>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1332D1B-64AE-2865-A5E4-EE2E6EE256A3}"/>
              </a:ext>
            </a:extLst>
          </p:cNvPr>
          <p:cNvPicPr>
            <a:picLocks noChangeAspect="1"/>
          </p:cNvPicPr>
          <p:nvPr/>
        </p:nvPicPr>
        <p:blipFill>
          <a:blip r:embed="rId3"/>
          <a:srcRect/>
          <a:stretch/>
        </p:blipFill>
        <p:spPr>
          <a:xfrm>
            <a:off x="-1" y="-51250"/>
            <a:ext cx="12362214" cy="6960463"/>
          </a:xfrm>
          <a:prstGeom prst="rect">
            <a:avLst/>
          </a:prstGeom>
        </p:spPr>
      </p:pic>
      <p:sp>
        <p:nvSpPr>
          <p:cNvPr id="2" name="Title 1">
            <a:extLst>
              <a:ext uri="{FF2B5EF4-FFF2-40B4-BE49-F238E27FC236}">
                <a16:creationId xmlns:a16="http://schemas.microsoft.com/office/drawing/2014/main" id="{C05342DF-897E-F216-4C21-2CCA31681A7C}"/>
              </a:ext>
            </a:extLst>
          </p:cNvPr>
          <p:cNvSpPr>
            <a:spLocks noGrp="1"/>
          </p:cNvSpPr>
          <p:nvPr>
            <p:ph type="title"/>
          </p:nvPr>
        </p:nvSpPr>
        <p:spPr/>
        <p:txBody>
          <a:bodyPr/>
          <a:lstStyle/>
          <a:p>
            <a:r>
              <a:rPr lang="et-EE" dirty="0"/>
              <a:t>HAPPERÜNNAK</a:t>
            </a:r>
            <a:endParaRPr lang="en-EE" dirty="0"/>
          </a:p>
        </p:txBody>
      </p:sp>
    </p:spTree>
    <p:extLst>
      <p:ext uri="{BB962C8B-B14F-4D97-AF65-F5344CB8AC3E}">
        <p14:creationId xmlns:p14="http://schemas.microsoft.com/office/powerpoint/2010/main" val="235935766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59EB4-C22B-8880-E83E-C1F6A1D025D7}"/>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506C3C0-8048-3C21-BDAD-10D236A207AD}"/>
              </a:ext>
            </a:extLst>
          </p:cNvPr>
          <p:cNvSpPr>
            <a:spLocks noGrp="1"/>
          </p:cNvSpPr>
          <p:nvPr>
            <p:ph type="title"/>
          </p:nvPr>
        </p:nvSpPr>
        <p:spPr>
          <a:xfrm>
            <a:off x="838200" y="136525"/>
            <a:ext cx="10515600" cy="1325563"/>
          </a:xfrm>
        </p:spPr>
        <p:txBody>
          <a:bodyPr/>
          <a:lstStyle/>
          <a:p>
            <a:r>
              <a:rPr lang="en-EE" dirty="0"/>
              <a:t>HAMBAKAUNISTUSED</a:t>
            </a:r>
            <a:endParaRPr lang="en-EE" i="1" dirty="0"/>
          </a:p>
        </p:txBody>
      </p:sp>
      <p:sp>
        <p:nvSpPr>
          <p:cNvPr id="8" name="Content Placeholder 2">
            <a:extLst>
              <a:ext uri="{FF2B5EF4-FFF2-40B4-BE49-F238E27FC236}">
                <a16:creationId xmlns:a16="http://schemas.microsoft.com/office/drawing/2014/main" id="{6E295925-5459-4930-4C2A-1EC497163D36}"/>
              </a:ext>
            </a:extLst>
          </p:cNvPr>
          <p:cNvSpPr txBox="1">
            <a:spLocks/>
          </p:cNvSpPr>
          <p:nvPr/>
        </p:nvSpPr>
        <p:spPr>
          <a:xfrm>
            <a:off x="838200" y="2140174"/>
            <a:ext cx="4969043" cy="24684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1000"/>
              </a:spcBef>
              <a:spcAft>
                <a:spcPts val="0"/>
              </a:spcAft>
              <a:buNone/>
            </a:pPr>
            <a:r>
              <a:rPr lang="et-EE" b="1" u="none" strike="noStrike" dirty="0">
                <a:solidFill>
                  <a:srgbClr val="000000"/>
                </a:solidFill>
                <a:effectLst/>
              </a:rPr>
              <a:t>Hambakaunistus</a:t>
            </a:r>
          </a:p>
          <a:p>
            <a:pPr marL="0" indent="0" rtl="0">
              <a:spcBef>
                <a:spcPts val="1000"/>
              </a:spcBef>
              <a:spcAft>
                <a:spcPts val="0"/>
              </a:spcAft>
              <a:buNone/>
            </a:pPr>
            <a:r>
              <a:rPr lang="et-EE" b="1" dirty="0">
                <a:solidFill>
                  <a:srgbClr val="000000"/>
                </a:solidFill>
              </a:rPr>
              <a:t>peab olema paigaldatud</a:t>
            </a:r>
          </a:p>
          <a:p>
            <a:pPr marL="0" indent="0" rtl="0">
              <a:spcBef>
                <a:spcPts val="1000"/>
              </a:spcBef>
              <a:spcAft>
                <a:spcPts val="0"/>
              </a:spcAft>
              <a:buNone/>
            </a:pPr>
            <a:r>
              <a:rPr lang="et-EE" b="1" dirty="0">
                <a:solidFill>
                  <a:srgbClr val="000000"/>
                </a:solidFill>
                <a:latin typeface="Geon Soft ExtraBold" panose="020F0503030302020204" pitchFamily="34" charset="77"/>
              </a:rPr>
              <a:t>HAMBAARSTi poolt</a:t>
            </a:r>
          </a:p>
          <a:p>
            <a:pPr marL="0" indent="0" rtl="0">
              <a:spcBef>
                <a:spcPts val="1000"/>
              </a:spcBef>
              <a:spcAft>
                <a:spcPts val="0"/>
              </a:spcAft>
              <a:buNone/>
            </a:pPr>
            <a:r>
              <a:rPr lang="et-EE" b="1" dirty="0">
                <a:solidFill>
                  <a:srgbClr val="000000"/>
                </a:solidFill>
                <a:latin typeface="Geon Soft ExtraBold" panose="020F0503030302020204" pitchFamily="34" charset="77"/>
              </a:rPr>
              <a:t>HAMBARAVIKABINETis!</a:t>
            </a:r>
          </a:p>
        </p:txBody>
      </p:sp>
      <p:sp>
        <p:nvSpPr>
          <p:cNvPr id="2" name="Rounded Rectangle 1">
            <a:extLst>
              <a:ext uri="{FF2B5EF4-FFF2-40B4-BE49-F238E27FC236}">
                <a16:creationId xmlns:a16="http://schemas.microsoft.com/office/drawing/2014/main" id="{681F308C-9203-CEDB-7559-1E26A001AA7E}"/>
              </a:ext>
            </a:extLst>
          </p:cNvPr>
          <p:cNvSpPr/>
          <p:nvPr/>
        </p:nvSpPr>
        <p:spPr>
          <a:xfrm>
            <a:off x="5989523" y="1256189"/>
            <a:ext cx="5205869" cy="3861307"/>
          </a:xfrm>
          <a:prstGeom prst="roundRect">
            <a:avLst>
              <a:gd name="adj" fmla="val 13025"/>
            </a:avLst>
          </a:prstGeom>
          <a:blipFill dpi="0" rotWithShape="0">
            <a:blip r:embed="rId3"/>
            <a:srcRect/>
            <a:stretch>
              <a:fillRect l="-13148" t="-3063" r="-8044" b="-10331"/>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7252028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38C6F6-6AD5-CCFD-B819-DCA69E869B5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D578D9DB-F21E-2731-4F18-085F73E4D2A0}"/>
              </a:ext>
            </a:extLst>
          </p:cNvPr>
          <p:cNvPicPr>
            <a:picLocks noChangeAspect="1"/>
          </p:cNvPicPr>
          <p:nvPr/>
        </p:nvPicPr>
        <p:blipFill>
          <a:blip r:embed="rId3"/>
          <a:srcRect/>
          <a:stretch/>
        </p:blipFill>
        <p:spPr>
          <a:xfrm>
            <a:off x="0" y="0"/>
            <a:ext cx="12192000" cy="6858000"/>
          </a:xfrm>
          <a:prstGeom prst="rect">
            <a:avLst/>
          </a:prstGeom>
        </p:spPr>
      </p:pic>
      <p:sp>
        <p:nvSpPr>
          <p:cNvPr id="3" name="Title 1">
            <a:extLst>
              <a:ext uri="{FF2B5EF4-FFF2-40B4-BE49-F238E27FC236}">
                <a16:creationId xmlns:a16="http://schemas.microsoft.com/office/drawing/2014/main" id="{187581A7-58A3-12A4-297E-187F98C1CE01}"/>
              </a:ext>
            </a:extLst>
          </p:cNvPr>
          <p:cNvSpPr txBox="1">
            <a:spLocks/>
          </p:cNvSpPr>
          <p:nvPr/>
        </p:nvSpPr>
        <p:spPr>
          <a:xfrm>
            <a:off x="5141476" y="1836406"/>
            <a:ext cx="8050604" cy="165946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4600" b="1" i="1" spc="-150" dirty="0">
                <a:solidFill>
                  <a:srgbClr val="20449A"/>
                </a:solidFill>
                <a:latin typeface="Geon Soft ExtraBold" panose="020F0503030302020204" pitchFamily="34" charset="77"/>
              </a:rPr>
              <a:t>FOLLOW...</a:t>
            </a:r>
          </a:p>
        </p:txBody>
      </p:sp>
    </p:spTree>
    <p:extLst>
      <p:ext uri="{BB962C8B-B14F-4D97-AF65-F5344CB8AC3E}">
        <p14:creationId xmlns:p14="http://schemas.microsoft.com/office/powerpoint/2010/main" val="187872204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2C7F3-CA4A-C7FB-7CE0-87331655440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155108-31FF-3146-58D5-FD9191CD67E7}"/>
              </a:ext>
            </a:extLst>
          </p:cNvPr>
          <p:cNvSpPr>
            <a:spLocks noGrp="1"/>
          </p:cNvSpPr>
          <p:nvPr>
            <p:ph type="title"/>
          </p:nvPr>
        </p:nvSpPr>
        <p:spPr>
          <a:xfrm>
            <a:off x="536575" y="818748"/>
            <a:ext cx="3379259" cy="1325563"/>
          </a:xfrm>
        </p:spPr>
        <p:txBody>
          <a:bodyPr>
            <a:normAutofit fontScale="90000"/>
          </a:bodyPr>
          <a:lstStyle/>
          <a:p>
            <a:r>
              <a:rPr lang="et-EE" dirty="0"/>
              <a:t>JÄLGI</a:t>
            </a:r>
            <a:br>
              <a:rPr lang="et-EE" dirty="0"/>
            </a:br>
            <a:r>
              <a:rPr lang="et-EE" dirty="0"/>
              <a:t>SUUKOOLI</a:t>
            </a:r>
            <a:br>
              <a:rPr lang="et-EE" dirty="0"/>
            </a:br>
            <a:r>
              <a:rPr lang="et-EE" dirty="0"/>
              <a:t>TIKTOKIS</a:t>
            </a:r>
            <a:endParaRPr lang="en-EE" i="1" dirty="0"/>
          </a:p>
        </p:txBody>
      </p:sp>
      <p:pic>
        <p:nvPicPr>
          <p:cNvPr id="1026" name="Picture 2">
            <a:extLst>
              <a:ext uri="{FF2B5EF4-FFF2-40B4-BE49-F238E27FC236}">
                <a16:creationId xmlns:a16="http://schemas.microsoft.com/office/drawing/2014/main" id="{4E061AD3-5493-3937-B07D-D94043D944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1352" y="4350162"/>
            <a:ext cx="3009900" cy="879455"/>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Rounded Corners 10">
            <a:extLst>
              <a:ext uri="{FF2B5EF4-FFF2-40B4-BE49-F238E27FC236}">
                <a16:creationId xmlns:a16="http://schemas.microsoft.com/office/drawing/2014/main" id="{1652998E-F39E-86E3-0725-110BF707E2AF}"/>
              </a:ext>
            </a:extLst>
          </p:cNvPr>
          <p:cNvSpPr/>
          <p:nvPr/>
        </p:nvSpPr>
        <p:spPr>
          <a:xfrm>
            <a:off x="5498776" y="223105"/>
            <a:ext cx="2817593" cy="5763026"/>
          </a:xfrm>
          <a:prstGeom prst="roundRect">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2">
            <a:extLst>
              <a:ext uri="{FF2B5EF4-FFF2-40B4-BE49-F238E27FC236}">
                <a16:creationId xmlns:a16="http://schemas.microsoft.com/office/drawing/2014/main" id="{BCE12BF0-D26D-5AFB-7903-427FBB36F8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46439">
            <a:off x="9079671" y="1725798"/>
            <a:ext cx="1978117" cy="57798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2D00B6E2-30E0-E4AC-D189-674F62A329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569398">
            <a:off x="9079669" y="4309751"/>
            <a:ext cx="1978117" cy="5779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4265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8147AF-4E49-F127-7229-102275F87C98}"/>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0855A949-042D-AC8D-E8A4-1B7C3CFD88D9}"/>
              </a:ext>
            </a:extLst>
          </p:cNvPr>
          <p:cNvSpPr>
            <a:spLocks noGrp="1"/>
          </p:cNvSpPr>
          <p:nvPr>
            <p:ph type="title"/>
          </p:nvPr>
        </p:nvSpPr>
        <p:spPr>
          <a:xfrm>
            <a:off x="523875" y="793485"/>
            <a:ext cx="3379259" cy="1325563"/>
          </a:xfrm>
        </p:spPr>
        <p:txBody>
          <a:bodyPr>
            <a:normAutofit fontScale="90000"/>
          </a:bodyPr>
          <a:lstStyle/>
          <a:p>
            <a:r>
              <a:rPr lang="et-EE" dirty="0"/>
              <a:t>JÄLGI</a:t>
            </a:r>
            <a:br>
              <a:rPr lang="et-EE" dirty="0"/>
            </a:br>
            <a:r>
              <a:rPr lang="et-EE" dirty="0"/>
              <a:t>SUUKOOLI</a:t>
            </a:r>
            <a:br>
              <a:rPr lang="et-EE" dirty="0"/>
            </a:br>
            <a:r>
              <a:rPr lang="et-EE" dirty="0"/>
              <a:t>INSTA-</a:t>
            </a:r>
            <a:br>
              <a:rPr lang="et-EE" dirty="0"/>
            </a:br>
            <a:r>
              <a:rPr lang="et-EE" dirty="0"/>
              <a:t>GRAMIS</a:t>
            </a:r>
            <a:endParaRPr lang="en-EE" i="1" dirty="0"/>
          </a:p>
        </p:txBody>
      </p:sp>
      <p:pic>
        <p:nvPicPr>
          <p:cNvPr id="7" name="Picture 6">
            <a:extLst>
              <a:ext uri="{FF2B5EF4-FFF2-40B4-BE49-F238E27FC236}">
                <a16:creationId xmlns:a16="http://schemas.microsoft.com/office/drawing/2014/main" id="{6A7F2FC8-0009-8CD4-390E-AABECE218BD7}"/>
              </a:ext>
            </a:extLst>
          </p:cNvPr>
          <p:cNvPicPr>
            <a:picLocks noChangeAspect="1"/>
          </p:cNvPicPr>
          <p:nvPr/>
        </p:nvPicPr>
        <p:blipFill>
          <a:blip r:embed="rId3">
            <a:extLst>
              <a:ext uri="{837473B0-CC2E-450A-ABE3-18F120FF3D39}">
                <a1611:picAttrSrcUrl xmlns:a1611="http://schemas.microsoft.com/office/drawing/2016/11/main" r:id="rId4"/>
              </a:ext>
            </a:extLst>
          </a:blip>
          <a:srcRect l="26335" t="11496" r="30952" b="6656"/>
          <a:stretch/>
        </p:blipFill>
        <p:spPr>
          <a:xfrm>
            <a:off x="10137240" y="143932"/>
            <a:ext cx="2054760" cy="2065868"/>
          </a:xfrm>
          <a:prstGeom prst="rect">
            <a:avLst/>
          </a:prstGeom>
        </p:spPr>
      </p:pic>
      <p:sp>
        <p:nvSpPr>
          <p:cNvPr id="14" name="Rectangle: Rounded Corners 13">
            <a:extLst>
              <a:ext uri="{FF2B5EF4-FFF2-40B4-BE49-F238E27FC236}">
                <a16:creationId xmlns:a16="http://schemas.microsoft.com/office/drawing/2014/main" id="{3ADE8D29-6C25-CC45-0737-D267B7A1D239}"/>
              </a:ext>
            </a:extLst>
          </p:cNvPr>
          <p:cNvSpPr/>
          <p:nvPr/>
        </p:nvSpPr>
        <p:spPr>
          <a:xfrm>
            <a:off x="5274734" y="374384"/>
            <a:ext cx="3014134" cy="5632715"/>
          </a:xfrm>
          <a:prstGeom prst="roundRect">
            <a:avLst/>
          </a:prstGeom>
          <a:blipFill>
            <a:blip r:embed="rId5"/>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a:extLst>
              <a:ext uri="{FF2B5EF4-FFF2-40B4-BE49-F238E27FC236}">
                <a16:creationId xmlns:a16="http://schemas.microsoft.com/office/drawing/2014/main" id="{D04A449D-3D90-DE46-F394-AE718A1B4960}"/>
              </a:ext>
            </a:extLst>
          </p:cNvPr>
          <p:cNvPicPr>
            <a:picLocks noChangeAspect="1"/>
          </p:cNvPicPr>
          <p:nvPr/>
        </p:nvPicPr>
        <p:blipFill>
          <a:blip r:embed="rId3">
            <a:extLst>
              <a:ext uri="{837473B0-CC2E-450A-ABE3-18F120FF3D39}">
                <a1611:picAttrSrcUrl xmlns:a1611="http://schemas.microsoft.com/office/drawing/2016/11/main" r:id="rId4"/>
              </a:ext>
            </a:extLst>
          </a:blip>
          <a:srcRect l="26335" t="11496" r="30952" b="6656"/>
          <a:stretch/>
        </p:blipFill>
        <p:spPr>
          <a:xfrm>
            <a:off x="1484582" y="4572000"/>
            <a:ext cx="1187381" cy="1193800"/>
          </a:xfrm>
          <a:prstGeom prst="rect">
            <a:avLst/>
          </a:prstGeom>
        </p:spPr>
      </p:pic>
    </p:spTree>
    <p:extLst>
      <p:ext uri="{BB962C8B-B14F-4D97-AF65-F5344CB8AC3E}">
        <p14:creationId xmlns:p14="http://schemas.microsoft.com/office/powerpoint/2010/main" val="3379747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A962B-2305-0FFB-361C-37848AF39D48}"/>
            </a:ext>
          </a:extLst>
        </p:cNvPr>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AEA242BB-98BB-F57C-7535-5754A89F44A6}"/>
              </a:ext>
            </a:extLst>
          </p:cNvPr>
          <p:cNvPicPr>
            <a:picLocks noChangeAspect="1"/>
          </p:cNvPicPr>
          <p:nvPr/>
        </p:nvPicPr>
        <p:blipFill>
          <a:blip r:embed="rId4"/>
          <a:srcRect/>
          <a:stretch/>
        </p:blipFill>
        <p:spPr>
          <a:xfrm>
            <a:off x="3110593" y="1386380"/>
            <a:ext cx="7389298" cy="4214320"/>
          </a:xfrm>
          <a:prstGeom prst="rect">
            <a:avLst/>
          </a:prstGeom>
        </p:spPr>
      </p:pic>
      <p:pic>
        <p:nvPicPr>
          <p:cNvPr id="4" name="Picture 3">
            <a:extLst>
              <a:ext uri="{FF2B5EF4-FFF2-40B4-BE49-F238E27FC236}">
                <a16:creationId xmlns:a16="http://schemas.microsoft.com/office/drawing/2014/main" id="{5D5907F9-5455-93B6-A010-952655A6E89D}"/>
              </a:ext>
            </a:extLst>
          </p:cNvPr>
          <p:cNvPicPr>
            <a:picLocks noChangeAspect="1"/>
          </p:cNvPicPr>
          <p:nvPr/>
        </p:nvPicPr>
        <p:blipFill>
          <a:blip r:embed="rId5"/>
          <a:stretch>
            <a:fillRect/>
          </a:stretch>
        </p:blipFill>
        <p:spPr>
          <a:xfrm>
            <a:off x="3356423" y="1641021"/>
            <a:ext cx="1668236" cy="1668236"/>
          </a:xfrm>
          <a:prstGeom prst="rect">
            <a:avLst/>
          </a:prstGeom>
        </p:spPr>
      </p:pic>
      <p:sp>
        <p:nvSpPr>
          <p:cNvPr id="2" name="Title 1">
            <a:extLst>
              <a:ext uri="{FF2B5EF4-FFF2-40B4-BE49-F238E27FC236}">
                <a16:creationId xmlns:a16="http://schemas.microsoft.com/office/drawing/2014/main" id="{B6DDFCD7-03E7-3A9E-AD3E-6131782D40C9}"/>
              </a:ext>
            </a:extLst>
          </p:cNvPr>
          <p:cNvSpPr>
            <a:spLocks noGrp="1"/>
          </p:cNvSpPr>
          <p:nvPr>
            <p:ph type="title"/>
          </p:nvPr>
        </p:nvSpPr>
        <p:spPr>
          <a:xfrm>
            <a:off x="838200" y="136525"/>
            <a:ext cx="10515600" cy="1325563"/>
          </a:xfrm>
        </p:spPr>
        <p:txBody>
          <a:bodyPr/>
          <a:lstStyle/>
          <a:p>
            <a:r>
              <a:rPr lang="et-EE" dirty="0"/>
              <a:t>„HAMBAD KORDA VIIEKAGA!“</a:t>
            </a:r>
            <a:endParaRPr lang="en-EE" i="1" dirty="0"/>
          </a:p>
        </p:txBody>
      </p:sp>
      <p:pic>
        <p:nvPicPr>
          <p:cNvPr id="6" name="Picture 5">
            <a:extLst>
              <a:ext uri="{FF2B5EF4-FFF2-40B4-BE49-F238E27FC236}">
                <a16:creationId xmlns:a16="http://schemas.microsoft.com/office/drawing/2014/main" id="{EB894CDA-FA50-D446-407F-EC2791AB2487}"/>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9105548" y="547914"/>
            <a:ext cx="2248252" cy="502783"/>
          </a:xfrm>
          <a:prstGeom prst="rect">
            <a:avLst/>
          </a:prstGeom>
        </p:spPr>
      </p:pic>
    </p:spTree>
    <p:extLst>
      <p:ext uri="{BB962C8B-B14F-4D97-AF65-F5344CB8AC3E}">
        <p14:creationId xmlns:p14="http://schemas.microsoft.com/office/powerpoint/2010/main" val="278928921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662AF-DF21-5B35-8C18-A281DB67850F}"/>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37ED8BD9-73DC-4329-531B-7A3F7870F943}"/>
              </a:ext>
            </a:extLst>
          </p:cNvPr>
          <p:cNvPicPr>
            <a:picLocks noChangeAspect="1"/>
          </p:cNvPicPr>
          <p:nvPr/>
        </p:nvPicPr>
        <p:blipFill>
          <a:blip r:embed="rId3"/>
          <a:stretch>
            <a:fillRect/>
          </a:stretch>
        </p:blipFill>
        <p:spPr>
          <a:xfrm>
            <a:off x="7658100" y="2590800"/>
            <a:ext cx="2387600" cy="2387600"/>
          </a:xfrm>
          <a:prstGeom prst="rect">
            <a:avLst/>
          </a:prstGeom>
        </p:spPr>
      </p:pic>
    </p:spTree>
    <p:extLst>
      <p:ext uri="{BB962C8B-B14F-4D97-AF65-F5344CB8AC3E}">
        <p14:creationId xmlns:p14="http://schemas.microsoft.com/office/powerpoint/2010/main" val="358436063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015DC5-4018-9828-293A-F83875E9CE32}"/>
            </a:ext>
          </a:extLst>
        </p:cNvPr>
        <p:cNvGrpSpPr/>
        <p:nvPr/>
      </p:nvGrpSpPr>
      <p:grpSpPr>
        <a:xfrm>
          <a:off x="0" y="0"/>
          <a:ext cx="0" cy="0"/>
          <a:chOff x="0" y="0"/>
          <a:chExt cx="0" cy="0"/>
        </a:xfrm>
      </p:grpSpPr>
      <p:sp>
        <p:nvSpPr>
          <p:cNvPr id="4" name="Rounded Rectangle 3">
            <a:extLst>
              <a:ext uri="{FF2B5EF4-FFF2-40B4-BE49-F238E27FC236}">
                <a16:creationId xmlns:a16="http://schemas.microsoft.com/office/drawing/2014/main" id="{EB9D0291-1AE7-7A00-C378-3E7D140BC673}"/>
              </a:ext>
            </a:extLst>
          </p:cNvPr>
          <p:cNvSpPr/>
          <p:nvPr/>
        </p:nvSpPr>
        <p:spPr>
          <a:xfrm>
            <a:off x="2063240" y="650289"/>
            <a:ext cx="7932515" cy="4909027"/>
          </a:xfrm>
          <a:prstGeom prst="roundRect">
            <a:avLst>
              <a:gd name="adj" fmla="val 13025"/>
            </a:avLst>
          </a:prstGeom>
          <a:blipFill>
            <a:blip r:embed="rId3"/>
            <a:stretch>
              <a:fillRect l="-21038" t="-23423" r="-34152" b="-3243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38169839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9D4FAC-8AFD-17CF-90D1-C0A857129B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CCEBB8-E432-134D-7A04-9B99C8020C76}"/>
              </a:ext>
            </a:extLst>
          </p:cNvPr>
          <p:cNvSpPr>
            <a:spLocks noGrp="1"/>
          </p:cNvSpPr>
          <p:nvPr>
            <p:ph type="title"/>
          </p:nvPr>
        </p:nvSpPr>
        <p:spPr/>
        <p:txBody>
          <a:bodyPr/>
          <a:lstStyle/>
          <a:p>
            <a:r>
              <a:rPr lang="et-EE" dirty="0"/>
              <a:t>MILLISEID SALADUSI SUU ENDAS PEIDAB?</a:t>
            </a:r>
            <a:endParaRPr lang="en-EE" dirty="0"/>
          </a:p>
        </p:txBody>
      </p:sp>
      <p:sp>
        <p:nvSpPr>
          <p:cNvPr id="5" name="Rounded Rectangle 4">
            <a:extLst>
              <a:ext uri="{FF2B5EF4-FFF2-40B4-BE49-F238E27FC236}">
                <a16:creationId xmlns:a16="http://schemas.microsoft.com/office/drawing/2014/main" id="{83824848-BB36-24D5-CB08-8628FD68C625}"/>
              </a:ext>
            </a:extLst>
          </p:cNvPr>
          <p:cNvSpPr/>
          <p:nvPr/>
        </p:nvSpPr>
        <p:spPr>
          <a:xfrm>
            <a:off x="2592000" y="1445104"/>
            <a:ext cx="6508866" cy="4251286"/>
          </a:xfrm>
          <a:prstGeom prst="roundRect">
            <a:avLst>
              <a:gd name="adj" fmla="val 13025"/>
            </a:avLst>
          </a:prstGeom>
          <a:blipFill>
            <a:blip r:embed="rId3"/>
            <a:stretch>
              <a:fillRect l="-995" r="-4107"/>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73949157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59EB4-C22B-8880-E83E-C1F6A1D025D7}"/>
            </a:ext>
          </a:extLst>
        </p:cNvPr>
        <p:cNvGrpSpPr/>
        <p:nvPr/>
      </p:nvGrpSpPr>
      <p:grpSpPr>
        <a:xfrm>
          <a:off x="0" y="0"/>
          <a:ext cx="0" cy="0"/>
          <a:chOff x="0" y="0"/>
          <a:chExt cx="0" cy="0"/>
        </a:xfrm>
      </p:grpSpPr>
      <p:sp>
        <p:nvSpPr>
          <p:cNvPr id="4" name="Rounded Rectangle 1">
            <a:extLst>
              <a:ext uri="{FF2B5EF4-FFF2-40B4-BE49-F238E27FC236}">
                <a16:creationId xmlns:a16="http://schemas.microsoft.com/office/drawing/2014/main" id="{16E84185-9DDB-9B81-0CF9-E04F15419AB5}"/>
              </a:ext>
            </a:extLst>
          </p:cNvPr>
          <p:cNvSpPr/>
          <p:nvPr/>
        </p:nvSpPr>
        <p:spPr>
          <a:xfrm>
            <a:off x="1040368" y="390525"/>
            <a:ext cx="10111264" cy="5181600"/>
          </a:xfrm>
          <a:prstGeom prst="roundRect">
            <a:avLst>
              <a:gd name="adj" fmla="val 13025"/>
            </a:avLst>
          </a:prstGeom>
          <a:blipFill dpi="0" rotWithShape="1">
            <a:blip r:embed="rId3"/>
            <a:srcRect/>
            <a:stretch>
              <a:fillRect l="-17970" t="-38072" r="-16114" b="1"/>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EE" dirty="0"/>
          </a:p>
        </p:txBody>
      </p:sp>
      <p:sp>
        <p:nvSpPr>
          <p:cNvPr id="2" name="Content Placeholder 2">
            <a:extLst>
              <a:ext uri="{FF2B5EF4-FFF2-40B4-BE49-F238E27FC236}">
                <a16:creationId xmlns:a16="http://schemas.microsoft.com/office/drawing/2014/main" id="{79039464-E619-EFB1-1E54-5D366C909049}"/>
              </a:ext>
            </a:extLst>
          </p:cNvPr>
          <p:cNvSpPr txBox="1">
            <a:spLocks/>
          </p:cNvSpPr>
          <p:nvPr/>
        </p:nvSpPr>
        <p:spPr>
          <a:xfrm>
            <a:off x="6904536" y="5643656"/>
            <a:ext cx="3717200" cy="5938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fontAlgn="base">
              <a:lnSpc>
                <a:spcPct val="100000"/>
              </a:lnSpc>
              <a:spcBef>
                <a:spcPts val="1000"/>
              </a:spcBef>
              <a:spcAft>
                <a:spcPts val="0"/>
              </a:spcAft>
              <a:buNone/>
            </a:pPr>
            <a:r>
              <a:rPr lang="et-EE" sz="2500" b="1" dirty="0">
                <a:solidFill>
                  <a:srgbClr val="000000"/>
                </a:solidFill>
                <a:latin typeface="Geon Soft ExtraBold" panose="020F0503030302020204" pitchFamily="34" charset="77"/>
              </a:rPr>
              <a:t>9-aastane tüdruk</a:t>
            </a:r>
            <a:endParaRPr lang="et-EE" sz="2000" b="1" u="none" strike="noStrike" dirty="0">
              <a:solidFill>
                <a:srgbClr val="000000"/>
              </a:solidFill>
              <a:effectLst/>
              <a:latin typeface="Geon Soft ExtraBold" panose="020F0503030302020204" pitchFamily="34" charset="77"/>
            </a:endParaRPr>
          </a:p>
        </p:txBody>
      </p:sp>
    </p:spTree>
    <p:extLst>
      <p:ext uri="{BB962C8B-B14F-4D97-AF65-F5344CB8AC3E}">
        <p14:creationId xmlns:p14="http://schemas.microsoft.com/office/powerpoint/2010/main" val="185482575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5D5E2-2DB0-3510-BE73-5B9B96203CCA}"/>
              </a:ext>
            </a:extLst>
          </p:cNvPr>
          <p:cNvSpPr>
            <a:spLocks noGrp="1"/>
          </p:cNvSpPr>
          <p:nvPr>
            <p:ph type="title"/>
          </p:nvPr>
        </p:nvSpPr>
        <p:spPr/>
        <p:txBody>
          <a:bodyPr/>
          <a:lstStyle/>
          <a:p>
            <a:r>
              <a:rPr lang="en-EE" dirty="0"/>
              <a:t>MIS ON PILDIL?</a:t>
            </a:r>
          </a:p>
        </p:txBody>
      </p:sp>
      <p:sp>
        <p:nvSpPr>
          <p:cNvPr id="7" name="Right Arrow 3">
            <a:extLst>
              <a:ext uri="{FF2B5EF4-FFF2-40B4-BE49-F238E27FC236}">
                <a16:creationId xmlns:a16="http://schemas.microsoft.com/office/drawing/2014/main" id="{AA1EEDF5-15E5-3C9E-785A-36FDEBB75EDA}"/>
              </a:ext>
            </a:extLst>
          </p:cNvPr>
          <p:cNvSpPr/>
          <p:nvPr/>
        </p:nvSpPr>
        <p:spPr>
          <a:xfrm>
            <a:off x="6709833" y="2959199"/>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8" name="Right Arrow 3">
            <a:extLst>
              <a:ext uri="{FF2B5EF4-FFF2-40B4-BE49-F238E27FC236}">
                <a16:creationId xmlns:a16="http://schemas.microsoft.com/office/drawing/2014/main" id="{04E9C0FC-94B7-D01C-9ADA-69651F0618F5}"/>
              </a:ext>
            </a:extLst>
          </p:cNvPr>
          <p:cNvSpPr/>
          <p:nvPr/>
        </p:nvSpPr>
        <p:spPr>
          <a:xfrm rot="10800000">
            <a:off x="9529234" y="3067495"/>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9" name="Right Arrow 3">
            <a:extLst>
              <a:ext uri="{FF2B5EF4-FFF2-40B4-BE49-F238E27FC236}">
                <a16:creationId xmlns:a16="http://schemas.microsoft.com/office/drawing/2014/main" id="{B1BA7E62-A666-B301-422C-5A438FD3D4BB}"/>
              </a:ext>
            </a:extLst>
          </p:cNvPr>
          <p:cNvSpPr/>
          <p:nvPr/>
        </p:nvSpPr>
        <p:spPr>
          <a:xfrm rot="5400000">
            <a:off x="8223461" y="2042322"/>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3" name="Right Arrow 3">
            <a:extLst>
              <a:ext uri="{FF2B5EF4-FFF2-40B4-BE49-F238E27FC236}">
                <a16:creationId xmlns:a16="http://schemas.microsoft.com/office/drawing/2014/main" id="{3CC7AF84-8E04-972E-7E63-15DF5B66F9C8}"/>
              </a:ext>
            </a:extLst>
          </p:cNvPr>
          <p:cNvSpPr/>
          <p:nvPr/>
        </p:nvSpPr>
        <p:spPr>
          <a:xfrm>
            <a:off x="6709833" y="2959199"/>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4" name="Right Arrow 3">
            <a:extLst>
              <a:ext uri="{FF2B5EF4-FFF2-40B4-BE49-F238E27FC236}">
                <a16:creationId xmlns:a16="http://schemas.microsoft.com/office/drawing/2014/main" id="{6A4B488C-8737-8A2A-3B6F-7BED1D3B1CB2}"/>
              </a:ext>
            </a:extLst>
          </p:cNvPr>
          <p:cNvSpPr/>
          <p:nvPr/>
        </p:nvSpPr>
        <p:spPr>
          <a:xfrm rot="10800000">
            <a:off x="9529234" y="3067495"/>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5" name="Right Arrow 3">
            <a:extLst>
              <a:ext uri="{FF2B5EF4-FFF2-40B4-BE49-F238E27FC236}">
                <a16:creationId xmlns:a16="http://schemas.microsoft.com/office/drawing/2014/main" id="{F8133C89-4C81-F7D2-C89A-9A6B4ABC0234}"/>
              </a:ext>
            </a:extLst>
          </p:cNvPr>
          <p:cNvSpPr/>
          <p:nvPr/>
        </p:nvSpPr>
        <p:spPr>
          <a:xfrm rot="5400000">
            <a:off x="8223461" y="2042322"/>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0" name="Rounded Rectangle 1">
            <a:extLst>
              <a:ext uri="{FF2B5EF4-FFF2-40B4-BE49-F238E27FC236}">
                <a16:creationId xmlns:a16="http://schemas.microsoft.com/office/drawing/2014/main" id="{8262043E-B9D6-9DA0-762E-1E7891FB8961}"/>
              </a:ext>
            </a:extLst>
          </p:cNvPr>
          <p:cNvSpPr/>
          <p:nvPr/>
        </p:nvSpPr>
        <p:spPr>
          <a:xfrm>
            <a:off x="4279900" y="1242391"/>
            <a:ext cx="6825563" cy="4247878"/>
          </a:xfrm>
          <a:prstGeom prst="roundRect">
            <a:avLst>
              <a:gd name="adj" fmla="val 13025"/>
            </a:avLst>
          </a:prstGeom>
          <a:blipFill dpi="0" rotWithShape="1">
            <a:blip r:embed="rId3">
              <a:extLst>
                <a:ext uri="{28A0092B-C50C-407E-A947-70E740481C1C}">
                  <a14:useLocalDpi xmlns:a14="http://schemas.microsoft.com/office/drawing/2010/main" val="0"/>
                </a:ext>
              </a:extLst>
            </a:blip>
            <a:srcRect/>
            <a:stretch>
              <a:fillRect/>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1" name="Oval 10">
            <a:extLst>
              <a:ext uri="{FF2B5EF4-FFF2-40B4-BE49-F238E27FC236}">
                <a16:creationId xmlns:a16="http://schemas.microsoft.com/office/drawing/2014/main" id="{859ABE0A-59C0-8FC3-1417-C3247371DB73}"/>
              </a:ext>
            </a:extLst>
          </p:cNvPr>
          <p:cNvSpPr/>
          <p:nvPr/>
        </p:nvSpPr>
        <p:spPr>
          <a:xfrm>
            <a:off x="7692681" y="1612620"/>
            <a:ext cx="924169" cy="92416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2" name="Oval 11">
            <a:extLst>
              <a:ext uri="{FF2B5EF4-FFF2-40B4-BE49-F238E27FC236}">
                <a16:creationId xmlns:a16="http://schemas.microsoft.com/office/drawing/2014/main" id="{04FB6227-BF9B-0F53-935C-0A69619D20DD}"/>
              </a:ext>
            </a:extLst>
          </p:cNvPr>
          <p:cNvSpPr/>
          <p:nvPr/>
        </p:nvSpPr>
        <p:spPr>
          <a:xfrm>
            <a:off x="5063781" y="4038320"/>
            <a:ext cx="924169" cy="92416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3" name="Oval 12">
            <a:extLst>
              <a:ext uri="{FF2B5EF4-FFF2-40B4-BE49-F238E27FC236}">
                <a16:creationId xmlns:a16="http://schemas.microsoft.com/office/drawing/2014/main" id="{60186981-F3CF-E68F-7A0B-9954C0F3A194}"/>
              </a:ext>
            </a:extLst>
          </p:cNvPr>
          <p:cNvSpPr/>
          <p:nvPr/>
        </p:nvSpPr>
        <p:spPr>
          <a:xfrm>
            <a:off x="4339881" y="2387600"/>
            <a:ext cx="834989" cy="83498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4" name="Oval 13">
            <a:extLst>
              <a:ext uri="{FF2B5EF4-FFF2-40B4-BE49-F238E27FC236}">
                <a16:creationId xmlns:a16="http://schemas.microsoft.com/office/drawing/2014/main" id="{579B9F21-D790-3CD7-C6A7-42824A97633A}"/>
              </a:ext>
            </a:extLst>
          </p:cNvPr>
          <p:cNvSpPr/>
          <p:nvPr/>
        </p:nvSpPr>
        <p:spPr>
          <a:xfrm>
            <a:off x="8607081" y="1739900"/>
            <a:ext cx="834989" cy="83498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5" name="Oval 14">
            <a:extLst>
              <a:ext uri="{FF2B5EF4-FFF2-40B4-BE49-F238E27FC236}">
                <a16:creationId xmlns:a16="http://schemas.microsoft.com/office/drawing/2014/main" id="{1514B6AC-126B-265E-7640-0250288B4CDD}"/>
              </a:ext>
            </a:extLst>
          </p:cNvPr>
          <p:cNvSpPr/>
          <p:nvPr/>
        </p:nvSpPr>
        <p:spPr>
          <a:xfrm>
            <a:off x="9534769" y="1802638"/>
            <a:ext cx="834989" cy="83498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6" name="Oval 15">
            <a:extLst>
              <a:ext uri="{FF2B5EF4-FFF2-40B4-BE49-F238E27FC236}">
                <a16:creationId xmlns:a16="http://schemas.microsoft.com/office/drawing/2014/main" id="{92BDC117-98C5-69E4-211B-ED6B4EC2ACBE}"/>
              </a:ext>
            </a:extLst>
          </p:cNvPr>
          <p:cNvSpPr/>
          <p:nvPr/>
        </p:nvSpPr>
        <p:spPr>
          <a:xfrm>
            <a:off x="10328649" y="2447247"/>
            <a:ext cx="701431" cy="701431"/>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7" name="Oval 16">
            <a:extLst>
              <a:ext uri="{FF2B5EF4-FFF2-40B4-BE49-F238E27FC236}">
                <a16:creationId xmlns:a16="http://schemas.microsoft.com/office/drawing/2014/main" id="{17B2B876-034C-173D-42E3-66C5A77BAB6A}"/>
              </a:ext>
            </a:extLst>
          </p:cNvPr>
          <p:cNvSpPr/>
          <p:nvPr/>
        </p:nvSpPr>
        <p:spPr>
          <a:xfrm>
            <a:off x="7420349" y="4403047"/>
            <a:ext cx="701431" cy="701431"/>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8" name="Oval 17">
            <a:extLst>
              <a:ext uri="{FF2B5EF4-FFF2-40B4-BE49-F238E27FC236}">
                <a16:creationId xmlns:a16="http://schemas.microsoft.com/office/drawing/2014/main" id="{6E88F567-436C-97F2-F8FD-401E47F40698}"/>
              </a:ext>
            </a:extLst>
          </p:cNvPr>
          <p:cNvSpPr/>
          <p:nvPr/>
        </p:nvSpPr>
        <p:spPr>
          <a:xfrm>
            <a:off x="9140481" y="3949420"/>
            <a:ext cx="924169" cy="92416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Tree>
    <p:extLst>
      <p:ext uri="{BB962C8B-B14F-4D97-AF65-F5344CB8AC3E}">
        <p14:creationId xmlns:p14="http://schemas.microsoft.com/office/powerpoint/2010/main" val="1782871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4D742-EE47-2AF9-C031-816B7D58F0BA}"/>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2DAC54F-FF03-7314-7600-9F9ED5844334}"/>
              </a:ext>
            </a:extLst>
          </p:cNvPr>
          <p:cNvPicPr>
            <a:picLocks noChangeAspect="1"/>
          </p:cNvPicPr>
          <p:nvPr/>
        </p:nvPicPr>
        <p:blipFill>
          <a:blip r:embed="rId3"/>
          <a:srcRect/>
          <a:stretch/>
        </p:blipFill>
        <p:spPr>
          <a:xfrm>
            <a:off x="0" y="-51250"/>
            <a:ext cx="12362212" cy="6960463"/>
          </a:xfrm>
          <a:prstGeom prst="rect">
            <a:avLst/>
          </a:prstGeom>
        </p:spPr>
      </p:pic>
      <p:sp>
        <p:nvSpPr>
          <p:cNvPr id="2" name="Title 1">
            <a:extLst>
              <a:ext uri="{FF2B5EF4-FFF2-40B4-BE49-F238E27FC236}">
                <a16:creationId xmlns:a16="http://schemas.microsoft.com/office/drawing/2014/main" id="{691AC5E1-0316-831D-160D-1E96D28C8830}"/>
              </a:ext>
            </a:extLst>
          </p:cNvPr>
          <p:cNvSpPr>
            <a:spLocks noGrp="1"/>
          </p:cNvSpPr>
          <p:nvPr>
            <p:ph type="title"/>
          </p:nvPr>
        </p:nvSpPr>
        <p:spPr/>
        <p:txBody>
          <a:bodyPr/>
          <a:lstStyle/>
          <a:p>
            <a:r>
              <a:rPr lang="et-EE" dirty="0"/>
              <a:t>HAPPERÜNNAK</a:t>
            </a:r>
            <a:endParaRPr lang="en-EE" dirty="0"/>
          </a:p>
        </p:txBody>
      </p:sp>
    </p:spTree>
    <p:extLst>
      <p:ext uri="{BB962C8B-B14F-4D97-AF65-F5344CB8AC3E}">
        <p14:creationId xmlns:p14="http://schemas.microsoft.com/office/powerpoint/2010/main" val="352071956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5D5E2-2DB0-3510-BE73-5B9B96203CCA}"/>
              </a:ext>
            </a:extLst>
          </p:cNvPr>
          <p:cNvSpPr>
            <a:spLocks noGrp="1"/>
          </p:cNvSpPr>
          <p:nvPr>
            <p:ph type="title"/>
          </p:nvPr>
        </p:nvSpPr>
        <p:spPr/>
        <p:txBody>
          <a:bodyPr/>
          <a:lstStyle/>
          <a:p>
            <a:r>
              <a:rPr lang="en-EE" dirty="0"/>
              <a:t>MIS ON PILDIL?</a:t>
            </a:r>
          </a:p>
        </p:txBody>
      </p:sp>
      <p:sp>
        <p:nvSpPr>
          <p:cNvPr id="8" name="Right Arrow 3">
            <a:extLst>
              <a:ext uri="{FF2B5EF4-FFF2-40B4-BE49-F238E27FC236}">
                <a16:creationId xmlns:a16="http://schemas.microsoft.com/office/drawing/2014/main" id="{04E9C0FC-94B7-D01C-9ADA-69651F0618F5}"/>
              </a:ext>
            </a:extLst>
          </p:cNvPr>
          <p:cNvSpPr/>
          <p:nvPr/>
        </p:nvSpPr>
        <p:spPr>
          <a:xfrm rot="10800000">
            <a:off x="9529234" y="3067495"/>
            <a:ext cx="559310" cy="361505"/>
          </a:xfrm>
          <a:prstGeom prst="rightArrow">
            <a:avLst/>
          </a:prstGeom>
          <a:solidFill>
            <a:schemeClr val="bg1"/>
          </a:solidFill>
          <a:ln>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9" name="Right Arrow 3">
            <a:extLst>
              <a:ext uri="{FF2B5EF4-FFF2-40B4-BE49-F238E27FC236}">
                <a16:creationId xmlns:a16="http://schemas.microsoft.com/office/drawing/2014/main" id="{B1BA7E62-A666-B301-422C-5A438FD3D4BB}"/>
              </a:ext>
            </a:extLst>
          </p:cNvPr>
          <p:cNvSpPr/>
          <p:nvPr/>
        </p:nvSpPr>
        <p:spPr>
          <a:xfrm rot="5400000">
            <a:off x="8223461" y="2042322"/>
            <a:ext cx="559310" cy="361505"/>
          </a:xfrm>
          <a:prstGeom prst="rightArrow">
            <a:avLst/>
          </a:prstGeom>
          <a:solidFill>
            <a:schemeClr val="bg1"/>
          </a:solidFill>
          <a:ln>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4" name="Content Placeholder 16">
            <a:extLst>
              <a:ext uri="{FF2B5EF4-FFF2-40B4-BE49-F238E27FC236}">
                <a16:creationId xmlns:a16="http://schemas.microsoft.com/office/drawing/2014/main" id="{23CA6999-BBB8-EAA8-AE31-6776B18B1F66}"/>
              </a:ext>
            </a:extLst>
          </p:cNvPr>
          <p:cNvSpPr>
            <a:spLocks noGrp="1"/>
          </p:cNvSpPr>
          <p:nvPr>
            <p:ph idx="1"/>
          </p:nvPr>
        </p:nvSpPr>
        <p:spPr>
          <a:xfrm>
            <a:off x="838200" y="1669774"/>
            <a:ext cx="4118113" cy="3945835"/>
          </a:xfrm>
        </p:spPr>
        <p:txBody>
          <a:bodyPr/>
          <a:lstStyle/>
          <a:p>
            <a:pPr marL="0" indent="0">
              <a:lnSpc>
                <a:spcPct val="100000"/>
              </a:lnSpc>
              <a:spcBef>
                <a:spcPts val="100"/>
              </a:spcBef>
              <a:buNone/>
            </a:pPr>
            <a:r>
              <a:rPr lang="et-EE" b="1" dirty="0">
                <a:latin typeface="Geon Soft ExtraBold" panose="020F0503030302020204" pitchFamily="34" charset="77"/>
              </a:rPr>
              <a:t>Hambaaugud</a:t>
            </a:r>
          </a:p>
        </p:txBody>
      </p:sp>
      <p:sp>
        <p:nvSpPr>
          <p:cNvPr id="5" name="Rounded Rectangle 1">
            <a:extLst>
              <a:ext uri="{FF2B5EF4-FFF2-40B4-BE49-F238E27FC236}">
                <a16:creationId xmlns:a16="http://schemas.microsoft.com/office/drawing/2014/main" id="{6A99D7B8-FFB3-42D8-E152-70160DD81AFC}"/>
              </a:ext>
            </a:extLst>
          </p:cNvPr>
          <p:cNvSpPr/>
          <p:nvPr/>
        </p:nvSpPr>
        <p:spPr>
          <a:xfrm>
            <a:off x="4279900" y="1242391"/>
            <a:ext cx="6825563" cy="4247878"/>
          </a:xfrm>
          <a:prstGeom prst="roundRect">
            <a:avLst>
              <a:gd name="adj" fmla="val 13025"/>
            </a:avLst>
          </a:prstGeom>
          <a:blipFill dpi="0" rotWithShape="1">
            <a:blip r:embed="rId3">
              <a:extLst>
                <a:ext uri="{28A0092B-C50C-407E-A947-70E740481C1C}">
                  <a14:useLocalDpi xmlns:a14="http://schemas.microsoft.com/office/drawing/2010/main" val="0"/>
                </a:ext>
              </a:extLst>
            </a:blip>
            <a:srcRect/>
            <a:stretch>
              <a:fillRect/>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0" name="Oval 9">
            <a:extLst>
              <a:ext uri="{FF2B5EF4-FFF2-40B4-BE49-F238E27FC236}">
                <a16:creationId xmlns:a16="http://schemas.microsoft.com/office/drawing/2014/main" id="{980F6B2B-296A-E0C8-4CDA-DE7D937A78F5}"/>
              </a:ext>
            </a:extLst>
          </p:cNvPr>
          <p:cNvSpPr/>
          <p:nvPr/>
        </p:nvSpPr>
        <p:spPr>
          <a:xfrm>
            <a:off x="7692681" y="1612620"/>
            <a:ext cx="924169" cy="92416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1" name="Oval 10">
            <a:extLst>
              <a:ext uri="{FF2B5EF4-FFF2-40B4-BE49-F238E27FC236}">
                <a16:creationId xmlns:a16="http://schemas.microsoft.com/office/drawing/2014/main" id="{4444168B-3EB7-15C7-C390-03D512B04493}"/>
              </a:ext>
            </a:extLst>
          </p:cNvPr>
          <p:cNvSpPr/>
          <p:nvPr/>
        </p:nvSpPr>
        <p:spPr>
          <a:xfrm>
            <a:off x="5063781" y="4038320"/>
            <a:ext cx="924169" cy="92416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2" name="Oval 11">
            <a:extLst>
              <a:ext uri="{FF2B5EF4-FFF2-40B4-BE49-F238E27FC236}">
                <a16:creationId xmlns:a16="http://schemas.microsoft.com/office/drawing/2014/main" id="{A80F1CDC-679D-9F03-5E6A-A62263AFB4DC}"/>
              </a:ext>
            </a:extLst>
          </p:cNvPr>
          <p:cNvSpPr/>
          <p:nvPr/>
        </p:nvSpPr>
        <p:spPr>
          <a:xfrm>
            <a:off x="4339881" y="2387600"/>
            <a:ext cx="834989" cy="83498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3" name="Oval 12">
            <a:extLst>
              <a:ext uri="{FF2B5EF4-FFF2-40B4-BE49-F238E27FC236}">
                <a16:creationId xmlns:a16="http://schemas.microsoft.com/office/drawing/2014/main" id="{B0796457-40EC-5E9F-E2B4-F26C541EFF35}"/>
              </a:ext>
            </a:extLst>
          </p:cNvPr>
          <p:cNvSpPr/>
          <p:nvPr/>
        </p:nvSpPr>
        <p:spPr>
          <a:xfrm>
            <a:off x="8607081" y="1739900"/>
            <a:ext cx="834989" cy="83498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4" name="Oval 13">
            <a:extLst>
              <a:ext uri="{FF2B5EF4-FFF2-40B4-BE49-F238E27FC236}">
                <a16:creationId xmlns:a16="http://schemas.microsoft.com/office/drawing/2014/main" id="{175BB60A-942C-334D-15D0-1E399652F237}"/>
              </a:ext>
            </a:extLst>
          </p:cNvPr>
          <p:cNvSpPr/>
          <p:nvPr/>
        </p:nvSpPr>
        <p:spPr>
          <a:xfrm>
            <a:off x="9534769" y="1802638"/>
            <a:ext cx="834989" cy="83498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5" name="Oval 14">
            <a:extLst>
              <a:ext uri="{FF2B5EF4-FFF2-40B4-BE49-F238E27FC236}">
                <a16:creationId xmlns:a16="http://schemas.microsoft.com/office/drawing/2014/main" id="{81996D72-BDE4-5EA7-6D82-7928AD24FF87}"/>
              </a:ext>
            </a:extLst>
          </p:cNvPr>
          <p:cNvSpPr/>
          <p:nvPr/>
        </p:nvSpPr>
        <p:spPr>
          <a:xfrm>
            <a:off x="10328649" y="2447247"/>
            <a:ext cx="701431" cy="701431"/>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6" name="Oval 15">
            <a:extLst>
              <a:ext uri="{FF2B5EF4-FFF2-40B4-BE49-F238E27FC236}">
                <a16:creationId xmlns:a16="http://schemas.microsoft.com/office/drawing/2014/main" id="{F3E5A65A-F8CD-09F5-9795-4F99D3C62B9C}"/>
              </a:ext>
            </a:extLst>
          </p:cNvPr>
          <p:cNvSpPr/>
          <p:nvPr/>
        </p:nvSpPr>
        <p:spPr>
          <a:xfrm>
            <a:off x="7420349" y="4403047"/>
            <a:ext cx="701431" cy="701431"/>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7" name="Oval 16">
            <a:extLst>
              <a:ext uri="{FF2B5EF4-FFF2-40B4-BE49-F238E27FC236}">
                <a16:creationId xmlns:a16="http://schemas.microsoft.com/office/drawing/2014/main" id="{7DF71C45-3033-D8CE-4693-0E9BC4504B83}"/>
              </a:ext>
            </a:extLst>
          </p:cNvPr>
          <p:cNvSpPr/>
          <p:nvPr/>
        </p:nvSpPr>
        <p:spPr>
          <a:xfrm>
            <a:off x="9140481" y="3949420"/>
            <a:ext cx="924169" cy="92416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Tree>
    <p:extLst>
      <p:ext uri="{BB962C8B-B14F-4D97-AF65-F5344CB8AC3E}">
        <p14:creationId xmlns:p14="http://schemas.microsoft.com/office/powerpoint/2010/main" val="331525393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5D5E2-2DB0-3510-BE73-5B9B96203CCA}"/>
              </a:ext>
            </a:extLst>
          </p:cNvPr>
          <p:cNvSpPr>
            <a:spLocks noGrp="1"/>
          </p:cNvSpPr>
          <p:nvPr>
            <p:ph type="title"/>
          </p:nvPr>
        </p:nvSpPr>
        <p:spPr/>
        <p:txBody>
          <a:bodyPr/>
          <a:lstStyle/>
          <a:p>
            <a:r>
              <a:rPr lang="en-EE" dirty="0"/>
              <a:t>MIS ON PILDIL?</a:t>
            </a:r>
          </a:p>
        </p:txBody>
      </p:sp>
      <p:sp>
        <p:nvSpPr>
          <p:cNvPr id="4" name="Rounded Rectangle 3">
            <a:extLst>
              <a:ext uri="{FF2B5EF4-FFF2-40B4-BE49-F238E27FC236}">
                <a16:creationId xmlns:a16="http://schemas.microsoft.com/office/drawing/2014/main" id="{7C066233-ABA6-B320-76AD-E9F1A010C73A}"/>
              </a:ext>
            </a:extLst>
          </p:cNvPr>
          <p:cNvSpPr/>
          <p:nvPr/>
        </p:nvSpPr>
        <p:spPr>
          <a:xfrm>
            <a:off x="5764695" y="1177166"/>
            <a:ext cx="5115339" cy="4002156"/>
          </a:xfrm>
          <a:prstGeom prst="roundRect">
            <a:avLst>
              <a:gd name="adj" fmla="val 13025"/>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ight Arrow 3">
            <a:extLst>
              <a:ext uri="{FF2B5EF4-FFF2-40B4-BE49-F238E27FC236}">
                <a16:creationId xmlns:a16="http://schemas.microsoft.com/office/drawing/2014/main" id="{AA1EEDF5-15E5-3C9E-785A-36FDEBB75EDA}"/>
              </a:ext>
            </a:extLst>
          </p:cNvPr>
          <p:cNvSpPr/>
          <p:nvPr/>
        </p:nvSpPr>
        <p:spPr>
          <a:xfrm>
            <a:off x="6709833" y="2959199"/>
            <a:ext cx="559310" cy="361505"/>
          </a:xfrm>
          <a:prstGeom prst="rightArrow">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8" name="Right Arrow 3">
            <a:extLst>
              <a:ext uri="{FF2B5EF4-FFF2-40B4-BE49-F238E27FC236}">
                <a16:creationId xmlns:a16="http://schemas.microsoft.com/office/drawing/2014/main" id="{04E9C0FC-94B7-D01C-9ADA-69651F0618F5}"/>
              </a:ext>
            </a:extLst>
          </p:cNvPr>
          <p:cNvSpPr/>
          <p:nvPr/>
        </p:nvSpPr>
        <p:spPr>
          <a:xfrm rot="10800000">
            <a:off x="9529234" y="3067495"/>
            <a:ext cx="559310" cy="361505"/>
          </a:xfrm>
          <a:prstGeom prst="rightArrow">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9" name="Right Arrow 3">
            <a:extLst>
              <a:ext uri="{FF2B5EF4-FFF2-40B4-BE49-F238E27FC236}">
                <a16:creationId xmlns:a16="http://schemas.microsoft.com/office/drawing/2014/main" id="{B1BA7E62-A666-B301-422C-5A438FD3D4BB}"/>
              </a:ext>
            </a:extLst>
          </p:cNvPr>
          <p:cNvSpPr/>
          <p:nvPr/>
        </p:nvSpPr>
        <p:spPr>
          <a:xfrm rot="5400000">
            <a:off x="8223461" y="2042322"/>
            <a:ext cx="559310" cy="361505"/>
          </a:xfrm>
          <a:prstGeom prst="rightArrow">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Tree>
    <p:extLst>
      <p:ext uri="{BB962C8B-B14F-4D97-AF65-F5344CB8AC3E}">
        <p14:creationId xmlns:p14="http://schemas.microsoft.com/office/powerpoint/2010/main" val="48973324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5D5E2-2DB0-3510-BE73-5B9B96203CCA}"/>
              </a:ext>
            </a:extLst>
          </p:cNvPr>
          <p:cNvSpPr>
            <a:spLocks noGrp="1"/>
          </p:cNvSpPr>
          <p:nvPr>
            <p:ph type="title"/>
          </p:nvPr>
        </p:nvSpPr>
        <p:spPr/>
        <p:txBody>
          <a:bodyPr/>
          <a:lstStyle/>
          <a:p>
            <a:r>
              <a:rPr lang="en-EE" dirty="0"/>
              <a:t>MIS ON PILDIL?</a:t>
            </a:r>
          </a:p>
        </p:txBody>
      </p:sp>
      <p:sp>
        <p:nvSpPr>
          <p:cNvPr id="4" name="Rounded Rectangle 3">
            <a:extLst>
              <a:ext uri="{FF2B5EF4-FFF2-40B4-BE49-F238E27FC236}">
                <a16:creationId xmlns:a16="http://schemas.microsoft.com/office/drawing/2014/main" id="{7C066233-ABA6-B320-76AD-E9F1A010C73A}"/>
              </a:ext>
            </a:extLst>
          </p:cNvPr>
          <p:cNvSpPr/>
          <p:nvPr/>
        </p:nvSpPr>
        <p:spPr>
          <a:xfrm>
            <a:off x="5764695" y="1177166"/>
            <a:ext cx="5115339" cy="4002156"/>
          </a:xfrm>
          <a:prstGeom prst="roundRect">
            <a:avLst>
              <a:gd name="adj" fmla="val 13025"/>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8" name="Rounded Rectangle 17">
            <a:extLst>
              <a:ext uri="{FF2B5EF4-FFF2-40B4-BE49-F238E27FC236}">
                <a16:creationId xmlns:a16="http://schemas.microsoft.com/office/drawing/2014/main" id="{779590A9-E8AC-E4C2-FBAE-21A316BC3DF3}"/>
              </a:ext>
            </a:extLst>
          </p:cNvPr>
          <p:cNvSpPr/>
          <p:nvPr/>
        </p:nvSpPr>
        <p:spPr>
          <a:xfrm>
            <a:off x="3600000" y="3240000"/>
            <a:ext cx="3204000" cy="2268000"/>
          </a:xfrm>
          <a:prstGeom prst="roundRect">
            <a:avLst>
              <a:gd name="adj" fmla="val 13025"/>
            </a:avLst>
          </a:prstGeom>
          <a:blipFill>
            <a:blip r:embed="rId4"/>
            <a:stretch>
              <a:fillRect l="-52213" t="-46071" r="-65763" b="-30119"/>
            </a:stretch>
          </a:blip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6" name="Content Placeholder 16">
            <a:extLst>
              <a:ext uri="{FF2B5EF4-FFF2-40B4-BE49-F238E27FC236}">
                <a16:creationId xmlns:a16="http://schemas.microsoft.com/office/drawing/2014/main" id="{8035A824-B406-FECE-E248-F9E132BA3573}"/>
              </a:ext>
            </a:extLst>
          </p:cNvPr>
          <p:cNvSpPr>
            <a:spLocks noGrp="1"/>
          </p:cNvSpPr>
          <p:nvPr>
            <p:ph idx="1"/>
          </p:nvPr>
        </p:nvSpPr>
        <p:spPr>
          <a:xfrm>
            <a:off x="838200" y="1669774"/>
            <a:ext cx="4118113" cy="3945835"/>
          </a:xfrm>
        </p:spPr>
        <p:txBody>
          <a:bodyPr/>
          <a:lstStyle/>
          <a:p>
            <a:pPr marL="0" indent="0">
              <a:lnSpc>
                <a:spcPct val="100000"/>
              </a:lnSpc>
              <a:spcBef>
                <a:spcPts val="100"/>
              </a:spcBef>
              <a:buNone/>
            </a:pPr>
            <a:r>
              <a:rPr lang="et-EE" b="1" dirty="0">
                <a:latin typeface="Geon Soft ExtraBold" panose="020F0503030302020204" pitchFamily="34" charset="77"/>
              </a:rPr>
              <a:t>Mokatubaka kasutaja</a:t>
            </a:r>
          </a:p>
          <a:p>
            <a:pPr marL="0" indent="0">
              <a:lnSpc>
                <a:spcPct val="100000"/>
              </a:lnSpc>
              <a:spcBef>
                <a:spcPts val="100"/>
              </a:spcBef>
              <a:buNone/>
            </a:pPr>
            <a:endParaRPr lang="et-EE" b="1" dirty="0">
              <a:latin typeface="Geon Soft ExtraBold" panose="020F0503030302020204" pitchFamily="34" charset="77"/>
            </a:endParaRPr>
          </a:p>
          <a:p>
            <a:pPr marL="0" indent="0">
              <a:lnSpc>
                <a:spcPct val="100000"/>
              </a:lnSpc>
              <a:spcBef>
                <a:spcPts val="100"/>
              </a:spcBef>
              <a:buNone/>
            </a:pPr>
            <a:r>
              <a:rPr lang="et-EE" b="1" dirty="0">
                <a:latin typeface="Geon Soft ExtraBold" panose="020F0503030302020204" pitchFamily="34" charset="77"/>
              </a:rPr>
              <a:t>1 karp päevas</a:t>
            </a:r>
          </a:p>
        </p:txBody>
      </p:sp>
      <p:sp>
        <p:nvSpPr>
          <p:cNvPr id="3" name="Right Arrow 3">
            <a:extLst>
              <a:ext uri="{FF2B5EF4-FFF2-40B4-BE49-F238E27FC236}">
                <a16:creationId xmlns:a16="http://schemas.microsoft.com/office/drawing/2014/main" id="{E37604F0-6F5A-04CD-228E-4E29DC30C9A8}"/>
              </a:ext>
            </a:extLst>
          </p:cNvPr>
          <p:cNvSpPr/>
          <p:nvPr/>
        </p:nvSpPr>
        <p:spPr>
          <a:xfrm>
            <a:off x="6706511" y="2951941"/>
            <a:ext cx="559310"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5" name="Right Arrow 3">
            <a:extLst>
              <a:ext uri="{FF2B5EF4-FFF2-40B4-BE49-F238E27FC236}">
                <a16:creationId xmlns:a16="http://schemas.microsoft.com/office/drawing/2014/main" id="{64403E0B-E8A1-01D9-E109-164BC9E55411}"/>
              </a:ext>
            </a:extLst>
          </p:cNvPr>
          <p:cNvSpPr/>
          <p:nvPr/>
        </p:nvSpPr>
        <p:spPr>
          <a:xfrm rot="10800000">
            <a:off x="9531935" y="3067714"/>
            <a:ext cx="559310"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7" name="Right Arrow 3">
            <a:extLst>
              <a:ext uri="{FF2B5EF4-FFF2-40B4-BE49-F238E27FC236}">
                <a16:creationId xmlns:a16="http://schemas.microsoft.com/office/drawing/2014/main" id="{6E2B42FD-7E82-C8FD-4525-9C9D2E491BCB}"/>
              </a:ext>
            </a:extLst>
          </p:cNvPr>
          <p:cNvSpPr/>
          <p:nvPr/>
        </p:nvSpPr>
        <p:spPr>
          <a:xfrm rot="5400000">
            <a:off x="8223461" y="2042322"/>
            <a:ext cx="559310"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Tree>
    <p:extLst>
      <p:ext uri="{BB962C8B-B14F-4D97-AF65-F5344CB8AC3E}">
        <p14:creationId xmlns:p14="http://schemas.microsoft.com/office/powerpoint/2010/main" val="74079959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39CDBA-E88B-AA03-26E7-7CE860F840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C3FAB6-8215-09F6-78BB-3865EA176B15}"/>
              </a:ext>
            </a:extLst>
          </p:cNvPr>
          <p:cNvSpPr>
            <a:spLocks noGrp="1"/>
          </p:cNvSpPr>
          <p:nvPr>
            <p:ph type="title"/>
          </p:nvPr>
        </p:nvSpPr>
        <p:spPr/>
        <p:txBody>
          <a:bodyPr/>
          <a:lstStyle/>
          <a:p>
            <a:r>
              <a:rPr lang="en-EE" dirty="0"/>
              <a:t>MIS ON PILDIL?</a:t>
            </a:r>
          </a:p>
        </p:txBody>
      </p:sp>
      <p:sp>
        <p:nvSpPr>
          <p:cNvPr id="7" name="Rounded Rectangle 1">
            <a:extLst>
              <a:ext uri="{FF2B5EF4-FFF2-40B4-BE49-F238E27FC236}">
                <a16:creationId xmlns:a16="http://schemas.microsoft.com/office/drawing/2014/main" id="{2544E320-27F8-2B81-8B55-F5CF3B72279B}"/>
              </a:ext>
            </a:extLst>
          </p:cNvPr>
          <p:cNvSpPr/>
          <p:nvPr/>
        </p:nvSpPr>
        <p:spPr>
          <a:xfrm>
            <a:off x="4992983" y="1060246"/>
            <a:ext cx="6112480" cy="4247878"/>
          </a:xfrm>
          <a:prstGeom prst="roundRect">
            <a:avLst>
              <a:gd name="adj" fmla="val 13025"/>
            </a:avLst>
          </a:prstGeom>
          <a:blipFill dpi="0" rotWithShape="1">
            <a:blip r:embed="rId3"/>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09999100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39CDBA-E88B-AA03-26E7-7CE860F840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C3FAB6-8215-09F6-78BB-3865EA176B15}"/>
              </a:ext>
            </a:extLst>
          </p:cNvPr>
          <p:cNvSpPr>
            <a:spLocks noGrp="1"/>
          </p:cNvSpPr>
          <p:nvPr>
            <p:ph type="title"/>
          </p:nvPr>
        </p:nvSpPr>
        <p:spPr/>
        <p:txBody>
          <a:bodyPr/>
          <a:lstStyle/>
          <a:p>
            <a:r>
              <a:rPr lang="en-EE" dirty="0"/>
              <a:t>MIS ON PILDIL?</a:t>
            </a:r>
          </a:p>
        </p:txBody>
      </p:sp>
      <p:sp>
        <p:nvSpPr>
          <p:cNvPr id="17" name="Content Placeholder 16">
            <a:extLst>
              <a:ext uri="{FF2B5EF4-FFF2-40B4-BE49-F238E27FC236}">
                <a16:creationId xmlns:a16="http://schemas.microsoft.com/office/drawing/2014/main" id="{5DBDC18E-DBF5-288A-AAC1-E799B68BFA69}"/>
              </a:ext>
            </a:extLst>
          </p:cNvPr>
          <p:cNvSpPr>
            <a:spLocks noGrp="1"/>
          </p:cNvSpPr>
          <p:nvPr>
            <p:ph idx="1"/>
          </p:nvPr>
        </p:nvSpPr>
        <p:spPr>
          <a:xfrm>
            <a:off x="838200" y="1669775"/>
            <a:ext cx="3450465" cy="1601460"/>
          </a:xfrm>
        </p:spPr>
        <p:txBody>
          <a:bodyPr/>
          <a:lstStyle/>
          <a:p>
            <a:pPr marL="0" indent="0">
              <a:lnSpc>
                <a:spcPct val="100000"/>
              </a:lnSpc>
              <a:spcBef>
                <a:spcPts val="100"/>
              </a:spcBef>
              <a:buNone/>
            </a:pPr>
            <a:r>
              <a:rPr lang="et-EE" b="1" dirty="0">
                <a:latin typeface="Geon Soft ExtraBold" panose="020F0503030302020204" pitchFamily="34" charset="77"/>
              </a:rPr>
              <a:t>Hambad pärast</a:t>
            </a:r>
          </a:p>
          <a:p>
            <a:pPr marL="0" indent="0">
              <a:lnSpc>
                <a:spcPct val="100000"/>
              </a:lnSpc>
              <a:spcBef>
                <a:spcPts val="100"/>
              </a:spcBef>
              <a:buNone/>
            </a:pPr>
            <a:r>
              <a:rPr lang="et-EE" b="1" dirty="0">
                <a:latin typeface="Geon Soft ExtraBold" panose="020F0503030302020204" pitchFamily="34" charset="77"/>
              </a:rPr>
              <a:t>breketite eemaldamist</a:t>
            </a:r>
          </a:p>
        </p:txBody>
      </p:sp>
      <p:sp>
        <p:nvSpPr>
          <p:cNvPr id="7" name="Rounded Rectangle 1">
            <a:extLst>
              <a:ext uri="{FF2B5EF4-FFF2-40B4-BE49-F238E27FC236}">
                <a16:creationId xmlns:a16="http://schemas.microsoft.com/office/drawing/2014/main" id="{2544E320-27F8-2B81-8B55-F5CF3B72279B}"/>
              </a:ext>
            </a:extLst>
          </p:cNvPr>
          <p:cNvSpPr/>
          <p:nvPr/>
        </p:nvSpPr>
        <p:spPr>
          <a:xfrm>
            <a:off x="4992983" y="1060246"/>
            <a:ext cx="6112480" cy="4247878"/>
          </a:xfrm>
          <a:prstGeom prst="roundRect">
            <a:avLst>
              <a:gd name="adj" fmla="val 13025"/>
            </a:avLst>
          </a:prstGeom>
          <a:blipFill dpi="0" rotWithShape="1">
            <a:blip r:embed="rId3"/>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56621994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7EC7B1-43F8-2087-052F-3C57429B1B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4AA159-8E82-6319-67FE-DFAEC85FA1C0}"/>
              </a:ext>
            </a:extLst>
          </p:cNvPr>
          <p:cNvSpPr>
            <a:spLocks noGrp="1"/>
          </p:cNvSpPr>
          <p:nvPr>
            <p:ph type="title"/>
          </p:nvPr>
        </p:nvSpPr>
        <p:spPr/>
        <p:txBody>
          <a:bodyPr/>
          <a:lstStyle/>
          <a:p>
            <a:r>
              <a:rPr lang="en-EE" dirty="0"/>
              <a:t>MIS ON PILDIL?</a:t>
            </a:r>
          </a:p>
        </p:txBody>
      </p:sp>
      <p:sp>
        <p:nvSpPr>
          <p:cNvPr id="8" name="Rounded Rectangle 3">
            <a:extLst>
              <a:ext uri="{FF2B5EF4-FFF2-40B4-BE49-F238E27FC236}">
                <a16:creationId xmlns:a16="http://schemas.microsoft.com/office/drawing/2014/main" id="{08F28413-2BC1-2299-6DB4-3C8CE5AE7ED1}"/>
              </a:ext>
            </a:extLst>
          </p:cNvPr>
          <p:cNvSpPr/>
          <p:nvPr/>
        </p:nvSpPr>
        <p:spPr>
          <a:xfrm rot="10800000">
            <a:off x="5446643" y="1177166"/>
            <a:ext cx="5433391" cy="4002156"/>
          </a:xfrm>
          <a:prstGeom prst="roundRect">
            <a:avLst>
              <a:gd name="adj" fmla="val 13025"/>
            </a:avLst>
          </a:prstGeom>
          <a:blipFill dpi="0" rotWithShape="1">
            <a:blip r:embed="rId3"/>
            <a:srcRect/>
            <a:stretch>
              <a:fillRect l="-7000" t="-1000" r="-14000" b="-8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80605794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7EC7B1-43F8-2087-052F-3C57429B1B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4AA159-8E82-6319-67FE-DFAEC85FA1C0}"/>
              </a:ext>
            </a:extLst>
          </p:cNvPr>
          <p:cNvSpPr>
            <a:spLocks noGrp="1"/>
          </p:cNvSpPr>
          <p:nvPr>
            <p:ph type="title"/>
          </p:nvPr>
        </p:nvSpPr>
        <p:spPr/>
        <p:txBody>
          <a:bodyPr/>
          <a:lstStyle/>
          <a:p>
            <a:r>
              <a:rPr lang="en-EE" dirty="0"/>
              <a:t>MIS ON PILDIL?</a:t>
            </a:r>
          </a:p>
        </p:txBody>
      </p:sp>
      <p:sp>
        <p:nvSpPr>
          <p:cNvPr id="8" name="Rounded Rectangle 3">
            <a:extLst>
              <a:ext uri="{FF2B5EF4-FFF2-40B4-BE49-F238E27FC236}">
                <a16:creationId xmlns:a16="http://schemas.microsoft.com/office/drawing/2014/main" id="{08F28413-2BC1-2299-6DB4-3C8CE5AE7ED1}"/>
              </a:ext>
            </a:extLst>
          </p:cNvPr>
          <p:cNvSpPr/>
          <p:nvPr/>
        </p:nvSpPr>
        <p:spPr>
          <a:xfrm rot="10800000">
            <a:off x="5446643" y="1177166"/>
            <a:ext cx="5433391" cy="4002156"/>
          </a:xfrm>
          <a:prstGeom prst="roundRect">
            <a:avLst>
              <a:gd name="adj" fmla="val 13025"/>
            </a:avLst>
          </a:prstGeom>
          <a:blipFill dpi="0" rotWithShape="1">
            <a:blip r:embed="rId3"/>
            <a:srcRect/>
            <a:stretch>
              <a:fillRect l="-7000" t="-1000" r="-14000" b="-8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7" name="Content Placeholder 16">
            <a:extLst>
              <a:ext uri="{FF2B5EF4-FFF2-40B4-BE49-F238E27FC236}">
                <a16:creationId xmlns:a16="http://schemas.microsoft.com/office/drawing/2014/main" id="{42CA7338-443C-D98D-52F7-86E1A99C4983}"/>
              </a:ext>
            </a:extLst>
          </p:cNvPr>
          <p:cNvSpPr>
            <a:spLocks noGrp="1"/>
          </p:cNvSpPr>
          <p:nvPr>
            <p:ph idx="1"/>
          </p:nvPr>
        </p:nvSpPr>
        <p:spPr>
          <a:xfrm>
            <a:off x="838200" y="1669774"/>
            <a:ext cx="4316896" cy="3945835"/>
          </a:xfrm>
        </p:spPr>
        <p:txBody>
          <a:bodyPr/>
          <a:lstStyle/>
          <a:p>
            <a:pPr marL="0" indent="0">
              <a:lnSpc>
                <a:spcPct val="100000"/>
              </a:lnSpc>
              <a:spcBef>
                <a:spcPts val="100"/>
              </a:spcBef>
              <a:buNone/>
            </a:pPr>
            <a:r>
              <a:rPr lang="et-EE" b="1" dirty="0">
                <a:latin typeface="Geon Soft ExtraBold" panose="020F0503030302020204" pitchFamily="34" charset="77"/>
              </a:rPr>
              <a:t>Hambakatt</a:t>
            </a:r>
          </a:p>
          <a:p>
            <a:pPr marL="0" indent="0">
              <a:lnSpc>
                <a:spcPct val="100000"/>
              </a:lnSpc>
              <a:spcBef>
                <a:spcPts val="100"/>
              </a:spcBef>
              <a:buNone/>
            </a:pPr>
            <a:endParaRPr lang="et-EE" b="1" dirty="0">
              <a:latin typeface="Geon Soft ExtraBold" panose="020F0503030302020204" pitchFamily="34" charset="77"/>
            </a:endParaRPr>
          </a:p>
          <a:p>
            <a:pPr marL="0" indent="0">
              <a:lnSpc>
                <a:spcPct val="100000"/>
              </a:lnSpc>
              <a:spcBef>
                <a:spcPts val="100"/>
              </a:spcBef>
              <a:buNone/>
            </a:pPr>
            <a:r>
              <a:rPr lang="et-EE" b="1" dirty="0">
                <a:latin typeface="Geon Soft ExtraBold" panose="020F0503030302020204" pitchFamily="34" charset="77"/>
              </a:rPr>
              <a:t>Igemepõletik</a:t>
            </a:r>
          </a:p>
          <a:p>
            <a:pPr marL="0" indent="0">
              <a:lnSpc>
                <a:spcPct val="100000"/>
              </a:lnSpc>
              <a:spcBef>
                <a:spcPts val="100"/>
              </a:spcBef>
              <a:buNone/>
            </a:pPr>
            <a:endParaRPr lang="et-EE" b="1" dirty="0">
              <a:latin typeface="Geon Soft ExtraBold" panose="020F0503030302020204" pitchFamily="34" charset="77"/>
            </a:endParaRPr>
          </a:p>
          <a:p>
            <a:pPr marL="0" indent="0">
              <a:lnSpc>
                <a:spcPct val="100000"/>
              </a:lnSpc>
              <a:spcBef>
                <a:spcPts val="100"/>
              </a:spcBef>
              <a:buNone/>
            </a:pPr>
            <a:r>
              <a:rPr lang="et-EE" b="1" dirty="0">
                <a:latin typeface="Geon Soft ExtraBold" panose="020F0503030302020204" pitchFamily="34" charset="77"/>
              </a:rPr>
              <a:t>Kaaries</a:t>
            </a:r>
          </a:p>
        </p:txBody>
      </p:sp>
    </p:spTree>
    <p:extLst>
      <p:ext uri="{BB962C8B-B14F-4D97-AF65-F5344CB8AC3E}">
        <p14:creationId xmlns:p14="http://schemas.microsoft.com/office/powerpoint/2010/main" val="348839440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0B5422-B495-322E-88E0-48371B12B0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29169A-3D9D-99CB-CA3E-393F0A57EE59}"/>
              </a:ext>
            </a:extLst>
          </p:cNvPr>
          <p:cNvSpPr>
            <a:spLocks noGrp="1"/>
          </p:cNvSpPr>
          <p:nvPr>
            <p:ph type="title"/>
          </p:nvPr>
        </p:nvSpPr>
        <p:spPr/>
        <p:txBody>
          <a:bodyPr/>
          <a:lstStyle/>
          <a:p>
            <a:r>
              <a:rPr lang="en-EE" dirty="0"/>
              <a:t>MIS ON PILDIL?</a:t>
            </a:r>
          </a:p>
        </p:txBody>
      </p:sp>
      <p:sp>
        <p:nvSpPr>
          <p:cNvPr id="4" name="Rounded Rectangle 3">
            <a:extLst>
              <a:ext uri="{FF2B5EF4-FFF2-40B4-BE49-F238E27FC236}">
                <a16:creationId xmlns:a16="http://schemas.microsoft.com/office/drawing/2014/main" id="{826C08F3-5539-98B2-7840-B63F6DE3F7F3}"/>
              </a:ext>
            </a:extLst>
          </p:cNvPr>
          <p:cNvSpPr/>
          <p:nvPr/>
        </p:nvSpPr>
        <p:spPr>
          <a:xfrm>
            <a:off x="5446643" y="1177166"/>
            <a:ext cx="5433391" cy="4002156"/>
          </a:xfrm>
          <a:prstGeom prst="roundRect">
            <a:avLst>
              <a:gd name="adj" fmla="val 13025"/>
            </a:avLst>
          </a:prstGeom>
          <a:blipFill>
            <a:blip r:embed="rId3"/>
            <a:stretch>
              <a:fillRect l="-3838" t="-822" r="-3838" b="-822"/>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41560784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0B5422-B495-322E-88E0-48371B12B0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29169A-3D9D-99CB-CA3E-393F0A57EE59}"/>
              </a:ext>
            </a:extLst>
          </p:cNvPr>
          <p:cNvSpPr>
            <a:spLocks noGrp="1"/>
          </p:cNvSpPr>
          <p:nvPr>
            <p:ph type="title"/>
          </p:nvPr>
        </p:nvSpPr>
        <p:spPr/>
        <p:txBody>
          <a:bodyPr/>
          <a:lstStyle/>
          <a:p>
            <a:r>
              <a:rPr lang="en-EE" dirty="0"/>
              <a:t>MIS ON PILDIL?</a:t>
            </a:r>
          </a:p>
        </p:txBody>
      </p:sp>
      <p:sp>
        <p:nvSpPr>
          <p:cNvPr id="4" name="Rounded Rectangle 3">
            <a:extLst>
              <a:ext uri="{FF2B5EF4-FFF2-40B4-BE49-F238E27FC236}">
                <a16:creationId xmlns:a16="http://schemas.microsoft.com/office/drawing/2014/main" id="{826C08F3-5539-98B2-7840-B63F6DE3F7F3}"/>
              </a:ext>
            </a:extLst>
          </p:cNvPr>
          <p:cNvSpPr/>
          <p:nvPr/>
        </p:nvSpPr>
        <p:spPr>
          <a:xfrm>
            <a:off x="5446643" y="1177166"/>
            <a:ext cx="5433391" cy="4002156"/>
          </a:xfrm>
          <a:prstGeom prst="roundRect">
            <a:avLst>
              <a:gd name="adj" fmla="val 13025"/>
            </a:avLst>
          </a:prstGeom>
          <a:blipFill>
            <a:blip r:embed="rId3"/>
            <a:stretch>
              <a:fillRect l="-3838" t="-822" r="-3838" b="-822"/>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7" name="Content Placeholder 16">
            <a:extLst>
              <a:ext uri="{FF2B5EF4-FFF2-40B4-BE49-F238E27FC236}">
                <a16:creationId xmlns:a16="http://schemas.microsoft.com/office/drawing/2014/main" id="{2A7646D8-91C6-1A2F-7CE6-A1B2AE00B6A1}"/>
              </a:ext>
            </a:extLst>
          </p:cNvPr>
          <p:cNvSpPr>
            <a:spLocks noGrp="1"/>
          </p:cNvSpPr>
          <p:nvPr>
            <p:ph idx="1"/>
          </p:nvPr>
        </p:nvSpPr>
        <p:spPr>
          <a:xfrm>
            <a:off x="838200" y="1669774"/>
            <a:ext cx="4316896" cy="3945835"/>
          </a:xfrm>
        </p:spPr>
        <p:txBody>
          <a:bodyPr/>
          <a:lstStyle/>
          <a:p>
            <a:pPr marL="0" indent="0">
              <a:lnSpc>
                <a:spcPct val="100000"/>
              </a:lnSpc>
              <a:spcBef>
                <a:spcPts val="100"/>
              </a:spcBef>
              <a:buNone/>
            </a:pPr>
            <a:r>
              <a:rPr lang="et-EE" sz="2800" b="1" dirty="0">
                <a:latin typeface="Geon Soft ExtraBold" panose="020F0503030302020204" pitchFamily="34" charset="77"/>
              </a:rPr>
              <a:t>Hambakivi</a:t>
            </a:r>
            <a:endParaRPr lang="et-EE" b="1" dirty="0">
              <a:latin typeface="Geon Soft ExtraBold" panose="020F0503030302020204" pitchFamily="34" charset="77"/>
            </a:endParaRPr>
          </a:p>
        </p:txBody>
      </p:sp>
    </p:spTree>
    <p:extLst>
      <p:ext uri="{BB962C8B-B14F-4D97-AF65-F5344CB8AC3E}">
        <p14:creationId xmlns:p14="http://schemas.microsoft.com/office/powerpoint/2010/main" val="226069511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36F5C-A731-3D0C-545D-B954E98149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5DEA3A-7AE0-E1AF-11C7-D54796F97280}"/>
              </a:ext>
            </a:extLst>
          </p:cNvPr>
          <p:cNvSpPr>
            <a:spLocks noGrp="1"/>
          </p:cNvSpPr>
          <p:nvPr>
            <p:ph type="title"/>
          </p:nvPr>
        </p:nvSpPr>
        <p:spPr/>
        <p:txBody>
          <a:bodyPr/>
          <a:lstStyle/>
          <a:p>
            <a:r>
              <a:rPr lang="en-EE" dirty="0"/>
              <a:t>MIS ON PILDIL?</a:t>
            </a:r>
          </a:p>
        </p:txBody>
      </p:sp>
      <p:sp>
        <p:nvSpPr>
          <p:cNvPr id="6" name="Rectangle: Rounded Corners 5">
            <a:extLst>
              <a:ext uri="{FF2B5EF4-FFF2-40B4-BE49-F238E27FC236}">
                <a16:creationId xmlns:a16="http://schemas.microsoft.com/office/drawing/2014/main" id="{28C107A0-357A-3C4B-EB36-857331FE3640}"/>
              </a:ext>
            </a:extLst>
          </p:cNvPr>
          <p:cNvSpPr/>
          <p:nvPr/>
        </p:nvSpPr>
        <p:spPr>
          <a:xfrm>
            <a:off x="6096000" y="474180"/>
            <a:ext cx="5698019" cy="3452813"/>
          </a:xfrm>
          <a:prstGeom prst="roundRect">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Rounded Corners 8">
            <a:extLst>
              <a:ext uri="{FF2B5EF4-FFF2-40B4-BE49-F238E27FC236}">
                <a16:creationId xmlns:a16="http://schemas.microsoft.com/office/drawing/2014/main" id="{85607766-4ED4-DD81-807F-F6C942502792}"/>
              </a:ext>
            </a:extLst>
          </p:cNvPr>
          <p:cNvSpPr/>
          <p:nvPr/>
        </p:nvSpPr>
        <p:spPr>
          <a:xfrm>
            <a:off x="2262187" y="3072434"/>
            <a:ext cx="3597759" cy="2676525"/>
          </a:xfrm>
          <a:prstGeom prst="roundRect">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5853115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lipFill>
          <a:blip xmlns:r="http://schemas.openxmlformats.org/officeDocument/2006/relationships" r:embed="rId1"/>
          <a:stretch>
            <a:fillRect/>
          </a:stretch>
        </a:blipFill>
        <a:ln>
          <a:noFill/>
        </a:ln>
      </a:spPr>
      <a:bodyPr rtlCol="0" anchor="ctr"/>
      <a:lstStyle>
        <a:defPPr algn="ctr">
          <a:defRPr dirty="0"/>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14505</TotalTime>
  <Words>5740</Words>
  <Application>Microsoft Office PowerPoint</Application>
  <PresentationFormat>Widescreen</PresentationFormat>
  <Paragraphs>821</Paragraphs>
  <Slides>100</Slides>
  <Notes>93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100</vt:i4>
      </vt:variant>
    </vt:vector>
  </HeadingPairs>
  <TitlesOfParts>
    <vt:vector size="108" baseType="lpstr">
      <vt:lpstr>Geon Soft</vt:lpstr>
      <vt:lpstr>Aptos</vt:lpstr>
      <vt:lpstr>Wingdings</vt:lpstr>
      <vt:lpstr>Arial</vt:lpstr>
      <vt:lpstr>Geon Soft Black</vt:lpstr>
      <vt:lpstr>Geon Soft ExtraBold</vt:lpstr>
      <vt:lpstr>Geon Soft Medium</vt:lpstr>
      <vt:lpstr>Office Theme</vt:lpstr>
      <vt:lpstr>PowerPoint Presentation</vt:lpstr>
      <vt:lpstr>PowerPoint Presentation</vt:lpstr>
      <vt:lpstr>HAMMASTE TERVIS MÕJUTAB ÜLDTERVIST</vt:lpstr>
      <vt:lpstr>PowerPoint Presentation</vt:lpstr>
      <vt:lpstr>MIS ON PILDIL?</vt:lpstr>
      <vt:lpstr>HAPPERÜNNAK</vt:lpstr>
      <vt:lpstr>HAPPERÜNNAK</vt:lpstr>
      <vt:lpstr>HAPPERÜNNAK</vt:lpstr>
      <vt:lpstr>HAPPERÜNNAK</vt:lpstr>
      <vt:lpstr>HAPPERÜNNAK</vt:lpstr>
      <vt:lpstr>HAPPERÜNNAK</vt:lpstr>
      <vt:lpstr>HAMBAKAARIESE ARENG</vt:lpstr>
      <vt:lpstr>PowerPoint Presentation</vt:lpstr>
      <vt:lpstr>MIS ON HAMBAKATT JA HAMBAKIVI?</vt:lpstr>
      <vt:lpstr>IGEMEPÕLETIK</vt:lpstr>
      <vt:lpstr>PowerPoint Presentation</vt:lpstr>
      <vt:lpstr>PESE HAMBAID 2 KORDA PÄEVAS</vt:lpstr>
      <vt:lpstr>PESE HAMBAID 2 KORDA PÄEVAS</vt:lpstr>
      <vt:lpstr>KATU- TABLETT</vt:lpstr>
      <vt:lpstr>KATUTABLETT</vt:lpstr>
      <vt:lpstr>KUIDAS VALIDA HAMBAPASTAT</vt:lpstr>
      <vt:lpstr>PowerPoint Presentation</vt:lpstr>
      <vt:lpstr>VAHETA HAMBAHARJA REGULAARSELT</vt:lpstr>
      <vt:lpstr>TOITU TERVISLIKULT</vt:lpstr>
      <vt:lpstr>PEA TOIDUKORDADE VAHEL 3 TUNDI PAUSI</vt:lpstr>
      <vt:lpstr>PowerPoint Presentation</vt:lpstr>
      <vt:lpstr>MILLISE VALIKU TEEKSID SINA?</vt:lpstr>
      <vt:lpstr>JANU KORRAL JOO VETT</vt:lpstr>
      <vt:lpstr>PowerPoint Presentation</vt:lpstr>
      <vt:lpstr>5 REEGLIT, KUIDAS OMA HAMBAID HOIDA</vt:lpstr>
      <vt:lpstr>PowerPoint Presentation</vt:lpstr>
      <vt:lpstr>KARASTUSJOOGID JA ENERGIAJOOGID</vt:lpstr>
      <vt:lpstr>PowerPoint Presentation</vt:lpstr>
      <vt:lpstr>PowerPoint Presentation</vt:lpstr>
      <vt:lpstr>KARASTUSJOOGID JA ENERGIAJOOGID</vt:lpstr>
      <vt:lpstr>KARASTUSJOOGID JA ENERGIAJOOGID</vt:lpstr>
      <vt:lpstr>KARASTUSJOOGID JA ENERGIAJOOGID</vt:lpstr>
      <vt:lpstr>KARASTUSJOOGID JA ENERGIAJOOGID</vt:lpstr>
      <vt:lpstr>PowerPoint Presentation</vt:lpstr>
      <vt:lpstr>KEELENEET</vt:lpstr>
      <vt:lpstr>TUBAKA- JA NIKOTIINITOOTED</vt:lpstr>
      <vt:lpstr>TUBAKA- JA NIKOTIINITOOTED</vt:lpstr>
      <vt:lpstr>SNUS</vt:lpstr>
      <vt:lpstr>SNUS</vt:lpstr>
      <vt:lpstr>PowerPoint Presentation</vt:lpstr>
      <vt:lpstr>PowerPoint Presentation</vt:lpstr>
      <vt:lpstr>KUI ON JUHTUNUD HAMBATRAUMA...</vt:lpstr>
      <vt:lpstr>JÄÄVHAMMAS TULI KOOS JUUREGA VÄLJA</vt:lpstr>
      <vt:lpstr>JÄÄVHAMMAS TULI KOOS JUUREGA VÄLJA</vt:lpstr>
      <vt:lpstr>JÄÄVHAMMAS TULI KOOS JUUREGA VÄLJA</vt:lpstr>
      <vt:lpstr>JÄÄVHAMMAS TULI KOOS JUUREGA VÄLJA</vt:lpstr>
      <vt:lpstr>HAMMAS ON VALES ASENDIS</vt:lpstr>
      <vt:lpstr>HAMBAST MURDUS TÜKK</vt:lpstr>
      <vt:lpstr>HAMBAST MURDUS TÜKK</vt:lpstr>
      <vt:lpstr>HAMBAST MURDUS TÜKK</vt:lpstr>
      <vt:lpstr>KUIDAS TRAUMASID ENNETADA?</vt:lpstr>
      <vt:lpstr>KUIDAS TRAUMASID ENNETADA?</vt:lpstr>
      <vt:lpstr>KUIDAS TRAUMASID ENNETADA?</vt:lpstr>
      <vt:lpstr>PowerPoint Presentation</vt:lpstr>
      <vt:lpstr>KAITSEKAPED KA KRIGISTAMISE VASTU</vt:lpstr>
      <vt:lpstr>PowerPoint Presentation</vt:lpstr>
      <vt:lpstr>BREKETRAVI</vt:lpstr>
      <vt:lpstr>BREKETRAVI</vt:lpstr>
      <vt:lpstr>BREKETRAVI</vt:lpstr>
      <vt:lpstr>BREKETRAVI</vt:lpstr>
      <vt:lpstr>BREKETRAVI</vt:lpstr>
      <vt:lpstr>KAPERAVI</vt:lpstr>
      <vt:lpstr>PowerPoint Presentation</vt:lpstr>
      <vt:lpstr>TARKUSEHAMBAD</vt:lpstr>
      <vt:lpstr>TARKUSEHAMBAD</vt:lpstr>
      <vt:lpstr>MILLAL TARKUSEHAMBAD EEMALDATAKSE?</vt:lpstr>
      <vt:lpstr>PowerPoint Presentation</vt:lpstr>
      <vt:lpstr>KUIDAS HAMBA EEMALDAMINE KÄIB?</vt:lpstr>
      <vt:lpstr>PowerPoint Presentation</vt:lpstr>
      <vt:lpstr>VALGENDAVAD HAMBAPASTAD</vt:lpstr>
      <vt:lpstr>HAMBAARSTI JUURES VALGENDAMINE</vt:lpstr>
      <vt:lpstr>VALGENDAMINE  ILUSALONGIS</vt:lpstr>
      <vt:lpstr>HULLUSED INTERNETIS</vt:lpstr>
      <vt:lpstr>PowerPoint Presentation</vt:lpstr>
      <vt:lpstr>HAMBAKAUNISTUSED</vt:lpstr>
      <vt:lpstr>PowerPoint Presentation</vt:lpstr>
      <vt:lpstr>JÄLGI SUUKOOLI TIKTOKIS</vt:lpstr>
      <vt:lpstr>JÄLGI SUUKOOLI INSTA- GRAMIS</vt:lpstr>
      <vt:lpstr>„HAMBAD KORDA VIIEKAGA!“</vt:lpstr>
      <vt:lpstr>PowerPoint Presentation</vt:lpstr>
      <vt:lpstr>PowerPoint Presentation</vt:lpstr>
      <vt:lpstr>MILLISEID SALADUSI SUU ENDAS PEIDAB?</vt:lpstr>
      <vt:lpstr>PowerPoint Presentation</vt:lpstr>
      <vt:lpstr>MIS ON PILDIL?</vt:lpstr>
      <vt:lpstr>MIS ON PILDIL?</vt:lpstr>
      <vt:lpstr>MIS ON PILDIL?</vt:lpstr>
      <vt:lpstr>MIS ON PILDIL?</vt:lpstr>
      <vt:lpstr>MIS ON PILDIL?</vt:lpstr>
      <vt:lpstr>MIS ON PILDIL?</vt:lpstr>
      <vt:lpstr>MIS ON PILDIL?</vt:lpstr>
      <vt:lpstr>MIS ON PILDIL?</vt:lpstr>
      <vt:lpstr>MIS ON PILDIL?</vt:lpstr>
      <vt:lpstr>MIS ON PILDIL?</vt:lpstr>
      <vt:lpstr>MIS ON PILDIL?</vt:lpstr>
      <vt:lpstr>MIS ON PILDIL?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Risto Luhalep</dc:creator>
  <cp:lastModifiedBy>Liina Viksi</cp:lastModifiedBy>
  <cp:revision>91</cp:revision>
  <dcterms:created xsi:type="dcterms:W3CDTF">2024-08-21T11:43:48Z</dcterms:created>
  <dcterms:modified xsi:type="dcterms:W3CDTF">2025-10-08T08:23:24Z</dcterms:modified>
</cp:coreProperties>
</file>