
<file path=[Content_Types].xml><?xml version="1.0" encoding="utf-8"?>
<Types xmlns="http://schemas.openxmlformats.org/package/2006/content-types">
  <Default Extension="xml" ContentType="application/xml"/>
  <Default Extension="jpeg" ContentType="image/jpeg"/>
  <Default Extension="tif" ContentType="image/tif"/>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73" r:id="rId16"/>
    <p:sldId id="271" r:id="rId17"/>
    <p:sldId id="269" r:id="rId18"/>
    <p:sldId id="270" r:id="rId19"/>
    <p:sldId id="278" r:id="rId20"/>
    <p:sldId id="274" r:id="rId21"/>
    <p:sldId id="275" r:id="rId22"/>
    <p:sldId id="276" r:id="rId23"/>
    <p:sldId id="277" r:id="rId24"/>
    <p:sldId id="279" r:id="rId25"/>
    <p:sldId id="280" r:id="rId26"/>
    <p:sldId id="281" r:id="rId27"/>
    <p:sldId id="282" r:id="rId28"/>
    <p:sldId id="283" r:id="rId29"/>
    <p:sldId id="284" r:id="rId30"/>
    <p:sldId id="285" r:id="rId31"/>
    <p:sldId id="286" r:id="rId32"/>
    <p:sldId id="288" r:id="rId33"/>
    <p:sldId id="287" r:id="rId34"/>
    <p:sldId id="289" r:id="rId3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1pPr>
    <a:lvl2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2pPr>
    <a:lvl3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3pPr>
    <a:lvl4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4pPr>
    <a:lvl5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5pPr>
    <a:lvl6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6pPr>
    <a:lvl7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7pPr>
    <a:lvl8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8pPr>
    <a:lvl9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878650"/>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CAD2E8"/>
          </a:solidFill>
        </a:fill>
      </a:tcStyle>
    </a:wholeTbl>
    <a:band2H>
      <a:tcTxStyle/>
      <a:tcStyle>
        <a:tcBdr/>
        <a:fill>
          <a:solidFill>
            <a:srgbClr val="E6EAF4"/>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1"/>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381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1"/>
          </a:solid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381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878650"/>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F2E7CB"/>
          </a:solidFill>
        </a:fill>
      </a:tcStyle>
    </a:wholeTbl>
    <a:band2H>
      <a:tcTxStyle/>
      <a:tcStyle>
        <a:tcBdr/>
        <a:fill>
          <a:solidFill>
            <a:srgbClr val="F8F4E7"/>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3"/>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381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3"/>
          </a:solid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381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3"/>
          </a:solidFill>
        </a:fill>
      </a:tcStyle>
    </a:firstRow>
  </a:tblStyle>
  <a:tblStyle styleId="{EEE7283C-3CF3-47DC-8721-378D4A62B228}" styleName="">
    <a:tblBg/>
    <a:wholeTbl>
      <a:tcTxStyle b="off" i="off">
        <a:font>
          <a:latin typeface="Helvetica Light"/>
          <a:ea typeface="Helvetica Light"/>
          <a:cs typeface="Helvetica Light"/>
        </a:font>
        <a:srgbClr val="878650"/>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D5CDDE"/>
          </a:solidFill>
        </a:fill>
      </a:tcStyle>
    </a:wholeTbl>
    <a:band2H>
      <a:tcTxStyle/>
      <a:tcStyle>
        <a:tcBdr/>
        <a:fill>
          <a:solidFill>
            <a:srgbClr val="EBE8EF"/>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6"/>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381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6"/>
          </a:solid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381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chemeClr val="accent6"/>
          </a:solidFill>
        </a:fill>
      </a:tcStyle>
    </a:firstRow>
  </a:tblStyle>
  <a:tblStyle styleId="{CF821DB8-F4EB-4A41-A1BA-3FCAFE7338EE}" styleName="">
    <a:tblBg/>
    <a:wholeTbl>
      <a:tcTxStyle b="off" i="off">
        <a:font>
          <a:latin typeface="Helvetica Light"/>
          <a:ea typeface="Helvetica Light"/>
          <a:cs typeface="Helvetica Light"/>
        </a:font>
        <a:srgbClr val="87865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DEDE8"/>
          </a:solidFill>
        </a:fill>
      </a:tcStyle>
    </a:wholeTbl>
    <a:band2H>
      <a:tcTxStyle/>
      <a:tcStyle>
        <a:tcBdr/>
        <a:fill>
          <a:solidFill>
            <a:srgbClr val="373887"/>
          </a:solidFill>
        </a:fill>
      </a:tcStyle>
    </a:band2H>
    <a:firstCol>
      <a:tcTxStyle b="on" i="off">
        <a:fontRef idx="major">
          <a:srgbClr val="373887"/>
        </a:fontRef>
        <a:srgbClr val="373887"/>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878650"/>
        </a:fontRef>
        <a:srgbClr val="878650"/>
      </a:tcTxStyle>
      <a:tcStyle>
        <a:tcBdr>
          <a:left>
            <a:ln w="12700" cap="flat">
              <a:noFill/>
              <a:miter lim="400000"/>
            </a:ln>
          </a:left>
          <a:right>
            <a:ln w="12700" cap="flat">
              <a:noFill/>
              <a:miter lim="400000"/>
            </a:ln>
          </a:right>
          <a:top>
            <a:ln w="50800" cap="flat">
              <a:solidFill>
                <a:srgbClr val="878650"/>
              </a:solidFill>
              <a:prstDash val="solid"/>
              <a:round/>
            </a:ln>
          </a:top>
          <a:bottom>
            <a:ln w="25400" cap="flat">
              <a:solidFill>
                <a:srgbClr val="878650"/>
              </a:solidFill>
              <a:prstDash val="solid"/>
              <a:round/>
            </a:ln>
          </a:bottom>
          <a:insideH>
            <a:ln w="12700" cap="flat">
              <a:noFill/>
              <a:miter lim="400000"/>
            </a:ln>
          </a:insideH>
          <a:insideV>
            <a:ln w="12700" cap="flat">
              <a:noFill/>
              <a:miter lim="400000"/>
            </a:ln>
          </a:insideV>
        </a:tcBdr>
        <a:fill>
          <a:solidFill>
            <a:srgbClr val="373887"/>
          </a:solidFill>
        </a:fill>
      </a:tcStyle>
    </a:lastRow>
    <a:firstRow>
      <a:tcTxStyle b="on" i="off">
        <a:fontRef idx="major">
          <a:srgbClr val="373887"/>
        </a:fontRef>
        <a:srgbClr val="373887"/>
      </a:tcTxStyle>
      <a:tcStyle>
        <a:tcBdr>
          <a:left>
            <a:ln w="12700" cap="flat">
              <a:noFill/>
              <a:miter lim="400000"/>
            </a:ln>
          </a:left>
          <a:right>
            <a:ln w="12700" cap="flat">
              <a:noFill/>
              <a:miter lim="400000"/>
            </a:ln>
          </a:right>
          <a:top>
            <a:ln w="25400" cap="flat">
              <a:solidFill>
                <a:srgbClr val="878650"/>
              </a:solidFill>
              <a:prstDash val="solid"/>
              <a:round/>
            </a:ln>
          </a:top>
          <a:bottom>
            <a:ln w="25400" cap="flat">
              <a:solidFill>
                <a:srgbClr val="87865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Helvetica Light"/>
          <a:ea typeface="Helvetica Light"/>
          <a:cs typeface="Helvetica Light"/>
        </a:font>
        <a:srgbClr val="878650"/>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D9D8CF"/>
          </a:solidFill>
        </a:fill>
      </a:tcStyle>
    </a:wholeTbl>
    <a:band2H>
      <a:tcTxStyle/>
      <a:tcStyle>
        <a:tcBdr/>
        <a:fill>
          <a:solidFill>
            <a:srgbClr val="EDEDE8"/>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878650"/>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381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878650"/>
          </a:solid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381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878650"/>
          </a:solidFill>
        </a:fill>
      </a:tcStyle>
    </a:firstRow>
  </a:tblStyle>
  <a:tblStyle styleId="{2708684C-4D16-4618-839F-0558EEFCDFE6}" styleName="">
    <a:tblBg/>
    <a:wholeTbl>
      <a:tcTxStyle b="off" i="off">
        <a:font>
          <a:latin typeface="Helvetica Light"/>
          <a:ea typeface="Helvetica Light"/>
          <a:cs typeface="Helvetica Light"/>
        </a:font>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373887">
              <a:alpha val="20000"/>
            </a:srgbClr>
          </a:solidFill>
        </a:fill>
      </a:tcStyle>
    </a:wholeTbl>
    <a:band2H>
      <a:tcTxStyle/>
      <a:tcStyle>
        <a:tcBdr/>
        <a:fill>
          <a:solidFill>
            <a:srgbClr val="FFFFFF"/>
          </a:solidFill>
        </a:fill>
      </a:tcStyle>
    </a:band2H>
    <a:firstCol>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solidFill>
            <a:srgbClr val="373887">
              <a:alpha val="20000"/>
            </a:srgbClr>
          </a:solidFill>
        </a:fill>
      </a:tcStyle>
    </a:firstCol>
    <a:la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50800" cap="flat">
              <a:solidFill>
                <a:srgbClr val="373887"/>
              </a:solidFill>
              <a:prstDash val="solid"/>
              <a:round/>
            </a:ln>
          </a:top>
          <a:bottom>
            <a:ln w="127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noFill/>
        </a:fill>
      </a:tcStyle>
    </a:lastRow>
    <a:firstRow>
      <a:tcTxStyle b="on" i="off">
        <a:fontRef idx="major">
          <a:srgbClr val="373887"/>
        </a:fontRef>
        <a:srgbClr val="373887"/>
      </a:tcTxStyle>
      <a:tcStyle>
        <a:tcBdr>
          <a:left>
            <a:ln w="12700" cap="flat">
              <a:solidFill>
                <a:srgbClr val="373887"/>
              </a:solidFill>
              <a:prstDash val="solid"/>
              <a:round/>
            </a:ln>
          </a:left>
          <a:right>
            <a:ln w="12700" cap="flat">
              <a:solidFill>
                <a:srgbClr val="373887"/>
              </a:solidFill>
              <a:prstDash val="solid"/>
              <a:round/>
            </a:ln>
          </a:right>
          <a:top>
            <a:ln w="12700" cap="flat">
              <a:solidFill>
                <a:srgbClr val="373887"/>
              </a:solidFill>
              <a:prstDash val="solid"/>
              <a:round/>
            </a:ln>
          </a:top>
          <a:bottom>
            <a:ln w="25400" cap="flat">
              <a:solidFill>
                <a:srgbClr val="373887"/>
              </a:solidFill>
              <a:prstDash val="solid"/>
              <a:round/>
            </a:ln>
          </a:bottom>
          <a:insideH>
            <a:ln w="12700" cap="flat">
              <a:solidFill>
                <a:srgbClr val="373887"/>
              </a:solidFill>
              <a:prstDash val="solid"/>
              <a:round/>
            </a:ln>
          </a:insideH>
          <a:insideV>
            <a:ln w="12700" cap="flat">
              <a:solidFill>
                <a:srgbClr val="373887"/>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82"/>
    <p:restoredTop sz="80052"/>
  </p:normalViewPr>
  <p:slideViewPr>
    <p:cSldViewPr snapToGrid="0" snapToObjects="1">
      <p:cViewPr varScale="1">
        <p:scale>
          <a:sx n="39" d="100"/>
          <a:sy n="39" d="100"/>
        </p:scale>
        <p:origin x="140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 name="Shape 33"/>
          <p:cNvSpPr>
            <a:spLocks noGrp="1" noRot="1" noChangeAspect="1"/>
          </p:cNvSpPr>
          <p:nvPr>
            <p:ph type="sldImg"/>
          </p:nvPr>
        </p:nvSpPr>
        <p:spPr>
          <a:xfrm>
            <a:off x="1143000" y="685800"/>
            <a:ext cx="4572000" cy="3429000"/>
          </a:xfrm>
          <a:prstGeom prst="rect">
            <a:avLst/>
          </a:prstGeom>
        </p:spPr>
        <p:txBody>
          <a:bodyPr/>
          <a:lstStyle/>
          <a:p>
            <a:endParaRPr/>
          </a:p>
        </p:txBody>
      </p:sp>
      <p:sp>
        <p:nvSpPr>
          <p:cNvPr id="34" name="Shape 3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82975680"/>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 Id="rId3" Type="http://schemas.openxmlformats.org/officeDocument/2006/relationships/hyperlink" Target="http://www.suukool.ee/"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 slaid. Tere tulemast Suukooli tundi! Suukool on haigekassa projekt, mille eesmärk on jagada nii palju hambatarkusi, et Eestis kasvaksid tervete hammastega lapsed. Mina olen … ja räägin sellest, kuidas sina saad hoida oma hambad terved kogu elu jooksul. </a:t>
            </a:r>
            <a:endParaRPr lang="en-GB" sz="2200" dirty="0" smtClean="0">
              <a:effectLst/>
              <a:latin typeface="+mn-lt"/>
              <a:ea typeface="+mn-ea"/>
              <a:cs typeface="+mn-cs"/>
              <a:sym typeface="Helvetica Neue"/>
            </a:endParaRPr>
          </a:p>
          <a:p>
            <a:r>
              <a:rPr lang="et-EE" sz="2200" i="1" dirty="0" smtClean="0">
                <a:effectLst/>
                <a:latin typeface="+mn-lt"/>
                <a:ea typeface="+mn-ea"/>
                <a:cs typeface="+mn-cs"/>
                <a:sym typeface="Helvetica Neue"/>
              </a:rPr>
              <a:t>Küsi klassilt: milleks meil hambaid vaja on, ja lase lastel vastata. Väiksemad lapsed võivad öelda, et ka hammaste pesemiseks, enesekaitseks.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Meil on hambaid vaja söömiseks ja rääkimiseks ning sõnade õigeks hääldamiseks. Aga ühe tähtsa tegevuse juures on hambad veel olulised. Millise? </a:t>
            </a:r>
            <a:endParaRPr lang="en-GB" sz="2200" dirty="0" smtClean="0">
              <a:effectLst/>
              <a:latin typeface="+mn-lt"/>
              <a:ea typeface="+mn-ea"/>
              <a:cs typeface="+mn-cs"/>
              <a:sym typeface="Helvetica Neue"/>
            </a:endParaRPr>
          </a:p>
          <a:p>
            <a:r>
              <a:rPr lang="et-EE" sz="2200" i="1" dirty="0" smtClean="0">
                <a:effectLst/>
                <a:latin typeface="+mn-lt"/>
                <a:ea typeface="+mn-ea"/>
                <a:cs typeface="+mn-cs"/>
                <a:sym typeface="Helvetica Neue"/>
              </a:rPr>
              <a:t>Tavaliselt ütleb keegi ikka, et naeratamise.</a:t>
            </a:r>
            <a:r>
              <a:rPr lang="et-EE" sz="2200" dirty="0" smtClean="0">
                <a:effectLst/>
                <a:latin typeface="+mn-lt"/>
                <a:ea typeface="+mn-ea"/>
                <a:cs typeface="+mn-cs"/>
                <a:sym typeface="Helvetica Neue"/>
              </a:rPr>
              <a:t> </a:t>
            </a:r>
            <a:r>
              <a:rPr lang="et-EE" sz="2200" i="1" dirty="0" smtClean="0">
                <a:effectLst/>
                <a:latin typeface="+mn-lt"/>
                <a:ea typeface="+mn-ea"/>
                <a:cs typeface="+mn-cs"/>
                <a:sym typeface="Helvetica Neue"/>
              </a:rPr>
              <a:t>Kui naeratamist välja ei tooda, maini seda ise.</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Usun, et olete nõus, et kui naeratad puhaste, tervete hammastega, siis maailm naeratab sulle vastu! Meeldiv on ju suhelda tervete hammastega inimesega, kellel on ka hea hingeõhk. Ja musi teha!?</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494057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10. slaid. Hape pehmendab hammast ehk hambast lähevad mineraalained </a:t>
            </a:r>
            <a:r>
              <a:rPr lang="et-EE" sz="2200" i="1" dirty="0" smtClean="0">
                <a:effectLst/>
                <a:latin typeface="+mn-lt"/>
                <a:ea typeface="+mn-ea"/>
                <a:cs typeface="+mn-cs"/>
                <a:sym typeface="Helvetica Neue"/>
              </a:rPr>
              <a:t>(võib ka öelda: ehituskivid)</a:t>
            </a:r>
            <a:r>
              <a:rPr lang="et-EE" sz="2200" dirty="0" smtClean="0">
                <a:effectLst/>
                <a:latin typeface="+mn-lt"/>
                <a:ea typeface="+mn-ea"/>
                <a:cs typeface="+mn-cs"/>
                <a:sym typeface="Helvetica Neue"/>
              </a:rPr>
              <a:t> välja.</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053830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11. slaid. Kui sa kolme tunni jooksul ei söö, siis saavad mineraalained liikuda tagasi hambasse. Hammas on jälle tugev ja valmis järgmiseks söögikorraks. Kui sööd liiga sageli, siis on ka happerünnakuid liiga tihti, hambast läheb liiga palju mineraalaineid välja ja tekib hambaauk.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131295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12. slaid. Jäta meelde see skeem.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736985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13. 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Hambaaukude tekkimine või mitte tekkimine on sinu enda teha. Sina ise saad oma hambad terved hoida, kui täidad viit reeglit: pea söögikordade vahel pausi ja joo vett, toitu tervislikult ja söö vähe magusat, pese hambaid korralikult ja käi hambaarsti juures kontrollis. Räägime nendest reeglitest lähemalt.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323972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14. slaid</a:t>
            </a:r>
            <a:r>
              <a:rPr lang="en-GB" sz="2200" dirty="0" smtClean="0">
                <a:effectLst/>
                <a:latin typeface="+mn-lt"/>
                <a:ea typeface="+mn-ea"/>
                <a:cs typeface="+mn-cs"/>
                <a:sym typeface="Helvetica Neue"/>
              </a:rPr>
              <a:t>.</a:t>
            </a:r>
            <a:r>
              <a:rPr lang="en-GB"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Tervisliku toitumise soovitus kõlab kulunult, aga see on ka hammaste tervisele väga     oluline, et sa ainult saiatoodetest kõhtu täis ei sööks ja liiga palju magusat ei mugiks. Miks on magus hammastele halb? Magusast saavad mikroobid palju energiat, et pikka aega hapet toota ja hambaid nõrgestada. Tekib pikk happerünnak. Seepärast pea magusaga piiri. Kui tahad maiustada, siis tee seda toidukorra ajal, mitte vahepealse pausi ajal. Miks on pulgakomm või lutsukomm hammastele kõige kahjulikum maiustus? Sest nii on suhkur pikka aega suus.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Paljudesse toodetesse on hulgaliselt lisatud suhkruid, aga need on nende toitude sisse osavalt ära peidetud. Nii on kohukesed, paljud jogurtid, mahlajoogid jne võrdsed suhkrurikka magustoiduga. Ole teadlik!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6177333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15. 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Pooleliitrises karastusjoogis võib lisatud suhkruid olla kuni 65 grammi ehk 13 teelusikatäit. Kas sa kujutad ette, et paneksid 13 teelusikatäit suhkrut vee sisse, segaksid läbi ja jooksid ära?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2030433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16.  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Hammastele puhkuse andmise tähtsusest me juba rääkisime, aga kahjuks on seda reeglit isude ja tujude tõttu kõige raskem järgida! Pea meeles, et IGA amps või lonks, mis ei ole vesi, põhjustab happerünnaku. Sellepärast on väga tähtis, et päevas oleksid kindlad toidukorrad – nii ei teki vajadust toidukordade vahel näksida.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Soovituslik on viis toidukorda päevas. Kolm põhitoidukorda: hommiku-, lõuna- ja õhtusöök ning lisaks paar vahepala. Ühe söögikorra ajal söö nt võileiba, puuvilja ja joo kõrvale mahla, mitte ära võta iga tunni tagant ühte neist.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Hea nipp: kui keegi pakub sulle mingit maitsvat näksi, aga sul ei ole veel söögiaeg, siis võta tänades vastu, aga söö seda hiljem – siis, kui on söögiaeg. Ka võid selgitada, et kuna sul on kavas kaunis naeratus säilitada, siis pead kinni HAMBAPAUSI reeglist.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441516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17.</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slaid. </a:t>
            </a:r>
            <a:r>
              <a:rPr lang="et-EE" sz="2200" i="1" dirty="0" smtClean="0">
                <a:effectLst/>
                <a:latin typeface="+mn-lt"/>
                <a:ea typeface="+mn-ea"/>
                <a:cs typeface="+mn-cs"/>
                <a:sym typeface="Helvetica Neue"/>
              </a:rPr>
              <a:t>Slaidil on pikk tekst, et oleks mugav vastata ka küsimustele.</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Kolmas reegel: vee joomise reegel. Miks soovitatakse janu korral juua ainult puhast, ilma maitseta vett? Sellepärast, et igasugune muu jook on hammaste jaoks nagu söögikord. Piima, mahla, smuutit, kisselli ja muid jooke tuleks juua söögikorra ajal. Ka kodune (õuna)mahl, kuhu ei ole lisatud ühtegi grammi suhkrut, on hammastele söögikord, kuna see sisaldab fruktoosi ehk puuviljasuhkru kujul palju süsivesikuid.</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Maitsestatud vesi (vaarikate, pohlade, sidruni jms lisandiga vesi) ja taimetee (ilma lisatud suhkru ja meeta) sisaldavad samuti vähesel määral süsivesikuid, mis tekitavad suus nõrga happerünnaku. Seepärast ei ole ka need sobilikud pidevaks tarbimiseks.</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Vahel arvatakse ekslikult, et poest ostetud vitamiinidega rikastatud ja maitsega veed, jääteed, joogijogurtid jms on osa tervislikust toiduvalikust. Kuna need sisaldavad rohkemal või vähemal määral süsivesikuid, sh lisatud suhkruid, siis mõjuvad need hammastele enam-vähem samamoodi nagu limonaad.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Sidrunivesi sisaldab sidrunhapet, nii et kui seda pidevalt juua, siis lahustab see hamba pealmist pinda (erosioon kahjustab hambaemaili). Ka mulliga vett ei soovitata pidevalt juua, kuna see sisaldab süsihappegaasi, mis muudab vee väga nõrgalt happeliseks ning võib mõjutada hamba pinda.</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Hea nipp: pärast sööki loputa suud veega või võtta lihtsalt lonks vett, mis eemaldab suuremad toidujäänused ja vähendab happerünnakut.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3449824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18. slaid. Hambapesu reegel. Mida see 2 x 2 tähendab? See tähendab, et hambad on vaja puhtaks pesta kaks korda päevas (hommikul ja õhtul). Selleks, et kõik vajalikud pinnad hambaharjaga puhtaks pesta, peab hambapesu kestma vähemalt kaks minutit. Mitu pinda/külge on üldse ühel hambal? Ühel hambal on viis pinda (hammustamise pind, põsepoolne, keelepoolne, eesmine ja tagumine pind). Kui hambaid on suus 28–32 ja ühel hambal on viis pinda, siis kui palju pindu on vaja puhtaks saada? Kuni 160 pinda. Seda on palju ja seepärast see võtabki aega.</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Paku, kui palju aega kulutavad inimesed keskmiselt hambapesule? On uuritud, et keskmiselt kulutavad inimesed hambapesule 30–40 sekundit. Selle ajaga ei saa kuidagi kõiki hambaid puhtaks. Jäta meelde – õige hambapesu võtab aega VÄHEMALT kaks minutit. Hambaharjaga pead sa aga puhtaks saama kolm pinda: hammustamise pinna, põsepoolse ja keelepoolse pinna. Kahele minutile lisandub veel hambavahede puhastamine hambaniidi või muu abivahendiga. Võta rahulikult aega hambapesuks, ära jäta seda liiga hilja peale, kui oled unine ja ei jaksa enam hammaste peale mõelda. </a:t>
            </a:r>
            <a:endParaRPr lang="en-GB" sz="2200" dirty="0" smtClean="0">
              <a:effectLst/>
              <a:latin typeface="+mn-lt"/>
              <a:ea typeface="+mn-ea"/>
              <a:cs typeface="+mn-cs"/>
              <a:sym typeface="Helvetica Neue"/>
            </a:endParaRPr>
          </a:p>
          <a:p>
            <a:r>
              <a:rPr lang="et-EE" sz="2200" i="1" dirty="0" smtClean="0">
                <a:effectLst/>
                <a:latin typeface="+mn-lt"/>
                <a:ea typeface="+mn-ea"/>
                <a:cs typeface="+mn-cs"/>
                <a:sym typeface="Helvetica Neue"/>
              </a:rPr>
              <a:t>Sageli küsivad lapsed, kas pesta hommikul enne või pärast sööki.</a:t>
            </a:r>
            <a:r>
              <a:rPr lang="et-EE" sz="2200" dirty="0" smtClean="0">
                <a:effectLst/>
                <a:latin typeface="+mn-lt"/>
                <a:ea typeface="+mn-ea"/>
                <a:cs typeface="+mn-cs"/>
                <a:sym typeface="Helvetica Neue"/>
              </a:rPr>
              <a:t> </a:t>
            </a:r>
            <a:r>
              <a:rPr lang="et-EE" sz="2200" i="1" dirty="0" smtClean="0">
                <a:effectLst/>
                <a:latin typeface="+mn-lt"/>
                <a:ea typeface="+mn-ea"/>
                <a:cs typeface="+mn-cs"/>
                <a:sym typeface="Helvetica Neue"/>
              </a:rPr>
              <a:t>Sellele küsimusele võid vastata nii:</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Jäta meelde see – põhiline, et pesed! Kui aega on, siis tea, et kõige efektiivsem on hambaid pesta pool tundi pärast sööki. Miks? Sest siis on happerünnak peaaegu lõppenud, saad ka toiduosakesed maha pesta ning pasta jääb suhu toimima.</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69304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19. slaid. Hambahari kahe hamba vahele ei ulatu. Sellepärast tuleb hammaste vahelised pinnad puhastada kord päevas hambaniidi või hambavaheharjaga. Kui hakkad hambaniiti kasutama ja vaatad, et ige veritseb, siis ära ehmata. Tea, et see on põletiku sümptom, mis näitabki sulle, et pead korralikult iga päev niidiga puhastama. Kui nii teed, siis kaob ka veritsus ja ige paraneb.</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673809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 2. slaid. Kas näete, et midagi on siin valesti? </a:t>
            </a:r>
            <a:r>
              <a:rPr lang="et-EE" sz="2200" i="1" dirty="0" smtClean="0">
                <a:effectLst/>
                <a:latin typeface="+mn-lt"/>
                <a:ea typeface="+mn-ea"/>
                <a:cs typeface="+mn-cs"/>
                <a:sym typeface="Helvetica Neue"/>
              </a:rPr>
              <a:t>Klõpsa järgmine slaid.</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351628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noRot="1" noChangeAspect="1"/>
          </p:cNvSpPr>
          <p:nvPr>
            <p:ph type="sldImg"/>
          </p:nvPr>
        </p:nvSpPr>
        <p:spPr>
          <a:prstGeom prst="rect">
            <a:avLst/>
          </a:prstGeom>
        </p:spPr>
        <p:txBody>
          <a:bodyPr/>
          <a:lstStyle/>
          <a:p>
            <a:endParaRPr/>
          </a:p>
        </p:txBody>
      </p:sp>
      <p:sp>
        <p:nvSpPr>
          <p:cNvPr id="216" name="Shape 216"/>
          <p:cNvSpPr>
            <a:spLocks noGrp="1"/>
          </p:cNvSpPr>
          <p:nvPr>
            <p:ph type="body" sz="quarter" idx="1"/>
          </p:nvPr>
        </p:nvSpPr>
        <p:spPr>
          <a:prstGeom prst="rect">
            <a:avLst/>
          </a:prstGeom>
        </p:spPr>
        <p:txBody>
          <a:bodyPr/>
          <a:lstStyle/>
          <a:p>
            <a:r>
              <a:rPr lang="et-EE" sz="2200" dirty="0" smtClean="0">
                <a:effectLst/>
                <a:latin typeface="+mn-lt"/>
                <a:ea typeface="+mn-ea"/>
                <a:cs typeface="+mn-cs"/>
                <a:sym typeface="Helvetica Neue"/>
              </a:rPr>
              <a:t>20. slaid. Nendel piltidel on kontrollitud Eesti koolilaste hammaste puhtust. Hammaste peal olev mustus ehk hambakatt on värvitud katutabletiga, et näeks, kus on pesemata kohad. Ilma spetsiaalselt värvimata on hambakatt enamasti valget või kollakat värvi nagu hammas, seepärast seda silmaga hästi ei näe. Hambakatt koosneb peamiselt bakteritest, vähesel määral ka toiduosakestest, valkudest ja surnud naharakkudest. Hambakatu peab hommikul ja õhtul hammastelt eemaldama. Seda, kas hambad on hästi pestud, saad kõigepealt testida oma keelega: kui hammastest keelega üle libistades on hambapind sile, siis on puhas, aga karedamad kohad on jäänud mustaks. Hammaste puhtust võib kodus testida ka spetsiaalsete abivahenditega (katutableti, spetsiaalse hambapasta vms). Kindlasti oskab sinu hambaarst või </a:t>
            </a:r>
            <a:r>
              <a:rPr lang="et-EE" sz="2200" dirty="0" err="1" smtClean="0">
                <a:effectLst/>
                <a:latin typeface="+mn-lt"/>
                <a:ea typeface="+mn-ea"/>
                <a:cs typeface="+mn-cs"/>
                <a:sym typeface="Helvetica Neue"/>
              </a:rPr>
              <a:t>hügienist</a:t>
            </a:r>
            <a:r>
              <a:rPr lang="et-EE" sz="2200" dirty="0" smtClean="0">
                <a:effectLst/>
                <a:latin typeface="+mn-lt"/>
                <a:ea typeface="+mn-ea"/>
                <a:cs typeface="+mn-cs"/>
                <a:sym typeface="Helvetica Neue"/>
              </a:rPr>
              <a:t> öelda, kas hambad on hästi puhtaks pestud.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      Miks peab üldse hambaid pesema, kui rääkisime, et hambaaukude tekkes on nii suur roll söömisel, joomisel ja selle sagedusel?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  Paksus hambakatus kestab hambaid nõrgestav happerünnak pikka aega.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  Kui hambakatt on ees, siis ei saa sülg nii hästi hammast kaitsta. Süljes on aga mineraalained ja kaitsesüsteemid.</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  Ka hambapastas olevad ained ei saa nii hästi hammast tugevdada.</a:t>
            </a:r>
            <a:endParaRPr lang="en-GB" sz="2200" dirty="0" smtClean="0">
              <a:effectLst/>
              <a:latin typeface="+mn-lt"/>
              <a:ea typeface="+mn-ea"/>
              <a:cs typeface="+mn-cs"/>
              <a:sym typeface="Helvetica Neue"/>
            </a:endParaRPr>
          </a:p>
          <a:p>
            <a:pPr>
              <a:defRPr sz="2400"/>
            </a:pPr>
            <a:endParaRPr dirty="0"/>
          </a:p>
        </p:txBody>
      </p:sp>
    </p:spTree>
    <p:extLst>
      <p:ext uri="{BB962C8B-B14F-4D97-AF65-F5344CB8AC3E}">
        <p14:creationId xmlns:p14="http://schemas.microsoft.com/office/powerpoint/2010/main" val="251679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21. slaid. Kui hambaid on aastaid halvasti pestud, siis võib juhtuda nii – hambakatt ja kivistunud hambakatt ehk hambakivi hävitavad hamba kinnituskoe. Siis hakkavad hambad liikuma, tekivad hammaste vahele vahed, hambad tunduvad pikemad jne. Kui igemed jäetakse ravimata, siis võib aastate pärast hambaid kinni hoidev kude ka nii ära hävida, et hammas tuleb lihtsalt suust välja. Igemehaiguste ennetuses ja ravis on kõige tähtsam puhtus – hammaste pesu ja lisaks ka hambaniidi või hambavaheharjaga puhastamine.</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5818152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22. 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Hambapastat ei ole hambaharja peale üldse palju vaja – ainult sinu väikese sõrmeotsa suurune ehk umbes herneterasuurune kogus. Pärast hambapesu sülita hambapasta välja, aga ära loputa suud veega, siis jääb hambapasta suhu toimima. See on sarnane käte kreemitamisega – pärast kreemitamist ei lähe ju kohe käsi pesema. Kui sulle ei meeldi suhu jäänud hambapasta maitse, siis tee lohakas loputus. Ole lohakas! Seda just väga tihti ei öelda :) </a:t>
            </a:r>
            <a:endParaRPr lang="en-GB" sz="2200" dirty="0" smtClean="0">
              <a:effectLst/>
              <a:latin typeface="+mn-lt"/>
              <a:ea typeface="+mn-ea"/>
              <a:cs typeface="+mn-cs"/>
              <a:sym typeface="Helvetica Neue"/>
            </a:endParaRPr>
          </a:p>
          <a:p>
            <a:r>
              <a:rPr lang="et-EE" sz="2200" i="1" dirty="0" smtClean="0">
                <a:effectLst/>
                <a:latin typeface="+mn-lt"/>
                <a:ea typeface="+mn-ea"/>
                <a:cs typeface="+mn-cs"/>
                <a:sym typeface="Helvetica Neue"/>
              </a:rPr>
              <a:t>Suurematele lastele võiks rääkida:</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Veel üks soovitus – kasuta hambapastat, milles on fluoriid. See tugevdab hambaid ja vähendab happerünnakut.</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9384967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23. slaid. Suurendusega on välja toodud hambaharja üks harjas, mille peal on toiduosakesed ja bakterid. Kui tihti peaks hambaharja uue vastu vahetama? Vaheta oma hambahari välja iga kolme kuu tagant. Hambahari vali pehmete harjastega (märgistusega </a:t>
            </a:r>
            <a:r>
              <a:rPr lang="et-EE" sz="2200" i="1" dirty="0" err="1" smtClean="0">
                <a:effectLst/>
                <a:latin typeface="+mn-lt"/>
                <a:ea typeface="+mn-ea"/>
                <a:cs typeface="+mn-cs"/>
                <a:sym typeface="Helvetica Neue"/>
              </a:rPr>
              <a:t>soft</a:t>
            </a:r>
            <a:r>
              <a:rPr lang="et-EE" sz="2200" dirty="0" smtClean="0">
                <a:effectLst/>
                <a:latin typeface="+mn-lt"/>
                <a:ea typeface="+mn-ea"/>
                <a:cs typeface="+mn-cs"/>
                <a:sym typeface="Helvetica Neue"/>
              </a:rPr>
              <a:t>), kuna pehmed harjased ei kahjusta igemeid ega hambapinda. Hambad saab hästi puhtaks pesta nii elektrilise hambaharjaga kui ka tavalise käsiharjaga. Valik on sinu. Kõige olulisem on, et hammaste harjamise tehnika oleks õige.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21184834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24.</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Viimane, viies reegel on lihtne: käi kord aastas hambaarsti juures kontrollis, sest sa ise ei tea ega näe täpselt, mis su suus toimub.</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205892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25. 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Siin on päris hammaste läbilõiked. Selline hambaauk võib tekkida umbes poole aastaga ja see on salakaval – sa ise seda ei näe. Sellepärast ongi vaja hambaarsti juures kontrollis käia ja tekkinud hambaaugud ära parandada nii kiiresti kui võimalik. Jäta meelde – oma hammas on alati parem ja tugevam kui tehismaterjal (plomm/täidis).</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      </a:t>
            </a:r>
            <a:r>
              <a:rPr lang="et-EE" sz="2200" i="1" dirty="0" smtClean="0">
                <a:effectLst/>
                <a:latin typeface="+mn-lt"/>
                <a:ea typeface="+mn-ea"/>
                <a:cs typeface="+mn-cs"/>
                <a:sym typeface="Helvetica Neue"/>
              </a:rPr>
              <a:t>Kui on aega ja soovi, siis selle pildi juures saab rääkida ka hamba anatoomiast.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Mineraalainete edasi-tagasi liikumine, millest enne rääkisime, toimub hambaemailis ehk hamba pealmises kihis. Email on sinu organismi kõige tugevam kude. Seda nimetust on hästi kerge meelde jätta: </a:t>
            </a:r>
            <a:r>
              <a:rPr lang="et-EE" sz="2200" i="1" dirty="0" smtClean="0">
                <a:effectLst/>
                <a:latin typeface="+mn-lt"/>
                <a:ea typeface="+mn-ea"/>
                <a:cs typeface="+mn-cs"/>
                <a:sym typeface="Helvetica Neue"/>
              </a:rPr>
              <a:t>e-mail</a:t>
            </a:r>
            <a:r>
              <a:rPr lang="et-EE" sz="2200" dirty="0" smtClean="0">
                <a:effectLst/>
                <a:latin typeface="+mn-lt"/>
                <a:ea typeface="+mn-ea"/>
                <a:cs typeface="+mn-cs"/>
                <a:sym typeface="Helvetica Neue"/>
              </a:rPr>
              <a:t>. Kui happerünnakuid on liiga tihti, siis laguneb ka kõige tugevam kude ja auk jõuab hambaluu ehk dentiinini (</a:t>
            </a:r>
            <a:r>
              <a:rPr lang="et-EE" sz="2200" i="1" dirty="0" smtClean="0">
                <a:effectLst/>
                <a:latin typeface="+mn-lt"/>
                <a:ea typeface="+mn-ea"/>
                <a:cs typeface="+mn-cs"/>
                <a:sym typeface="Helvetica Neue"/>
              </a:rPr>
              <a:t>näita pildil dentiini</a:t>
            </a:r>
            <a:r>
              <a:rPr lang="et-EE" sz="2200" dirty="0" smtClean="0">
                <a:effectLst/>
                <a:latin typeface="+mn-lt"/>
                <a:ea typeface="+mn-ea"/>
                <a:cs typeface="+mn-cs"/>
                <a:sym typeface="Helvetica Neue"/>
              </a:rPr>
              <a:t>). Kui auk on aga väga sügav, siis saab kahjustatud ka dentiini all olev niinimetatud hamba süda ehk pulp, mis koosneb närvidest ja veresoontest. Siis hakkab tavaliselt hammas kõvasti valutama, nii et ei lase rahulikult olla, süüa ega magada. Sel juhul saab aidata ainult hambaarst.</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8581891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26. slaid. Oluline on kõiki reegleid järgida, ei piisa ainult vee joomisest või hammaste pesust.</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21274962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hape 283"/>
          <p:cNvSpPr>
            <a:spLocks noGrp="1" noRot="1" noChangeAspect="1"/>
          </p:cNvSpPr>
          <p:nvPr>
            <p:ph type="sldImg"/>
          </p:nvPr>
        </p:nvSpPr>
        <p:spPr>
          <a:xfrm>
            <a:off x="381000" y="685800"/>
            <a:ext cx="6096000" cy="3429000"/>
          </a:xfrm>
          <a:prstGeom prst="rect">
            <a:avLst/>
          </a:prstGeom>
        </p:spPr>
        <p:txBody>
          <a:bodyPr/>
          <a:lstStyle/>
          <a:p>
            <a:endParaRPr/>
          </a:p>
        </p:txBody>
      </p:sp>
      <p:sp>
        <p:nvSpPr>
          <p:cNvPr id="284" name="Shape 284"/>
          <p:cNvSpPr>
            <a:spLocks noGrp="1"/>
          </p:cNvSpPr>
          <p:nvPr>
            <p:ph type="body" sz="quarter" idx="1"/>
          </p:nvPr>
        </p:nvSpPr>
        <p:spPr>
          <a:prstGeom prst="rect">
            <a:avLst/>
          </a:prstGeom>
        </p:spPr>
        <p:txBody>
          <a:bodyPr/>
          <a:lstStyle/>
          <a:p>
            <a:r>
              <a:rPr lang="et-EE" sz="2200" dirty="0" smtClean="0">
                <a:effectLst/>
                <a:latin typeface="+mn-lt"/>
                <a:ea typeface="+mn-ea"/>
                <a:cs typeface="+mn-cs"/>
                <a:sym typeface="Helvetica Neue"/>
              </a:rPr>
              <a:t>27. slaid</a:t>
            </a:r>
            <a:r>
              <a:rPr lang="en-GB" sz="2200" dirty="0" smtClean="0">
                <a:effectLst/>
                <a:latin typeface="+mn-lt"/>
                <a:ea typeface="+mn-ea"/>
                <a:cs typeface="+mn-cs"/>
                <a:sym typeface="Helvetica Neue"/>
              </a:rPr>
              <a:t>.</a:t>
            </a:r>
            <a:r>
              <a:rPr lang="en-GB"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Hambaaugud kahjustavad hambaid. Kuid mis veel hambaid kahjustab? </a:t>
            </a:r>
            <a:endParaRPr lang="en-GB" sz="2200" dirty="0" smtClean="0">
              <a:effectLst/>
              <a:latin typeface="+mn-lt"/>
              <a:ea typeface="+mn-ea"/>
              <a:cs typeface="+mn-cs"/>
              <a:sym typeface="Helvetica Neue"/>
            </a:endParaRPr>
          </a:p>
          <a:p>
            <a:r>
              <a:rPr lang="et-EE" sz="2200" i="1" dirty="0" smtClean="0">
                <a:effectLst/>
                <a:latin typeface="+mn-lt"/>
                <a:ea typeface="+mn-ea"/>
                <a:cs typeface="+mn-cs"/>
                <a:sym typeface="Helvetica Neue"/>
              </a:rPr>
              <a:t>Kui pikalt seda teemat käsitleda, oleneb sellest, kui palju on aega, mis vanuses on lapsed ja mida õpetaja soovib. Need slaidid, millest rääkida ei taha, peida ära „</a:t>
            </a:r>
            <a:r>
              <a:rPr lang="et-EE" sz="2200" dirty="0" err="1" smtClean="0">
                <a:effectLst/>
                <a:latin typeface="+mn-lt"/>
                <a:ea typeface="+mn-ea"/>
                <a:cs typeface="+mn-cs"/>
                <a:sym typeface="Helvetica Neue"/>
              </a:rPr>
              <a:t>hide</a:t>
            </a:r>
            <a:r>
              <a:rPr lang="et-EE" sz="2200" dirty="0" smtClean="0">
                <a:effectLst/>
                <a:latin typeface="+mn-lt"/>
                <a:ea typeface="+mn-ea"/>
                <a:cs typeface="+mn-cs"/>
                <a:sym typeface="Helvetica Neue"/>
              </a:rPr>
              <a:t>“</a:t>
            </a:r>
            <a:r>
              <a:rPr lang="et-EE" sz="2200" i="1" dirty="0" smtClean="0">
                <a:effectLst/>
                <a:latin typeface="+mn-lt"/>
                <a:ea typeface="+mn-ea"/>
                <a:cs typeface="+mn-cs"/>
                <a:sym typeface="Helvetica Neue"/>
              </a:rPr>
              <a:t> ehk „peida“ funktsiooniga.</a:t>
            </a:r>
            <a:endParaRPr lang="en-GB" sz="2200" dirty="0" smtClean="0">
              <a:effectLst/>
              <a:latin typeface="+mn-lt"/>
              <a:ea typeface="+mn-ea"/>
              <a:cs typeface="+mn-cs"/>
              <a:sym typeface="Helvetica Neue"/>
            </a:endParaRPr>
          </a:p>
          <a:p>
            <a:pPr>
              <a:lnSpc>
                <a:spcPct val="150000"/>
              </a:lnSpc>
              <a:defRPr sz="2400">
                <a:solidFill>
                  <a:srgbClr val="28778A"/>
                </a:solidFill>
                <a:latin typeface="Gill Sans"/>
                <a:ea typeface="Gill Sans"/>
                <a:cs typeface="Gill Sans"/>
                <a:sym typeface="Gill Sans"/>
              </a:defRPr>
            </a:pPr>
            <a:endParaRPr dirty="0"/>
          </a:p>
        </p:txBody>
      </p:sp>
    </p:spTree>
    <p:extLst>
      <p:ext uri="{BB962C8B-B14F-4D97-AF65-F5344CB8AC3E}">
        <p14:creationId xmlns:p14="http://schemas.microsoft.com/office/powerpoint/2010/main" val="15799714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28. slaid</a:t>
            </a:r>
            <a:r>
              <a:rPr lang="en-GB" sz="2200" dirty="0" smtClean="0">
                <a:effectLst/>
                <a:latin typeface="+mn-lt"/>
                <a:ea typeface="+mn-ea"/>
                <a:cs typeface="+mn-cs"/>
                <a:sym typeface="Helvetica Neue"/>
              </a:rPr>
              <a:t>.</a:t>
            </a:r>
            <a:r>
              <a:rPr lang="en-GB"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Hambatrauma kahjustab hammast või hambaid. Mis võivad tekitada hambatraumasid? Kontaktspordialad (hoki, poks), ekstreemsport jne. Kui harrastad seda laadi sporti, siis kanna kaitsvat </a:t>
            </a:r>
            <a:r>
              <a:rPr lang="et-EE" sz="2200" dirty="0" err="1" smtClean="0">
                <a:effectLst/>
                <a:latin typeface="+mn-lt"/>
                <a:ea typeface="+mn-ea"/>
                <a:cs typeface="+mn-cs"/>
                <a:sym typeface="Helvetica Neue"/>
              </a:rPr>
              <a:t>hambakapet</a:t>
            </a:r>
            <a:r>
              <a:rPr lang="et-EE" sz="2200" dirty="0" smtClean="0">
                <a:effectLst/>
                <a:latin typeface="+mn-lt"/>
                <a:ea typeface="+mn-ea"/>
                <a:cs typeface="+mn-cs"/>
                <a:sym typeface="Helvetica Neue"/>
              </a:rPr>
              <a:t>! </a:t>
            </a:r>
            <a:endParaRPr lang="en-GB" sz="2200" dirty="0" smtClean="0">
              <a:effectLst/>
              <a:latin typeface="+mn-lt"/>
              <a:ea typeface="+mn-ea"/>
              <a:cs typeface="+mn-cs"/>
              <a:sym typeface="Helvetica Neue"/>
            </a:endParaRPr>
          </a:p>
          <a:p>
            <a:r>
              <a:rPr lang="et-EE" sz="2200" i="1" dirty="0" smtClean="0">
                <a:effectLst/>
                <a:latin typeface="+mn-lt"/>
                <a:ea typeface="+mn-ea"/>
                <a:cs typeface="+mn-cs"/>
                <a:sym typeface="Helvetica Neue"/>
              </a:rPr>
              <a:t>Kui aega on, siis võiks rääkida ka sellest, kuidas käituda hambatrauma korral.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Ma loodan, et teil ei lähe seda infot vaja, aga kui näed pealt hambatraumat, siis tead, kuidas käituda. Kui hambast murdusid tükid lahti, siis korja tükid kokku, et need arstile anda. Helista hambaarstile ja räägi mure ära, et saada võimalikult kiiresti hambaarsti juurde aeg. Suud peaks hoidma pigem kinni, kuna murdunud hammas võib olla tundlik. Kui trauma tõttu tuli hammas koos juurega välja, siis tuleb hammas asetada kohe suhu oma kohale tagasi. Kui see pannakse tagasi 20 minuti jooksul, jääb see enamasti püsima. Suhu asetades hoia hammast selle laiemast osast, ära juurt puutu! Kui hammas on oma kohal, tuleb hambad kokku hammustada ja kohe hambaarsti esmaabi vastuvõttu minna (enne ette helistada ja mure ära rääkida). Kui sul hammast kohe tagasi panna ei õnnestu, siis aseta see suhu sülje või piimatopsi sisse. Pea meeles, et hammast ei tohi hoida kraanivees! Kui hammas on must, siis võid selle korraks üle loputada külma veega.</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162346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29. slaid. Suitsetamine kahjustab peale kopsude ka hambaid ja igemeid. Lisaks teeb suitsetamine hambad tumedamaks (kollakamaks, hallikamaks).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951879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3. slaid. Hambaauke on siin mitmes kohas: hambakaela peal, kahe hamba vahel jne. Aga kuidas hambaaugud tekivad? </a:t>
            </a:r>
            <a:endParaRPr lang="en-GB" sz="2200" dirty="0" smtClean="0">
              <a:effectLst/>
              <a:latin typeface="+mn-lt"/>
              <a:ea typeface="+mn-ea"/>
              <a:cs typeface="+mn-cs"/>
              <a:sym typeface="Helvetica Neue"/>
            </a:endParaRPr>
          </a:p>
          <a:p>
            <a:r>
              <a:rPr lang="et-EE" sz="2200" i="1" dirty="0" smtClean="0">
                <a:effectLst/>
                <a:latin typeface="+mn-lt"/>
                <a:ea typeface="+mn-ea"/>
                <a:cs typeface="+mn-cs"/>
                <a:sym typeface="Helvetica Neue"/>
              </a:rPr>
              <a:t>Lase lastel ise pakkuda. Enamasti vastatakse, et siis, kui vähe/halvasti hambaid pestakse ja palju kommi/magusat süüakse.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Nii et paned kommi hamba peale ja tekibki auk? Mis seal ikka täpselt toimub?</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21290390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30. slaid</a:t>
            </a:r>
            <a:r>
              <a:rPr lang="en-GB" sz="2200" dirty="0" smtClean="0">
                <a:effectLst/>
                <a:latin typeface="+mn-lt"/>
                <a:ea typeface="+mn-ea"/>
                <a:cs typeface="+mn-cs"/>
                <a:sym typeface="Helvetica Neue"/>
              </a:rPr>
              <a:t>.</a:t>
            </a:r>
            <a:r>
              <a:rPr lang="en-GB" sz="2200" baseline="0" dirty="0" smtClean="0">
                <a:effectLst/>
                <a:latin typeface="+mn-lt"/>
                <a:ea typeface="+mn-ea"/>
                <a:cs typeface="+mn-cs"/>
                <a:sym typeface="Helvetica Neue"/>
              </a:rPr>
              <a:t> </a:t>
            </a:r>
            <a:r>
              <a:rPr lang="et-EE" sz="2200" dirty="0" err="1" smtClean="0">
                <a:effectLst/>
                <a:latin typeface="+mn-lt"/>
                <a:ea typeface="+mn-ea"/>
                <a:cs typeface="+mn-cs"/>
                <a:sym typeface="Helvetica Neue"/>
              </a:rPr>
              <a:t>Snusi</a:t>
            </a:r>
            <a:r>
              <a:rPr lang="et-EE" sz="2200" dirty="0" smtClean="0">
                <a:effectLst/>
                <a:latin typeface="+mn-lt"/>
                <a:ea typeface="+mn-ea"/>
                <a:cs typeface="+mn-cs"/>
                <a:sym typeface="Helvetica Neue"/>
              </a:rPr>
              <a:t> ehk mokatubaka väike </a:t>
            </a:r>
            <a:r>
              <a:rPr lang="et-EE" sz="2200" dirty="0" err="1" smtClean="0">
                <a:effectLst/>
                <a:latin typeface="+mn-lt"/>
                <a:ea typeface="+mn-ea"/>
                <a:cs typeface="+mn-cs"/>
                <a:sym typeface="Helvetica Neue"/>
              </a:rPr>
              <a:t>kotike</a:t>
            </a:r>
            <a:r>
              <a:rPr lang="et-EE" sz="2200" dirty="0" smtClean="0">
                <a:effectLst/>
                <a:latin typeface="+mn-lt"/>
                <a:ea typeface="+mn-ea"/>
                <a:cs typeface="+mn-cs"/>
                <a:sym typeface="Helvetica Neue"/>
              </a:rPr>
              <a:t> võib tekitada suuri kahjustusi, sõltuvalt sellest, kuhu </a:t>
            </a:r>
            <a:r>
              <a:rPr lang="et-EE" sz="2200" dirty="0" err="1" smtClean="0">
                <a:effectLst/>
                <a:latin typeface="+mn-lt"/>
                <a:ea typeface="+mn-ea"/>
                <a:cs typeface="+mn-cs"/>
                <a:sym typeface="Helvetica Neue"/>
              </a:rPr>
              <a:t>kotike</a:t>
            </a:r>
            <a:r>
              <a:rPr lang="et-EE" sz="2200" dirty="0" smtClean="0">
                <a:effectLst/>
                <a:latin typeface="+mn-lt"/>
                <a:ea typeface="+mn-ea"/>
                <a:cs typeface="+mn-cs"/>
                <a:sym typeface="Helvetica Neue"/>
              </a:rPr>
              <a:t> asetatakse. Pidev kokkupuude kemikaaliga ärritab limaskesta ja võib tekitada sinna kahjustuse. Aastate jooksul võib sellest tekkida isegi (limaskesta) vähk. Lisaks võib </a:t>
            </a:r>
            <a:r>
              <a:rPr lang="et-EE" sz="2200" dirty="0" err="1" smtClean="0">
                <a:effectLst/>
                <a:latin typeface="+mn-lt"/>
                <a:ea typeface="+mn-ea"/>
                <a:cs typeface="+mn-cs"/>
                <a:sym typeface="Helvetica Neue"/>
              </a:rPr>
              <a:t>snus</a:t>
            </a:r>
            <a:r>
              <a:rPr lang="et-EE" sz="2200" dirty="0" smtClean="0">
                <a:effectLst/>
                <a:latin typeface="+mn-lt"/>
                <a:ea typeface="+mn-ea"/>
                <a:cs typeface="+mn-cs"/>
                <a:sym typeface="Helvetica Neue"/>
              </a:rPr>
              <a:t> kahjustada iget ja hammaste kaela piirkonda, nagu siin pildi peal on näha.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9125361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31. slaid</a:t>
            </a:r>
            <a:r>
              <a:rPr lang="en-GB" sz="2200" dirty="0" smtClean="0">
                <a:effectLst/>
                <a:latin typeface="+mn-lt"/>
                <a:ea typeface="+mn-ea"/>
                <a:cs typeface="+mn-cs"/>
                <a:sym typeface="Helvetica Neue"/>
              </a:rPr>
              <a:t>.</a:t>
            </a:r>
            <a:r>
              <a:rPr lang="en-GB"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Ära lutsuta palju sidrunit, </a:t>
            </a:r>
            <a:r>
              <a:rPr lang="et-EE" sz="2200" dirty="0" err="1" smtClean="0">
                <a:effectLst/>
                <a:latin typeface="+mn-lt"/>
                <a:ea typeface="+mn-ea"/>
                <a:cs typeface="+mn-cs"/>
                <a:sym typeface="Helvetica Neue"/>
              </a:rPr>
              <a:t>laimi</a:t>
            </a:r>
            <a:r>
              <a:rPr lang="et-EE" sz="2200" dirty="0" smtClean="0">
                <a:effectLst/>
                <a:latin typeface="+mn-lt"/>
                <a:ea typeface="+mn-ea"/>
                <a:cs typeface="+mn-cs"/>
                <a:sym typeface="Helvetica Neue"/>
              </a:rPr>
              <a:t> ega joo pidevalt sidrunivett. See tekitab suhu liigset hapet, mis lahustab hambaemaili. Hambad muutuvad tundlikuks ja võivad tekkida ka muud probleemid.</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9260017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32. slaid</a:t>
            </a:r>
            <a:r>
              <a:rPr lang="en-GB" sz="2200" dirty="0" smtClean="0">
                <a:effectLst/>
                <a:latin typeface="+mn-lt"/>
                <a:ea typeface="+mn-ea"/>
                <a:cs typeface="+mn-cs"/>
                <a:sym typeface="Helvetica Neue"/>
              </a:rPr>
              <a:t>.</a:t>
            </a:r>
            <a:r>
              <a:rPr lang="en-GB"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Suukooli koduleht on </a:t>
            </a:r>
            <a:r>
              <a:rPr lang="et-EE" sz="2200" u="sng" dirty="0" smtClean="0">
                <a:effectLst/>
                <a:latin typeface="+mn-lt"/>
                <a:ea typeface="+mn-ea"/>
                <a:cs typeface="+mn-cs"/>
                <a:sym typeface="Helvetica Neue"/>
                <a:hlinkClick r:id="rId3"/>
              </a:rPr>
              <a:t>www.suukool.ee</a:t>
            </a:r>
            <a:r>
              <a:rPr lang="et-EE" sz="2200" dirty="0" smtClean="0">
                <a:effectLst/>
                <a:latin typeface="+mn-lt"/>
                <a:ea typeface="+mn-ea"/>
                <a:cs typeface="+mn-cs"/>
                <a:sym typeface="Helvetica Neue"/>
              </a:rPr>
              <a:t>. Lisaks oleme Facebookis ja </a:t>
            </a:r>
            <a:r>
              <a:rPr lang="et-EE" sz="2200" dirty="0" err="1" smtClean="0">
                <a:effectLst/>
                <a:latin typeface="+mn-lt"/>
                <a:ea typeface="+mn-ea"/>
                <a:cs typeface="+mn-cs"/>
                <a:sym typeface="Helvetica Neue"/>
              </a:rPr>
              <a:t>Youtube’is</a:t>
            </a:r>
            <a:r>
              <a:rPr lang="et-EE" sz="2200" dirty="0" smtClean="0">
                <a:effectLst/>
                <a:latin typeface="+mn-lt"/>
                <a:ea typeface="+mn-ea"/>
                <a:cs typeface="+mn-cs"/>
                <a:sym typeface="Helvetica Neue"/>
              </a:rPr>
              <a:t>. Mine vaata!</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9054918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33. slaid. Suukooli </a:t>
            </a:r>
            <a:r>
              <a:rPr lang="et-EE" sz="2200" dirty="0" err="1" smtClean="0">
                <a:effectLst/>
                <a:latin typeface="+mn-lt"/>
                <a:ea typeface="+mn-ea"/>
                <a:cs typeface="+mn-cs"/>
                <a:sym typeface="Helvetica Neue"/>
              </a:rPr>
              <a:t>Youtube’ist</a:t>
            </a:r>
            <a:r>
              <a:rPr lang="et-EE" sz="2200" dirty="0" smtClean="0">
                <a:effectLst/>
                <a:latin typeface="+mn-lt"/>
                <a:ea typeface="+mn-ea"/>
                <a:cs typeface="+mn-cs"/>
                <a:sym typeface="Helvetica Neue"/>
              </a:rPr>
              <a:t> otsi kindlasti üles Suukooli hambapesulaul, mille tegi </a:t>
            </a:r>
            <a:r>
              <a:rPr lang="et-EE" sz="2200" dirty="0" err="1" smtClean="0">
                <a:effectLst/>
                <a:latin typeface="+mn-lt"/>
                <a:ea typeface="+mn-ea"/>
                <a:cs typeface="+mn-cs"/>
                <a:sym typeface="Helvetica Neue"/>
              </a:rPr>
              <a:t>Stig</a:t>
            </a:r>
            <a:r>
              <a:rPr lang="et-EE" sz="2200" dirty="0" smtClean="0">
                <a:effectLst/>
                <a:latin typeface="+mn-lt"/>
                <a:ea typeface="+mn-ea"/>
                <a:cs typeface="+mn-cs"/>
                <a:sym typeface="Helvetica Neue"/>
              </a:rPr>
              <a:t> Rästa ja mida ta laulab nii eesti, vene kui ka inglise keeles.</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8650880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34. slaid</a:t>
            </a:r>
            <a:r>
              <a:rPr lang="en-GB" sz="2200" dirty="0" smtClean="0">
                <a:effectLst/>
                <a:latin typeface="+mn-lt"/>
                <a:ea typeface="+mn-ea"/>
                <a:cs typeface="+mn-cs"/>
                <a:sym typeface="Helvetica Neue"/>
              </a:rPr>
              <a:t>.</a:t>
            </a:r>
            <a:r>
              <a:rPr lang="en-GB"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Kui said täna teada, et oled midagi valesti teinud, siis tee vajalikud muudatused, kasvõi iga päev millimeetri jagu õiges suunas. Kui said täna kinnitust, et oled õigel teel, siis jätka samas vaimus! Aitäh kuulamast!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498150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4.</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Mis on pildil? Mis meil suus veel on? Mikroobid ja bakterid. Selleks, et neid paremini näha, on mikroobid roosaks värvitud. Niimoodi asetsevad nad suus hamba peal. Neid on suus miljoneid ning nad paljunevad väga kiiresti. Kuidas need mikroobid ikkagi hambaaugu tekitavad? Nagu </a:t>
            </a:r>
            <a:r>
              <a:rPr lang="et-EE" sz="2200" dirty="0" err="1" smtClean="0">
                <a:effectLst/>
                <a:latin typeface="+mn-lt"/>
                <a:ea typeface="+mn-ea"/>
                <a:cs typeface="+mn-cs"/>
                <a:sym typeface="Helvetica Neue"/>
              </a:rPr>
              <a:t>sööbik</a:t>
            </a:r>
            <a:r>
              <a:rPr lang="et-EE" sz="2200" dirty="0" smtClean="0">
                <a:effectLst/>
                <a:latin typeface="+mn-lt"/>
                <a:ea typeface="+mn-ea"/>
                <a:cs typeface="+mn-cs"/>
                <a:sym typeface="Helvetica Neue"/>
              </a:rPr>
              <a:t> ja pisik – kirkadega või?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649847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hape 78"/>
          <p:cNvSpPr>
            <a:spLocks noGrp="1" noRot="1" noChangeAspect="1"/>
          </p:cNvSpPr>
          <p:nvPr>
            <p:ph type="sldImg"/>
          </p:nvPr>
        </p:nvSpPr>
        <p:spPr>
          <a:prstGeom prst="rect">
            <a:avLst/>
          </a:prstGeom>
        </p:spPr>
        <p:txBody>
          <a:bodyPr/>
          <a:lstStyle/>
          <a:p>
            <a:endParaRPr/>
          </a:p>
        </p:txBody>
      </p:sp>
      <p:sp>
        <p:nvSpPr>
          <p:cNvPr id="79" name="Shape 79"/>
          <p:cNvSpPr>
            <a:spLocks noGrp="1"/>
          </p:cNvSpPr>
          <p:nvPr>
            <p:ph type="body" sz="quarter" idx="1"/>
          </p:nvPr>
        </p:nvSpPr>
        <p:spPr>
          <a:prstGeom prst="rect">
            <a:avLst/>
          </a:prstGeom>
        </p:spPr>
        <p:txBody>
          <a:bodyPr/>
          <a:lstStyle/>
          <a:p>
            <a:r>
              <a:rPr lang="et-EE" sz="2200" dirty="0" smtClean="0">
                <a:effectLst/>
                <a:latin typeface="+mn-lt"/>
                <a:ea typeface="+mn-ea"/>
                <a:cs typeface="+mn-cs"/>
                <a:sym typeface="Helvetica Neue"/>
              </a:rPr>
              <a:t>5. 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Mikroobid saavad süüa siis, kui sina midagi suhu paned – kas sööki või jooki, mis ei ole vesi. Seejärel hakkavad mikroobid tootma hapet, mis pehmendab hamba pealispinda. Seda nimetatakse happerünnakuks. Oled kuulnud? Kui annad mikroobidele liiga tihti süüa, siis hape muudkui ründab hammast ja hamba pind lahustub järjest pehmemaks. Kui hammas puhata ja taastuda ei saa, siis tekibki lõpuks auk. </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Selleks, et hambaauk tekiks, peavad olemas olema kolm asja: mikroobid, toit ja – mis see kolmas asi on? </a:t>
            </a:r>
            <a:endParaRPr lang="en-GB" sz="2200" dirty="0" smtClean="0">
              <a:effectLst/>
              <a:latin typeface="+mn-lt"/>
              <a:ea typeface="+mn-ea"/>
              <a:cs typeface="+mn-cs"/>
              <a:sym typeface="Helvetica Neue"/>
            </a:endParaRPr>
          </a:p>
          <a:p>
            <a:r>
              <a:rPr lang="et-EE" sz="2200" i="1" dirty="0" smtClean="0">
                <a:effectLst/>
                <a:latin typeface="+mn-lt"/>
                <a:ea typeface="+mn-ea"/>
                <a:cs typeface="+mn-cs"/>
                <a:sym typeface="Helvetica Neue"/>
              </a:rPr>
              <a:t>„Aeg“ on see vastus, mida otsime. Sageli ütlevad lapsed juba ise õige vastuse. Järgmisel slaidil on küsimärgi asemel vastus.</a:t>
            </a:r>
            <a:endParaRPr lang="en-GB" sz="2200" dirty="0" smtClean="0">
              <a:effectLst/>
              <a:latin typeface="+mn-lt"/>
              <a:ea typeface="+mn-ea"/>
              <a:cs typeface="+mn-cs"/>
              <a:sym typeface="Helvetica Neue"/>
            </a:endParaRPr>
          </a:p>
          <a:p>
            <a:pPr>
              <a:defRPr sz="1600">
                <a:latin typeface="Helvetica Light"/>
                <a:ea typeface="Helvetica Light"/>
                <a:cs typeface="Helvetica Light"/>
                <a:sym typeface="Helvetica Light"/>
              </a:defRPr>
            </a:pPr>
            <a:endParaRPr dirty="0">
              <a:latin typeface="+mj-lt"/>
              <a:ea typeface="+mj-ea"/>
              <a:cs typeface="+mj-cs"/>
              <a:sym typeface="Helvetica"/>
            </a:endParaRPr>
          </a:p>
        </p:txBody>
      </p:sp>
    </p:spTree>
    <p:extLst>
      <p:ext uri="{BB962C8B-B14F-4D97-AF65-F5344CB8AC3E}">
        <p14:creationId xmlns:p14="http://schemas.microsoft.com/office/powerpoint/2010/main" val="1060252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Shape 88"/>
          <p:cNvSpPr>
            <a:spLocks noGrp="1" noRot="1" noChangeAspect="1"/>
          </p:cNvSpPr>
          <p:nvPr>
            <p:ph type="sldImg"/>
          </p:nvPr>
        </p:nvSpPr>
        <p:spPr>
          <a:prstGeom prst="rect">
            <a:avLst/>
          </a:prstGeom>
        </p:spPr>
        <p:txBody>
          <a:bodyPr/>
          <a:lstStyle/>
          <a:p>
            <a:endParaRPr/>
          </a:p>
        </p:txBody>
      </p:sp>
      <p:sp>
        <p:nvSpPr>
          <p:cNvPr id="89" name="Shape 89"/>
          <p:cNvSpPr>
            <a:spLocks noGrp="1"/>
          </p:cNvSpPr>
          <p:nvPr>
            <p:ph type="body" sz="quarter" idx="1"/>
          </p:nvPr>
        </p:nvSpPr>
        <p:spPr>
          <a:prstGeom prst="rect">
            <a:avLst/>
          </a:prstGeom>
        </p:spPr>
        <p:txBody>
          <a:bodyPr/>
          <a:lstStyle/>
          <a:p>
            <a:r>
              <a:rPr lang="et-EE" sz="2200" dirty="0" smtClean="0">
                <a:effectLst/>
                <a:latin typeface="+mn-lt"/>
                <a:ea typeface="+mn-ea"/>
                <a:cs typeface="+mn-cs"/>
                <a:sym typeface="Helvetica Neue"/>
              </a:rPr>
              <a:t>6.</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Jah, see on aeg. Kui ühe neist komponentidest kõrvaldame, siis hambaauku ei teki. Kas saame kõik mikroobid suust ära puhastada? Ei, saame neid vähendada, aga kõigist lahti ei saa. Kas saame olla söömata, joomata? Ei, siis sureme ära. Aga kas saame vähendada aega, mil meil on toit suus? Jah, kui me pidevalt ei näksi – ei võta iga natukese aja tagant lonksu mahla, piima vms. </a:t>
            </a:r>
            <a:endParaRPr lang="en-GB" sz="2200" dirty="0" smtClean="0">
              <a:effectLst/>
              <a:latin typeface="+mn-lt"/>
              <a:ea typeface="+mn-ea"/>
              <a:cs typeface="+mn-cs"/>
              <a:sym typeface="Helvetica Neue"/>
            </a:endParaRPr>
          </a:p>
          <a:p>
            <a:pPr>
              <a:defRPr sz="1600">
                <a:latin typeface="Helvetica Light"/>
                <a:ea typeface="Helvetica Light"/>
                <a:cs typeface="Helvetica Light"/>
                <a:sym typeface="Helvetica Light"/>
              </a:defRPr>
            </a:pPr>
            <a:endParaRPr dirty="0"/>
          </a:p>
        </p:txBody>
      </p:sp>
    </p:spTree>
    <p:extLst>
      <p:ext uri="{BB962C8B-B14F-4D97-AF65-F5344CB8AC3E}">
        <p14:creationId xmlns:p14="http://schemas.microsoft.com/office/powerpoint/2010/main" val="2000183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7. slaid.</a:t>
            </a:r>
            <a:r>
              <a:rPr lang="et-EE" sz="2200" baseline="0" dirty="0" smtClean="0">
                <a:effectLst/>
                <a:latin typeface="+mn-lt"/>
                <a:ea typeface="+mn-ea"/>
                <a:cs typeface="+mn-cs"/>
                <a:sym typeface="Helvetica Neue"/>
              </a:rPr>
              <a:t> </a:t>
            </a:r>
            <a:r>
              <a:rPr lang="et-EE" sz="2200" i="1" dirty="0" smtClean="0">
                <a:effectLst/>
                <a:latin typeface="+mn-lt"/>
                <a:ea typeface="+mn-ea"/>
                <a:cs typeface="+mn-cs"/>
                <a:sym typeface="Helvetica Neue"/>
              </a:rPr>
              <a:t>Nüüd tuleb viis slaidi, kus korratakse hästi lihtsustatult üle hambaaugu tekkimise kulg.</a:t>
            </a:r>
            <a:endParaRPr lang="en-GB" sz="2200" dirty="0" smtClean="0">
              <a:effectLst/>
              <a:latin typeface="+mn-lt"/>
              <a:ea typeface="+mn-ea"/>
              <a:cs typeface="+mn-cs"/>
              <a:sym typeface="Helvetica Neue"/>
            </a:endParaRPr>
          </a:p>
          <a:p>
            <a:r>
              <a:rPr lang="et-EE" sz="2200" dirty="0" smtClean="0">
                <a:effectLst/>
                <a:latin typeface="+mn-lt"/>
                <a:ea typeface="+mn-ea"/>
                <a:cs typeface="+mn-cs"/>
                <a:sym typeface="Helvetica Neue"/>
              </a:rPr>
              <a:t>Räägime veel korra üle, mis toimub sinu suus siis, kui sa sööd. Siin pildil see hammas puhkab, tal on mõnus neutraalne ehk rahulik keskkond (ei ole happeline ega aluseline).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283057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8.</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slaid.</a:t>
            </a:r>
            <a:r>
              <a:rPr lang="et-EE" sz="2200" baseline="0" dirty="0" smtClean="0">
                <a:effectLst/>
                <a:latin typeface="+mn-lt"/>
                <a:ea typeface="+mn-ea"/>
                <a:cs typeface="+mn-cs"/>
                <a:sym typeface="Helvetica Neue"/>
              </a:rPr>
              <a:t> </a:t>
            </a:r>
            <a:r>
              <a:rPr lang="et-EE" sz="2200" dirty="0" smtClean="0">
                <a:effectLst/>
                <a:latin typeface="+mn-lt"/>
                <a:ea typeface="+mn-ea"/>
                <a:cs typeface="+mn-cs"/>
                <a:sym typeface="Helvetica Neue"/>
              </a:rPr>
              <a:t>Iga söök ja maitsega jook, mida me tarbime, sisaldab süsivesikuid. Süsivesikud on aga toiduks ka suus elavatele mikroobidele. Ainult puhtas ilma maitseta, lisanditeta vees ei ole süsivesikuid, see tähendab, et sealt mikroobid toitu ei saa.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1622881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t-EE" sz="2200" dirty="0" smtClean="0">
                <a:effectLst/>
                <a:latin typeface="+mn-lt"/>
                <a:ea typeface="+mn-ea"/>
                <a:cs typeface="+mn-cs"/>
                <a:sym typeface="Helvetica Neue"/>
              </a:rPr>
              <a:t>9. slaid. Kui mikroobid saavad süüa ehk süsivesikuid, siis nad toodavad hapet. </a:t>
            </a:r>
            <a:endParaRPr lang="en-GB" sz="2200" dirty="0" smtClean="0">
              <a:effectLst/>
              <a:latin typeface="+mn-lt"/>
              <a:ea typeface="+mn-ea"/>
              <a:cs typeface="+mn-cs"/>
              <a:sym typeface="Helvetica Neue"/>
            </a:endParaRPr>
          </a:p>
          <a:p>
            <a:endParaRPr lang="en-US" dirty="0"/>
          </a:p>
        </p:txBody>
      </p:sp>
    </p:spTree>
    <p:extLst>
      <p:ext uri="{BB962C8B-B14F-4D97-AF65-F5344CB8AC3E}">
        <p14:creationId xmlns:p14="http://schemas.microsoft.com/office/powerpoint/2010/main" val="329874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Sisu">
    <p:spTree>
      <p:nvGrpSpPr>
        <p:cNvPr id="1" name=""/>
        <p:cNvGrpSpPr/>
        <p:nvPr/>
      </p:nvGrpSpPr>
      <p:grpSpPr>
        <a:xfrm>
          <a:off x="0" y="0"/>
          <a:ext cx="0" cy="0"/>
          <a:chOff x="0" y="0"/>
          <a:chExt cx="0" cy="0"/>
        </a:xfrm>
      </p:grpSpPr>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ealkiri">
    <p:bg>
      <p:bgPr>
        <a:solidFill>
          <a:srgbClr val="B9CAF2"/>
        </a:solidFill>
        <a:effectLst/>
      </p:bgPr>
    </p:bg>
    <p:spTree>
      <p:nvGrpSpPr>
        <p:cNvPr id="1" name=""/>
        <p:cNvGrpSpPr/>
        <p:nvPr/>
      </p:nvGrpSpPr>
      <p:grpSpPr>
        <a:xfrm>
          <a:off x="0" y="0"/>
          <a:ext cx="0" cy="0"/>
          <a:chOff x="0" y="0"/>
          <a:chExt cx="0" cy="0"/>
        </a:xfrm>
      </p:grpSpPr>
      <p:sp>
        <p:nvSpPr>
          <p:cNvPr id="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27" name="Slide Number"/>
          <p:cNvSpPr txBox="1">
            <a:spLocks noGrp="1"/>
          </p:cNvSpPr>
          <p:nvPr>
            <p:ph type="sldNum" sz="quarter" idx="2"/>
          </p:nvPr>
        </p:nvSpPr>
        <p:spPr>
          <a:xfrm>
            <a:off x="11959031" y="13081000"/>
            <a:ext cx="453238" cy="461059"/>
          </a:xfrm>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5">
            <a:extLst/>
          </a:blip>
          <a:stretch>
            <a:fillRect/>
          </a:stretch>
        </p:blipFill>
        <p:spPr>
          <a:xfrm>
            <a:off x="343101" y="338959"/>
            <a:ext cx="1786825" cy="505236"/>
          </a:xfrm>
          <a:prstGeom prst="rect">
            <a:avLst/>
          </a:prstGeom>
          <a:ln w="12700">
            <a:miter lim="400000"/>
          </a:ln>
        </p:spPr>
      </p:pic>
      <p:sp>
        <p:nvSpPr>
          <p:cNvPr id="3" name="SUUKOOL.EE"/>
          <p:cNvSpPr txBox="1"/>
          <p:nvPr/>
        </p:nvSpPr>
        <p:spPr>
          <a:xfrm>
            <a:off x="20393216" y="247292"/>
            <a:ext cx="2338538"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
        <p:nvSpPr>
          <p:cNvPr id="4" name="Title Text"/>
          <p:cNvSpPr txBox="1">
            <a:spLocks noGrp="1"/>
          </p:cNvSpPr>
          <p:nvPr>
            <p:ph type="title"/>
          </p:nvPr>
        </p:nvSpPr>
        <p:spPr>
          <a:xfrm>
            <a:off x="3653366" y="1958422"/>
            <a:ext cx="19507201" cy="249983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5" name="Body Level One…"/>
          <p:cNvSpPr txBox="1">
            <a:spLocks noGrp="1"/>
          </p:cNvSpPr>
          <p:nvPr>
            <p:ph type="body" idx="1"/>
          </p:nvPr>
        </p:nvSpPr>
        <p:spPr>
          <a:xfrm>
            <a:off x="13610166" y="4458252"/>
            <a:ext cx="9550401" cy="876189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11959031" y="13081000"/>
            <a:ext cx="453238" cy="469900"/>
          </a:xfrm>
          <a:prstGeom prst="rect">
            <a:avLst/>
          </a:prstGeom>
          <a:ln w="12700">
            <a:miter lim="400000"/>
          </a:ln>
        </p:spPr>
        <p:txBody>
          <a:bodyPr wrap="none" lIns="50800" tIns="50800" rIns="50800" bIns="50800">
            <a:spAutoFit/>
          </a:bodyPr>
          <a:lstStyle>
            <a:lvl1pPr>
              <a:lnSpc>
                <a:spcPct val="100000"/>
              </a:lnSpc>
              <a:defRPr sz="2400">
                <a:solidFill>
                  <a:srgbClr val="000000"/>
                </a:solidFill>
                <a:latin typeface="Helvetica Light"/>
                <a:ea typeface="Helvetica Light"/>
                <a:cs typeface="Helvetica Light"/>
                <a:sym typeface="Helvetica Light"/>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9pPr>
    </p:titleStyle>
    <p:bodyStyle>
      <a:lvl1pPr marL="63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1pPr>
      <a:lvl2pPr marL="1270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2pPr>
      <a:lvl3pPr marL="190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3pPr>
      <a:lvl4pPr marL="2540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4pPr>
      <a:lvl5pPr marL="317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5pPr>
      <a:lvl6pPr marL="3810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6pPr>
      <a:lvl7pPr marL="444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7pPr>
      <a:lvl8pPr marL="5080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8pPr>
      <a:lvl9pPr marL="5715000" marR="0" indent="-635000" algn="l" defTabSz="825500" rtl="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1pPr>
      <a:lvl2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2pPr>
      <a:lvl3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3pPr>
      <a:lvl4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4pPr>
      <a:lvl5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5pPr>
      <a:lvl6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6pPr>
      <a:lvl7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7pPr>
      <a:lvl8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8pPr>
      <a:lvl9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3.png"/><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png"/><Relationship Id="rId8" Type="http://schemas.openxmlformats.org/officeDocument/2006/relationships/image" Target="../media/image18.pn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18.png"/><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16.png"/><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9.png"/><Relationship Id="rId5" Type="http://schemas.openxmlformats.org/officeDocument/2006/relationships/image" Target="../media/image30.png"/><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5.png"/><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png"/><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jpeg"/><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png"/><Relationship Id="rId8" Type="http://schemas.openxmlformats.org/officeDocument/2006/relationships/image" Target="../media/image18.png"/><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1.png"/><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2.tif"/><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2.tif"/><Relationship Id="rId5" Type="http://schemas.openxmlformats.org/officeDocument/2006/relationships/image" Target="../media/image43.jpeg"/><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1.png"/><Relationship Id="rId5" Type="http://schemas.openxmlformats.org/officeDocument/2006/relationships/image" Target="../media/image42.tif"/><Relationship Id="rId6" Type="http://schemas.openxmlformats.org/officeDocument/2006/relationships/image" Target="../media/image43.jpeg"/><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1.png"/><Relationship Id="rId6" Type="http://schemas.openxmlformats.org/officeDocument/2006/relationships/image" Target="../media/image42.tif"/><Relationship Id="rId7" Type="http://schemas.openxmlformats.org/officeDocument/2006/relationships/image" Target="../media/image43.jpeg"/><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hyperlink" Target="http://fb.com/suukool" TargetMode="External"/><Relationship Id="rId4" Type="http://schemas.openxmlformats.org/officeDocument/2006/relationships/image" Target="../media/image46.png"/><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7.png"/><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1.png"/><Relationship Id="rId7"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1.png"/><Relationship Id="rId7"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9.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 name="Circle"/>
          <p:cNvSpPr/>
          <p:nvPr/>
        </p:nvSpPr>
        <p:spPr>
          <a:xfrm>
            <a:off x="15396036" y="-1768676"/>
            <a:ext cx="17253353" cy="17253352"/>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7" name="Circle"/>
          <p:cNvSpPr/>
          <p:nvPr/>
        </p:nvSpPr>
        <p:spPr>
          <a:xfrm>
            <a:off x="-9304344" y="-11530554"/>
            <a:ext cx="19166823"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38" name="Circle"/>
          <p:cNvSpPr/>
          <p:nvPr/>
        </p:nvSpPr>
        <p:spPr>
          <a:xfrm>
            <a:off x="4506815" y="9517835"/>
            <a:ext cx="6314266" cy="6314267"/>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39" name="Image" descr="Image"/>
          <p:cNvPicPr>
            <a:picLocks noChangeAspect="1"/>
          </p:cNvPicPr>
          <p:nvPr/>
        </p:nvPicPr>
        <p:blipFill>
          <a:blip r:embed="rId3">
            <a:extLst/>
          </a:blip>
          <a:stretch>
            <a:fillRect/>
          </a:stretch>
        </p:blipFill>
        <p:spPr>
          <a:xfrm>
            <a:off x="9627030" y="2502070"/>
            <a:ext cx="5129939" cy="1450522"/>
          </a:xfrm>
          <a:prstGeom prst="rect">
            <a:avLst/>
          </a:prstGeom>
          <a:ln w="12700">
            <a:miter lim="400000"/>
          </a:ln>
        </p:spPr>
      </p:pic>
      <p:sp>
        <p:nvSpPr>
          <p:cNvPr id="40" name="Terved hambad…"/>
          <p:cNvSpPr txBox="1"/>
          <p:nvPr/>
        </p:nvSpPr>
        <p:spPr>
          <a:xfrm>
            <a:off x="1884217" y="5001260"/>
            <a:ext cx="20615566" cy="37134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r>
              <a:t>Tervete hammaste saladused</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10"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111"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112"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13" name="Image" descr="Image"/>
          <p:cNvPicPr>
            <a:picLocks noChangeAspect="1"/>
          </p:cNvPicPr>
          <p:nvPr/>
        </p:nvPicPr>
        <p:blipFill>
          <a:blip r:embed="rId4">
            <a:extLst/>
          </a:blip>
          <a:stretch>
            <a:fillRect/>
          </a:stretch>
        </p:blipFill>
        <p:spPr>
          <a:xfrm>
            <a:off x="5410708" y="1421996"/>
            <a:ext cx="13562584" cy="11913408"/>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16"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117"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118"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19" name="Image" descr="Image"/>
          <p:cNvPicPr>
            <a:picLocks noChangeAspect="1"/>
          </p:cNvPicPr>
          <p:nvPr/>
        </p:nvPicPr>
        <p:blipFill>
          <a:blip r:embed="rId4">
            <a:extLst/>
          </a:blip>
          <a:stretch>
            <a:fillRect/>
          </a:stretch>
        </p:blipFill>
        <p:spPr>
          <a:xfrm>
            <a:off x="5407930" y="1944151"/>
            <a:ext cx="13568140" cy="11326298"/>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Circle"/>
          <p:cNvSpPr/>
          <p:nvPr/>
        </p:nvSpPr>
        <p:spPr>
          <a:xfrm>
            <a:off x="15067232" y="9078605"/>
            <a:ext cx="17253352" cy="17253353"/>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22" name="Circle"/>
          <p:cNvSpPr/>
          <p:nvPr/>
        </p:nvSpPr>
        <p:spPr>
          <a:xfrm>
            <a:off x="-9583412" y="-13056757"/>
            <a:ext cx="19166824" cy="19166823"/>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23" name="Line"/>
          <p:cNvSpPr/>
          <p:nvPr/>
        </p:nvSpPr>
        <p:spPr>
          <a:xfrm flipV="1">
            <a:off x="8589267" y="2785613"/>
            <a:ext cx="1510070" cy="1048804"/>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124" name="Line"/>
          <p:cNvSpPr/>
          <p:nvPr/>
        </p:nvSpPr>
        <p:spPr>
          <a:xfrm>
            <a:off x="14305808" y="2837807"/>
            <a:ext cx="1510126" cy="1005590"/>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125" name="Line"/>
          <p:cNvSpPr/>
          <p:nvPr/>
        </p:nvSpPr>
        <p:spPr>
          <a:xfrm flipH="1">
            <a:off x="16414914" y="7630789"/>
            <a:ext cx="1207732" cy="1207732"/>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126" name="Line"/>
          <p:cNvSpPr/>
          <p:nvPr/>
        </p:nvSpPr>
        <p:spPr>
          <a:xfrm flipH="1" flipV="1">
            <a:off x="7119069" y="7674369"/>
            <a:ext cx="1119251" cy="1119251"/>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127" name="Line"/>
          <p:cNvSpPr/>
          <p:nvPr/>
        </p:nvSpPr>
        <p:spPr>
          <a:xfrm flipH="1">
            <a:off x="11114693" y="10861606"/>
            <a:ext cx="1786825" cy="1"/>
          </a:xfrm>
          <a:prstGeom prst="line">
            <a:avLst/>
          </a:prstGeom>
          <a:ln w="127000">
            <a:solidFill>
              <a:srgbClr val="33348B"/>
            </a:solidFill>
            <a:tailEnd type="triangle"/>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pic>
        <p:nvPicPr>
          <p:cNvPr id="128"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129"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30" name="Image" descr="Image"/>
          <p:cNvPicPr>
            <a:picLocks noChangeAspect="1"/>
          </p:cNvPicPr>
          <p:nvPr/>
        </p:nvPicPr>
        <p:blipFill>
          <a:blip r:embed="rId4">
            <a:extLst/>
          </a:blip>
          <a:stretch>
            <a:fillRect/>
          </a:stretch>
        </p:blipFill>
        <p:spPr>
          <a:xfrm>
            <a:off x="9810544" y="796718"/>
            <a:ext cx="5037830" cy="4205437"/>
          </a:xfrm>
          <a:prstGeom prst="rect">
            <a:avLst/>
          </a:prstGeom>
          <a:ln w="12700">
            <a:miter lim="400000"/>
          </a:ln>
        </p:spPr>
      </p:pic>
      <p:pic>
        <p:nvPicPr>
          <p:cNvPr id="131" name="Image" descr="Image"/>
          <p:cNvPicPr>
            <a:picLocks noChangeAspect="1"/>
          </p:cNvPicPr>
          <p:nvPr/>
        </p:nvPicPr>
        <p:blipFill>
          <a:blip r:embed="rId5">
            <a:extLst/>
          </a:blip>
          <a:stretch>
            <a:fillRect/>
          </a:stretch>
        </p:blipFill>
        <p:spPr>
          <a:xfrm>
            <a:off x="15075506" y="3112649"/>
            <a:ext cx="5042769" cy="4811560"/>
          </a:xfrm>
          <a:prstGeom prst="rect">
            <a:avLst/>
          </a:prstGeom>
          <a:ln w="12700">
            <a:miter lim="400000"/>
          </a:ln>
        </p:spPr>
      </p:pic>
      <p:pic>
        <p:nvPicPr>
          <p:cNvPr id="132" name="Image" descr="Image"/>
          <p:cNvPicPr>
            <a:picLocks noChangeAspect="1"/>
          </p:cNvPicPr>
          <p:nvPr/>
        </p:nvPicPr>
        <p:blipFill>
          <a:blip r:embed="rId6">
            <a:extLst/>
          </a:blip>
          <a:stretch>
            <a:fillRect/>
          </a:stretch>
        </p:blipFill>
        <p:spPr>
          <a:xfrm>
            <a:off x="12352250" y="7800919"/>
            <a:ext cx="5033922" cy="4999866"/>
          </a:xfrm>
          <a:prstGeom prst="rect">
            <a:avLst/>
          </a:prstGeom>
          <a:ln w="12700">
            <a:miter lim="400000"/>
          </a:ln>
        </p:spPr>
      </p:pic>
      <p:pic>
        <p:nvPicPr>
          <p:cNvPr id="133" name="Image" descr="Image"/>
          <p:cNvPicPr>
            <a:picLocks noChangeAspect="1"/>
          </p:cNvPicPr>
          <p:nvPr/>
        </p:nvPicPr>
        <p:blipFill>
          <a:blip r:embed="rId7">
            <a:extLst/>
          </a:blip>
          <a:stretch>
            <a:fillRect/>
          </a:stretch>
        </p:blipFill>
        <p:spPr>
          <a:xfrm>
            <a:off x="6806501" y="8426201"/>
            <a:ext cx="5039378" cy="4426602"/>
          </a:xfrm>
          <a:prstGeom prst="rect">
            <a:avLst/>
          </a:prstGeom>
          <a:ln w="12700">
            <a:miter lim="400000"/>
          </a:ln>
        </p:spPr>
      </p:pic>
      <p:pic>
        <p:nvPicPr>
          <p:cNvPr id="134" name="Image" descr="Image"/>
          <p:cNvPicPr>
            <a:picLocks noChangeAspect="1"/>
          </p:cNvPicPr>
          <p:nvPr/>
        </p:nvPicPr>
        <p:blipFill>
          <a:blip r:embed="rId8">
            <a:extLst/>
          </a:blip>
          <a:stretch>
            <a:fillRect/>
          </a:stretch>
        </p:blipFill>
        <p:spPr>
          <a:xfrm>
            <a:off x="4527412" y="3667216"/>
            <a:ext cx="5041442" cy="4208453"/>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Circle"/>
          <p:cNvSpPr/>
          <p:nvPr/>
        </p:nvSpPr>
        <p:spPr>
          <a:xfrm>
            <a:off x="-96973" y="9716020"/>
            <a:ext cx="24577946" cy="24577946"/>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37" name="Image" descr="Image"/>
          <p:cNvPicPr>
            <a:picLocks noChangeAspect="1"/>
          </p:cNvPicPr>
          <p:nvPr/>
        </p:nvPicPr>
        <p:blipFill>
          <a:blip r:embed="rId3">
            <a:extLst/>
          </a:blip>
          <a:stretch>
            <a:fillRect/>
          </a:stretch>
        </p:blipFill>
        <p:spPr>
          <a:xfrm>
            <a:off x="3040775" y="5744718"/>
            <a:ext cx="1801741" cy="2369780"/>
          </a:xfrm>
          <a:prstGeom prst="rect">
            <a:avLst/>
          </a:prstGeom>
          <a:ln w="12700">
            <a:miter lim="400000"/>
          </a:ln>
        </p:spPr>
      </p:pic>
      <p:pic>
        <p:nvPicPr>
          <p:cNvPr id="138" name="Image" descr="Image"/>
          <p:cNvPicPr>
            <a:picLocks noChangeAspect="1"/>
          </p:cNvPicPr>
          <p:nvPr/>
        </p:nvPicPr>
        <p:blipFill>
          <a:blip r:embed="rId4">
            <a:extLst/>
          </a:blip>
          <a:stretch>
            <a:fillRect/>
          </a:stretch>
        </p:blipFill>
        <p:spPr>
          <a:xfrm>
            <a:off x="10803056" y="5750652"/>
            <a:ext cx="2533760" cy="2363846"/>
          </a:xfrm>
          <a:prstGeom prst="rect">
            <a:avLst/>
          </a:prstGeom>
          <a:ln w="12700">
            <a:miter lim="400000"/>
          </a:ln>
        </p:spPr>
      </p:pic>
      <p:pic>
        <p:nvPicPr>
          <p:cNvPr id="139" name="Image" descr="Image"/>
          <p:cNvPicPr>
            <a:picLocks noChangeAspect="1"/>
          </p:cNvPicPr>
          <p:nvPr/>
        </p:nvPicPr>
        <p:blipFill>
          <a:blip r:embed="rId5">
            <a:extLst/>
          </a:blip>
          <a:stretch>
            <a:fillRect/>
          </a:stretch>
        </p:blipFill>
        <p:spPr>
          <a:xfrm>
            <a:off x="6850775" y="5742820"/>
            <a:ext cx="2279910" cy="2371678"/>
          </a:xfrm>
          <a:prstGeom prst="rect">
            <a:avLst/>
          </a:prstGeom>
          <a:ln w="12700">
            <a:miter lim="400000"/>
          </a:ln>
        </p:spPr>
      </p:pic>
      <p:pic>
        <p:nvPicPr>
          <p:cNvPr id="140" name="Image" descr="Image"/>
          <p:cNvPicPr>
            <a:picLocks noChangeAspect="1"/>
          </p:cNvPicPr>
          <p:nvPr/>
        </p:nvPicPr>
        <p:blipFill>
          <a:blip r:embed="rId6">
            <a:extLst/>
          </a:blip>
          <a:stretch>
            <a:fillRect/>
          </a:stretch>
        </p:blipFill>
        <p:spPr>
          <a:xfrm>
            <a:off x="18904049" y="5601502"/>
            <a:ext cx="2439177" cy="2512996"/>
          </a:xfrm>
          <a:prstGeom prst="rect">
            <a:avLst/>
          </a:prstGeom>
          <a:ln w="12700">
            <a:miter lim="400000"/>
          </a:ln>
        </p:spPr>
      </p:pic>
      <p:sp>
        <p:nvSpPr>
          <p:cNvPr id="141" name="Kuidas hoida hambad tervena?"/>
          <p:cNvSpPr txBox="1"/>
          <p:nvPr/>
        </p:nvSpPr>
        <p:spPr>
          <a:xfrm>
            <a:off x="3121483" y="2399777"/>
            <a:ext cx="18141033" cy="160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8400"/>
            </a:lvl1pPr>
          </a:lstStyle>
          <a:p>
            <a:r>
              <a:t>Kuidas hoida hambad tervena?</a:t>
            </a:r>
          </a:p>
        </p:txBody>
      </p:sp>
      <p:pic>
        <p:nvPicPr>
          <p:cNvPr id="142" name="Image" descr="Image"/>
          <p:cNvPicPr>
            <a:picLocks noChangeAspect="1"/>
          </p:cNvPicPr>
          <p:nvPr/>
        </p:nvPicPr>
        <p:blipFill>
          <a:blip r:embed="rId7">
            <a:extLst/>
          </a:blip>
          <a:stretch>
            <a:fillRect/>
          </a:stretch>
        </p:blipFill>
        <p:spPr>
          <a:xfrm>
            <a:off x="343101" y="338959"/>
            <a:ext cx="1786825" cy="505236"/>
          </a:xfrm>
          <a:prstGeom prst="rect">
            <a:avLst/>
          </a:prstGeom>
          <a:ln w="12700">
            <a:miter lim="400000"/>
          </a:ln>
        </p:spPr>
      </p:pic>
      <p:sp>
        <p:nvSpPr>
          <p:cNvPr id="143"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44" name="Image" descr="Image"/>
          <p:cNvPicPr>
            <a:picLocks noChangeAspect="1"/>
          </p:cNvPicPr>
          <p:nvPr/>
        </p:nvPicPr>
        <p:blipFill>
          <a:blip r:embed="rId8">
            <a:extLst/>
          </a:blip>
          <a:stretch>
            <a:fillRect/>
          </a:stretch>
        </p:blipFill>
        <p:spPr>
          <a:xfrm>
            <a:off x="14980477" y="5701856"/>
            <a:ext cx="2279911" cy="2312288"/>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Circle"/>
          <p:cNvSpPr/>
          <p:nvPr/>
        </p:nvSpPr>
        <p:spPr>
          <a:xfrm>
            <a:off x="-4184120" y="-6383533"/>
            <a:ext cx="19166823"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78" name="Circle"/>
          <p:cNvSpPr/>
          <p:nvPr/>
        </p:nvSpPr>
        <p:spPr>
          <a:xfrm>
            <a:off x="20393217" y="10065946"/>
            <a:ext cx="7300109" cy="7300108"/>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79" name="Toitu tervislikult"/>
          <p:cNvSpPr txBox="1"/>
          <p:nvPr/>
        </p:nvSpPr>
        <p:spPr>
          <a:xfrm>
            <a:off x="12192000" y="2399778"/>
            <a:ext cx="9761340" cy="160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8400"/>
            </a:lvl1pPr>
          </a:lstStyle>
          <a:p>
            <a:r>
              <a:t>Toitu tervislikult</a:t>
            </a:r>
          </a:p>
        </p:txBody>
      </p:sp>
      <p:sp>
        <p:nvSpPr>
          <p:cNvPr id="180" name="Mitmekülgne ja tasakaalustatud toit…"/>
          <p:cNvSpPr txBox="1"/>
          <p:nvPr/>
        </p:nvSpPr>
        <p:spPr>
          <a:xfrm>
            <a:off x="12192000" y="5631764"/>
            <a:ext cx="9483303" cy="409269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586152" indent="-586152" algn="l">
              <a:lnSpc>
                <a:spcPct val="120000"/>
              </a:lnSpc>
              <a:buSzPct val="75000"/>
              <a:buChar char="•"/>
              <a:defRPr sz="6000" b="1">
                <a:latin typeface="Arial"/>
                <a:ea typeface="Arial"/>
                <a:cs typeface="Arial"/>
                <a:sym typeface="Arial"/>
              </a:defRPr>
            </a:pPr>
            <a:r>
              <a:rPr dirty="0" smtClean="0"/>
              <a:t>Mitmekülgselt</a:t>
            </a:r>
            <a:endParaRPr dirty="0"/>
          </a:p>
          <a:p>
            <a:pPr marL="586152" indent="-586152" algn="l">
              <a:lnSpc>
                <a:spcPct val="120000"/>
              </a:lnSpc>
              <a:buSzPct val="75000"/>
              <a:buChar char="•"/>
              <a:defRPr sz="6000" b="1">
                <a:latin typeface="Arial"/>
                <a:ea typeface="Arial"/>
                <a:cs typeface="Arial"/>
                <a:sym typeface="Arial"/>
              </a:defRPr>
            </a:pPr>
            <a:r>
              <a:rPr dirty="0"/>
              <a:t>Pea magusaga piiri</a:t>
            </a:r>
          </a:p>
          <a:p>
            <a:pPr marL="586152" indent="-586152" algn="l">
              <a:lnSpc>
                <a:spcPct val="120000"/>
              </a:lnSpc>
              <a:buSzPct val="75000"/>
              <a:buChar char="•"/>
              <a:defRPr sz="6000" b="1">
                <a:latin typeface="Arial"/>
                <a:ea typeface="Arial"/>
                <a:cs typeface="Arial"/>
                <a:sym typeface="Arial"/>
              </a:defRPr>
            </a:pPr>
            <a:r>
              <a:rPr dirty="0"/>
              <a:t>Hammastele meeldivad töötlemata juurviljad</a:t>
            </a:r>
          </a:p>
        </p:txBody>
      </p:sp>
      <p:pic>
        <p:nvPicPr>
          <p:cNvPr id="181" name="Image" descr="Image"/>
          <p:cNvPicPr>
            <a:picLocks noChangeAspect="1"/>
          </p:cNvPicPr>
          <p:nvPr/>
        </p:nvPicPr>
        <p:blipFill>
          <a:blip r:embed="rId3">
            <a:extLst/>
          </a:blip>
          <a:stretch>
            <a:fillRect/>
          </a:stretch>
        </p:blipFill>
        <p:spPr>
          <a:xfrm>
            <a:off x="1454508" y="1871466"/>
            <a:ext cx="10557352" cy="9973068"/>
          </a:xfrm>
          <a:prstGeom prst="rect">
            <a:avLst/>
          </a:prstGeom>
          <a:ln w="12700">
            <a:miter lim="400000"/>
          </a:ln>
        </p:spPr>
      </p:pic>
      <p:sp>
        <p:nvSpPr>
          <p:cNvPr id="182" name="Circle"/>
          <p:cNvSpPr/>
          <p:nvPr/>
        </p:nvSpPr>
        <p:spPr>
          <a:xfrm>
            <a:off x="9721072" y="9716020"/>
            <a:ext cx="2470928" cy="2470929"/>
          </a:xfrm>
          <a:prstGeom prst="ellipse">
            <a:avLst/>
          </a:prstGeom>
          <a:solidFill>
            <a:srgbClr val="B9CAF1"/>
          </a:solidFill>
          <a:ln w="12700">
            <a:miter lim="400000"/>
          </a:ln>
          <a:effectLst>
            <a:outerShdw blurRad="165100" dist="172209" dir="5400000" rotWithShape="0">
              <a:srgbClr val="000000">
                <a:alpha val="17155"/>
              </a:srgbClr>
            </a:outerShdw>
          </a:effectLst>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83" name="Image" descr="Image"/>
          <p:cNvPicPr>
            <a:picLocks noChangeAspect="1"/>
          </p:cNvPicPr>
          <p:nvPr/>
        </p:nvPicPr>
        <p:blipFill>
          <a:blip r:embed="rId4">
            <a:extLst/>
          </a:blip>
          <a:stretch>
            <a:fillRect/>
          </a:stretch>
        </p:blipFill>
        <p:spPr>
          <a:xfrm>
            <a:off x="10169026" y="10134751"/>
            <a:ext cx="1575020" cy="1597388"/>
          </a:xfrm>
          <a:prstGeom prst="rect">
            <a:avLst/>
          </a:prstGeom>
          <a:ln w="12700">
            <a:miter lim="400000"/>
          </a:ln>
        </p:spPr>
      </p:pic>
      <p:pic>
        <p:nvPicPr>
          <p:cNvPr id="184" name="Image" descr="Image"/>
          <p:cNvPicPr>
            <a:picLocks noChangeAspect="1"/>
          </p:cNvPicPr>
          <p:nvPr/>
        </p:nvPicPr>
        <p:blipFill>
          <a:blip r:embed="rId5">
            <a:extLst/>
          </a:blip>
          <a:stretch>
            <a:fillRect/>
          </a:stretch>
        </p:blipFill>
        <p:spPr>
          <a:xfrm>
            <a:off x="343101" y="338959"/>
            <a:ext cx="1786825" cy="505236"/>
          </a:xfrm>
          <a:prstGeom prst="rect">
            <a:avLst/>
          </a:prstGeom>
          <a:ln w="12700">
            <a:miter lim="400000"/>
          </a:ln>
        </p:spPr>
      </p:pic>
      <p:sp>
        <p:nvSpPr>
          <p:cNvPr id="185"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6B0DE"/>
        </a:solidFill>
        <a:effectLst/>
      </p:bgPr>
    </p:bg>
    <p:spTree>
      <p:nvGrpSpPr>
        <p:cNvPr id="1" name=""/>
        <p:cNvGrpSpPr/>
        <p:nvPr/>
      </p:nvGrpSpPr>
      <p:grpSpPr>
        <a:xfrm>
          <a:off x="0" y="0"/>
          <a:ext cx="0" cy="0"/>
          <a:chOff x="0" y="0"/>
          <a:chExt cx="0" cy="0"/>
        </a:xfrm>
      </p:grpSpPr>
      <p:sp>
        <p:nvSpPr>
          <p:cNvPr id="187" name="Circle"/>
          <p:cNvSpPr/>
          <p:nvPr/>
        </p:nvSpPr>
        <p:spPr>
          <a:xfrm>
            <a:off x="-4273266" y="-6786102"/>
            <a:ext cx="17253353" cy="17253353"/>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88" name="0,5-liitrises limonaadis…"/>
          <p:cNvSpPr txBox="1"/>
          <p:nvPr/>
        </p:nvSpPr>
        <p:spPr>
          <a:xfrm>
            <a:off x="2245392" y="2854205"/>
            <a:ext cx="10146328" cy="409269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120000"/>
              </a:lnSpc>
              <a:defRPr sz="6000" b="1">
                <a:latin typeface="Arial"/>
                <a:ea typeface="Arial"/>
                <a:cs typeface="Arial"/>
                <a:sym typeface="Arial"/>
              </a:defRPr>
            </a:pPr>
            <a:r>
              <a:t>0.5-liitrises karastusjoogis </a:t>
            </a:r>
          </a:p>
          <a:p>
            <a:pPr algn="l">
              <a:lnSpc>
                <a:spcPct val="120000"/>
              </a:lnSpc>
              <a:defRPr sz="6000" b="1">
                <a:latin typeface="Arial"/>
                <a:ea typeface="Arial"/>
                <a:cs typeface="Arial"/>
                <a:sym typeface="Arial"/>
              </a:defRPr>
            </a:pPr>
            <a:r>
              <a:t>võib lisatud suhkruid olla 49-65 grammi ehk 10-13 teelusikatäit!</a:t>
            </a:r>
          </a:p>
        </p:txBody>
      </p:sp>
      <p:pic>
        <p:nvPicPr>
          <p:cNvPr id="189"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190"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grpSp>
        <p:nvGrpSpPr>
          <p:cNvPr id="205" name="Group"/>
          <p:cNvGrpSpPr/>
          <p:nvPr/>
        </p:nvGrpSpPr>
        <p:grpSpPr>
          <a:xfrm>
            <a:off x="20622308" y="1250524"/>
            <a:ext cx="4520216" cy="12070692"/>
            <a:chOff x="0" y="0"/>
            <a:chExt cx="4520214" cy="12070690"/>
          </a:xfrm>
        </p:grpSpPr>
        <p:pic>
          <p:nvPicPr>
            <p:cNvPr id="191" name="Image" descr="Image"/>
            <p:cNvPicPr>
              <a:picLocks noChangeAspect="1"/>
            </p:cNvPicPr>
            <p:nvPr/>
          </p:nvPicPr>
          <p:blipFill>
            <a:blip r:embed="rId4">
              <a:extLst/>
            </a:blip>
            <a:stretch>
              <a:fillRect/>
            </a:stretch>
          </p:blipFill>
          <p:spPr>
            <a:xfrm>
              <a:off x="1211155" y="0"/>
              <a:ext cx="3309060" cy="1004840"/>
            </a:xfrm>
            <a:prstGeom prst="rect">
              <a:avLst/>
            </a:prstGeom>
            <a:ln w="12700" cap="flat">
              <a:noFill/>
              <a:miter lim="400000"/>
            </a:ln>
            <a:effectLst/>
          </p:spPr>
        </p:pic>
        <p:pic>
          <p:nvPicPr>
            <p:cNvPr id="192" name="Image" descr="Image"/>
            <p:cNvPicPr>
              <a:picLocks noChangeAspect="1"/>
            </p:cNvPicPr>
            <p:nvPr/>
          </p:nvPicPr>
          <p:blipFill>
            <a:blip r:embed="rId4">
              <a:extLst/>
            </a:blip>
            <a:stretch>
              <a:fillRect/>
            </a:stretch>
          </p:blipFill>
          <p:spPr>
            <a:xfrm>
              <a:off x="1211155" y="0"/>
              <a:ext cx="3309060" cy="1004840"/>
            </a:xfrm>
            <a:prstGeom prst="rect">
              <a:avLst/>
            </a:prstGeom>
            <a:ln w="12700" cap="flat">
              <a:noFill/>
              <a:miter lim="400000"/>
            </a:ln>
            <a:effectLst/>
          </p:spPr>
        </p:pic>
        <p:pic>
          <p:nvPicPr>
            <p:cNvPr id="193" name="Image" descr="Image"/>
            <p:cNvPicPr>
              <a:picLocks noChangeAspect="1"/>
            </p:cNvPicPr>
            <p:nvPr/>
          </p:nvPicPr>
          <p:blipFill>
            <a:blip r:embed="rId4">
              <a:extLst/>
            </a:blip>
            <a:stretch>
              <a:fillRect/>
            </a:stretch>
          </p:blipFill>
          <p:spPr>
            <a:xfrm>
              <a:off x="0" y="863093"/>
              <a:ext cx="3309060" cy="1004840"/>
            </a:xfrm>
            <a:prstGeom prst="rect">
              <a:avLst/>
            </a:prstGeom>
            <a:ln w="12700" cap="flat">
              <a:noFill/>
              <a:miter lim="400000"/>
            </a:ln>
            <a:effectLst/>
          </p:spPr>
        </p:pic>
        <p:pic>
          <p:nvPicPr>
            <p:cNvPr id="194" name="Image" descr="Image"/>
            <p:cNvPicPr>
              <a:picLocks noChangeAspect="1"/>
            </p:cNvPicPr>
            <p:nvPr/>
          </p:nvPicPr>
          <p:blipFill>
            <a:blip r:embed="rId4">
              <a:extLst/>
            </a:blip>
            <a:stretch>
              <a:fillRect/>
            </a:stretch>
          </p:blipFill>
          <p:spPr>
            <a:xfrm>
              <a:off x="1211155" y="1867932"/>
              <a:ext cx="3309060" cy="1004840"/>
            </a:xfrm>
            <a:prstGeom prst="rect">
              <a:avLst/>
            </a:prstGeom>
            <a:ln w="12700" cap="flat">
              <a:noFill/>
              <a:miter lim="400000"/>
            </a:ln>
            <a:effectLst/>
          </p:spPr>
        </p:pic>
        <p:pic>
          <p:nvPicPr>
            <p:cNvPr id="195" name="Image" descr="Image"/>
            <p:cNvPicPr>
              <a:picLocks noChangeAspect="1"/>
            </p:cNvPicPr>
            <p:nvPr/>
          </p:nvPicPr>
          <p:blipFill>
            <a:blip r:embed="rId4">
              <a:extLst/>
            </a:blip>
            <a:stretch>
              <a:fillRect/>
            </a:stretch>
          </p:blipFill>
          <p:spPr>
            <a:xfrm>
              <a:off x="0" y="2731026"/>
              <a:ext cx="3309060" cy="1004840"/>
            </a:xfrm>
            <a:prstGeom prst="rect">
              <a:avLst/>
            </a:prstGeom>
            <a:ln w="12700" cap="flat">
              <a:noFill/>
              <a:miter lim="400000"/>
            </a:ln>
            <a:effectLst/>
          </p:spPr>
        </p:pic>
        <p:pic>
          <p:nvPicPr>
            <p:cNvPr id="196" name="Image" descr="Image"/>
            <p:cNvPicPr>
              <a:picLocks noChangeAspect="1"/>
            </p:cNvPicPr>
            <p:nvPr/>
          </p:nvPicPr>
          <p:blipFill>
            <a:blip r:embed="rId4">
              <a:extLst/>
            </a:blip>
            <a:stretch>
              <a:fillRect/>
            </a:stretch>
          </p:blipFill>
          <p:spPr>
            <a:xfrm>
              <a:off x="1211155" y="3735865"/>
              <a:ext cx="3309060" cy="1004840"/>
            </a:xfrm>
            <a:prstGeom prst="rect">
              <a:avLst/>
            </a:prstGeom>
            <a:ln w="12700" cap="flat">
              <a:noFill/>
              <a:miter lim="400000"/>
            </a:ln>
            <a:effectLst/>
          </p:spPr>
        </p:pic>
        <p:pic>
          <p:nvPicPr>
            <p:cNvPr id="197" name="Image" descr="Image"/>
            <p:cNvPicPr>
              <a:picLocks noChangeAspect="1"/>
            </p:cNvPicPr>
            <p:nvPr/>
          </p:nvPicPr>
          <p:blipFill>
            <a:blip r:embed="rId4">
              <a:extLst/>
            </a:blip>
            <a:stretch>
              <a:fillRect/>
            </a:stretch>
          </p:blipFill>
          <p:spPr>
            <a:xfrm>
              <a:off x="0" y="4598958"/>
              <a:ext cx="3309060" cy="1004840"/>
            </a:xfrm>
            <a:prstGeom prst="rect">
              <a:avLst/>
            </a:prstGeom>
            <a:ln w="12700" cap="flat">
              <a:noFill/>
              <a:miter lim="400000"/>
            </a:ln>
            <a:effectLst/>
          </p:spPr>
        </p:pic>
        <p:pic>
          <p:nvPicPr>
            <p:cNvPr id="198" name="Image" descr="Image"/>
            <p:cNvPicPr>
              <a:picLocks noChangeAspect="1"/>
            </p:cNvPicPr>
            <p:nvPr/>
          </p:nvPicPr>
          <p:blipFill>
            <a:blip r:embed="rId4">
              <a:extLst/>
            </a:blip>
            <a:stretch>
              <a:fillRect/>
            </a:stretch>
          </p:blipFill>
          <p:spPr>
            <a:xfrm>
              <a:off x="1211155" y="5603798"/>
              <a:ext cx="3309060" cy="1004840"/>
            </a:xfrm>
            <a:prstGeom prst="rect">
              <a:avLst/>
            </a:prstGeom>
            <a:ln w="12700" cap="flat">
              <a:noFill/>
              <a:miter lim="400000"/>
            </a:ln>
            <a:effectLst/>
          </p:spPr>
        </p:pic>
        <p:pic>
          <p:nvPicPr>
            <p:cNvPr id="199" name="Image" descr="Image"/>
            <p:cNvPicPr>
              <a:picLocks noChangeAspect="1"/>
            </p:cNvPicPr>
            <p:nvPr/>
          </p:nvPicPr>
          <p:blipFill>
            <a:blip r:embed="rId4">
              <a:extLst/>
            </a:blip>
            <a:stretch>
              <a:fillRect/>
            </a:stretch>
          </p:blipFill>
          <p:spPr>
            <a:xfrm>
              <a:off x="0" y="6466891"/>
              <a:ext cx="3309060" cy="1004840"/>
            </a:xfrm>
            <a:prstGeom prst="rect">
              <a:avLst/>
            </a:prstGeom>
            <a:ln w="12700" cap="flat">
              <a:noFill/>
              <a:miter lim="400000"/>
            </a:ln>
            <a:effectLst/>
          </p:spPr>
        </p:pic>
        <p:pic>
          <p:nvPicPr>
            <p:cNvPr id="200" name="Image" descr="Image"/>
            <p:cNvPicPr>
              <a:picLocks noChangeAspect="1"/>
            </p:cNvPicPr>
            <p:nvPr/>
          </p:nvPicPr>
          <p:blipFill>
            <a:blip r:embed="rId4">
              <a:extLst/>
            </a:blip>
            <a:stretch>
              <a:fillRect/>
            </a:stretch>
          </p:blipFill>
          <p:spPr>
            <a:xfrm>
              <a:off x="1211155" y="7329985"/>
              <a:ext cx="3309060" cy="1004840"/>
            </a:xfrm>
            <a:prstGeom prst="rect">
              <a:avLst/>
            </a:prstGeom>
            <a:ln w="12700" cap="flat">
              <a:noFill/>
              <a:miter lim="400000"/>
            </a:ln>
            <a:effectLst/>
          </p:spPr>
        </p:pic>
        <p:pic>
          <p:nvPicPr>
            <p:cNvPr id="201" name="Image" descr="Image"/>
            <p:cNvPicPr>
              <a:picLocks noChangeAspect="1"/>
            </p:cNvPicPr>
            <p:nvPr/>
          </p:nvPicPr>
          <p:blipFill>
            <a:blip r:embed="rId4">
              <a:extLst/>
            </a:blip>
            <a:stretch>
              <a:fillRect/>
            </a:stretch>
          </p:blipFill>
          <p:spPr>
            <a:xfrm>
              <a:off x="0" y="8193078"/>
              <a:ext cx="3309060" cy="1004841"/>
            </a:xfrm>
            <a:prstGeom prst="rect">
              <a:avLst/>
            </a:prstGeom>
            <a:ln w="12700" cap="flat">
              <a:noFill/>
              <a:miter lim="400000"/>
            </a:ln>
            <a:effectLst/>
          </p:spPr>
        </p:pic>
        <p:pic>
          <p:nvPicPr>
            <p:cNvPr id="202" name="Image" descr="Image"/>
            <p:cNvPicPr>
              <a:picLocks noChangeAspect="1"/>
            </p:cNvPicPr>
            <p:nvPr/>
          </p:nvPicPr>
          <p:blipFill>
            <a:blip r:embed="rId4">
              <a:extLst/>
            </a:blip>
            <a:stretch>
              <a:fillRect/>
            </a:stretch>
          </p:blipFill>
          <p:spPr>
            <a:xfrm>
              <a:off x="1211155" y="9197918"/>
              <a:ext cx="3309060" cy="1004840"/>
            </a:xfrm>
            <a:prstGeom prst="rect">
              <a:avLst/>
            </a:prstGeom>
            <a:ln w="12700" cap="flat">
              <a:noFill/>
              <a:miter lim="400000"/>
            </a:ln>
            <a:effectLst/>
          </p:spPr>
        </p:pic>
        <p:pic>
          <p:nvPicPr>
            <p:cNvPr id="203" name="Image" descr="Image"/>
            <p:cNvPicPr>
              <a:picLocks noChangeAspect="1"/>
            </p:cNvPicPr>
            <p:nvPr/>
          </p:nvPicPr>
          <p:blipFill>
            <a:blip r:embed="rId4">
              <a:extLst/>
            </a:blip>
            <a:stretch>
              <a:fillRect/>
            </a:stretch>
          </p:blipFill>
          <p:spPr>
            <a:xfrm>
              <a:off x="0" y="10061013"/>
              <a:ext cx="3309060" cy="1004840"/>
            </a:xfrm>
            <a:prstGeom prst="rect">
              <a:avLst/>
            </a:prstGeom>
            <a:ln w="12700" cap="flat">
              <a:noFill/>
              <a:miter lim="400000"/>
            </a:ln>
            <a:effectLst/>
          </p:spPr>
        </p:pic>
        <p:pic>
          <p:nvPicPr>
            <p:cNvPr id="204" name="Image" descr="Image"/>
            <p:cNvPicPr>
              <a:picLocks noChangeAspect="1"/>
            </p:cNvPicPr>
            <p:nvPr/>
          </p:nvPicPr>
          <p:blipFill>
            <a:blip r:embed="rId4">
              <a:extLst/>
            </a:blip>
            <a:stretch>
              <a:fillRect/>
            </a:stretch>
          </p:blipFill>
          <p:spPr>
            <a:xfrm>
              <a:off x="1211155" y="11065850"/>
              <a:ext cx="3309060" cy="1004841"/>
            </a:xfrm>
            <a:prstGeom prst="rect">
              <a:avLst/>
            </a:prstGeom>
            <a:ln w="12700" cap="flat">
              <a:noFill/>
              <a:miter lim="400000"/>
            </a:ln>
            <a:effectLst/>
          </p:spPr>
        </p:pic>
      </p:grpSp>
      <p:pic>
        <p:nvPicPr>
          <p:cNvPr id="206" name="Image" descr="Image"/>
          <p:cNvPicPr>
            <a:picLocks noChangeAspect="1"/>
          </p:cNvPicPr>
          <p:nvPr/>
        </p:nvPicPr>
        <p:blipFill>
          <a:blip r:embed="rId5">
            <a:extLst/>
          </a:blip>
          <a:stretch>
            <a:fillRect/>
          </a:stretch>
        </p:blipFill>
        <p:spPr>
          <a:xfrm>
            <a:off x="7272115" y="1357090"/>
            <a:ext cx="12759281" cy="11001820"/>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Circle"/>
          <p:cNvSpPr/>
          <p:nvPr/>
        </p:nvSpPr>
        <p:spPr>
          <a:xfrm>
            <a:off x="11506859" y="-1533452"/>
            <a:ext cx="21938402" cy="21938402"/>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67" name="Toitu tervislikult"/>
          <p:cNvSpPr txBox="1"/>
          <p:nvPr/>
        </p:nvSpPr>
        <p:spPr>
          <a:xfrm>
            <a:off x="2245392" y="2399778"/>
            <a:ext cx="10962011" cy="279908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defRPr sz="8400"/>
            </a:pPr>
            <a:r>
              <a:t>Anna hammastele</a:t>
            </a:r>
          </a:p>
          <a:p>
            <a:pPr algn="l">
              <a:defRPr sz="8400"/>
            </a:pPr>
            <a:r>
              <a:t>puhkust</a:t>
            </a:r>
          </a:p>
        </p:txBody>
      </p:sp>
      <p:sp>
        <p:nvSpPr>
          <p:cNvPr id="168" name="Mitmekülgne ja tasakaalustatud toit…"/>
          <p:cNvSpPr txBox="1"/>
          <p:nvPr/>
        </p:nvSpPr>
        <p:spPr>
          <a:xfrm>
            <a:off x="2245392" y="6389629"/>
            <a:ext cx="9483304" cy="30461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586152" indent="-586152" algn="l">
              <a:lnSpc>
                <a:spcPct val="120000"/>
              </a:lnSpc>
              <a:buSzPct val="75000"/>
              <a:buChar char="•"/>
              <a:defRPr sz="6000" b="1">
                <a:latin typeface="Arial"/>
                <a:ea typeface="Arial"/>
                <a:cs typeface="Arial"/>
                <a:sym typeface="Arial"/>
              </a:defRPr>
            </a:pPr>
            <a:r>
              <a:t>Hoia toidukordade vahel 3 tundi pausi</a:t>
            </a:r>
          </a:p>
          <a:p>
            <a:pPr marL="586152" indent="-586152" algn="l">
              <a:lnSpc>
                <a:spcPct val="120000"/>
              </a:lnSpc>
              <a:buSzPct val="75000"/>
              <a:buChar char="•"/>
              <a:defRPr sz="6000" b="1">
                <a:latin typeface="Arial"/>
                <a:ea typeface="Arial"/>
                <a:cs typeface="Arial"/>
                <a:sym typeface="Arial"/>
              </a:defRPr>
            </a:pPr>
            <a:r>
              <a:t>Ära näksi</a:t>
            </a:r>
          </a:p>
        </p:txBody>
      </p:sp>
      <p:pic>
        <p:nvPicPr>
          <p:cNvPr id="169" name="Image" descr="Image"/>
          <p:cNvPicPr>
            <a:picLocks noChangeAspect="1"/>
          </p:cNvPicPr>
          <p:nvPr/>
        </p:nvPicPr>
        <p:blipFill>
          <a:blip r:embed="rId3">
            <a:extLst/>
          </a:blip>
          <a:stretch>
            <a:fillRect/>
          </a:stretch>
        </p:blipFill>
        <p:spPr>
          <a:xfrm>
            <a:off x="13701665" y="3279183"/>
            <a:ext cx="9180752" cy="9915674"/>
          </a:xfrm>
          <a:prstGeom prst="rect">
            <a:avLst/>
          </a:prstGeom>
          <a:ln w="12700">
            <a:miter lim="400000"/>
          </a:ln>
        </p:spPr>
      </p:pic>
      <p:pic>
        <p:nvPicPr>
          <p:cNvPr id="170" name="Image" descr="Image"/>
          <p:cNvPicPr>
            <a:picLocks noChangeAspect="1"/>
          </p:cNvPicPr>
          <p:nvPr/>
        </p:nvPicPr>
        <p:blipFill>
          <a:blip r:embed="rId4">
            <a:extLst/>
          </a:blip>
          <a:stretch>
            <a:fillRect/>
          </a:stretch>
        </p:blipFill>
        <p:spPr>
          <a:xfrm>
            <a:off x="20171759" y="1283874"/>
            <a:ext cx="5226420" cy="5433754"/>
          </a:xfrm>
          <a:prstGeom prst="rect">
            <a:avLst/>
          </a:prstGeom>
          <a:ln w="12700">
            <a:miter lim="400000"/>
          </a:ln>
        </p:spPr>
      </p:pic>
      <p:pic>
        <p:nvPicPr>
          <p:cNvPr id="171" name="Image" descr="Image"/>
          <p:cNvPicPr>
            <a:picLocks noChangeAspect="1"/>
          </p:cNvPicPr>
          <p:nvPr/>
        </p:nvPicPr>
        <p:blipFill>
          <a:blip r:embed="rId5">
            <a:extLst/>
          </a:blip>
          <a:stretch>
            <a:fillRect/>
          </a:stretch>
        </p:blipFill>
        <p:spPr>
          <a:xfrm>
            <a:off x="10842349" y="3373517"/>
            <a:ext cx="4169542" cy="6688221"/>
          </a:xfrm>
          <a:prstGeom prst="rect">
            <a:avLst/>
          </a:prstGeom>
          <a:ln w="12700">
            <a:miter lim="400000"/>
          </a:ln>
        </p:spPr>
      </p:pic>
      <p:sp>
        <p:nvSpPr>
          <p:cNvPr id="172" name="Circle"/>
          <p:cNvSpPr/>
          <p:nvPr/>
        </p:nvSpPr>
        <p:spPr>
          <a:xfrm>
            <a:off x="15821113" y="2043719"/>
            <a:ext cx="2470928" cy="2470928"/>
          </a:xfrm>
          <a:prstGeom prst="ellipse">
            <a:avLst/>
          </a:prstGeom>
          <a:solidFill>
            <a:srgbClr val="B4A4E2"/>
          </a:solidFill>
          <a:ln w="12700">
            <a:miter lim="400000"/>
          </a:ln>
          <a:effectLst>
            <a:outerShdw blurRad="165100" dist="172209" dir="5400000" rotWithShape="0">
              <a:srgbClr val="000000">
                <a:alpha val="17155"/>
              </a:srgbClr>
            </a:outerShdw>
          </a:effectLst>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73" name="3.png" descr="3.png"/>
          <p:cNvPicPr>
            <a:picLocks noChangeAspect="1"/>
          </p:cNvPicPr>
          <p:nvPr/>
        </p:nvPicPr>
        <p:blipFill>
          <a:blip r:embed="rId6">
            <a:extLst/>
          </a:blip>
          <a:stretch>
            <a:fillRect/>
          </a:stretch>
        </p:blipFill>
        <p:spPr>
          <a:xfrm>
            <a:off x="16126655" y="2409242"/>
            <a:ext cx="1885245" cy="1758809"/>
          </a:xfrm>
          <a:prstGeom prst="rect">
            <a:avLst/>
          </a:prstGeom>
          <a:ln w="12700">
            <a:miter lim="400000"/>
          </a:ln>
        </p:spPr>
      </p:pic>
      <p:pic>
        <p:nvPicPr>
          <p:cNvPr id="174" name="Image" descr="Image"/>
          <p:cNvPicPr>
            <a:picLocks noChangeAspect="1"/>
          </p:cNvPicPr>
          <p:nvPr/>
        </p:nvPicPr>
        <p:blipFill>
          <a:blip r:embed="rId7">
            <a:extLst/>
          </a:blip>
          <a:stretch>
            <a:fillRect/>
          </a:stretch>
        </p:blipFill>
        <p:spPr>
          <a:xfrm>
            <a:off x="343101" y="338959"/>
            <a:ext cx="1786825" cy="505236"/>
          </a:xfrm>
          <a:prstGeom prst="rect">
            <a:avLst/>
          </a:prstGeom>
          <a:ln w="12700">
            <a:miter lim="400000"/>
          </a:ln>
        </p:spPr>
      </p:pic>
      <p:sp>
        <p:nvSpPr>
          <p:cNvPr id="175"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Circle"/>
          <p:cNvSpPr/>
          <p:nvPr/>
        </p:nvSpPr>
        <p:spPr>
          <a:xfrm>
            <a:off x="21101209" y="1148643"/>
            <a:ext cx="6565583" cy="6565583"/>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47" name="Circle"/>
          <p:cNvSpPr/>
          <p:nvPr/>
        </p:nvSpPr>
        <p:spPr>
          <a:xfrm>
            <a:off x="-5097132" y="1148643"/>
            <a:ext cx="19166824" cy="19166823"/>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148" name="Mitmekülgne ja tasakaalustatud toit…"/>
          <p:cNvSpPr txBox="1"/>
          <p:nvPr/>
        </p:nvSpPr>
        <p:spPr>
          <a:xfrm>
            <a:off x="11887200" y="5546146"/>
            <a:ext cx="11486130" cy="43361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586152" indent="-586152" algn="l">
              <a:lnSpc>
                <a:spcPct val="100000"/>
              </a:lnSpc>
              <a:spcBef>
                <a:spcPts val="2000"/>
              </a:spcBef>
              <a:buSzPct val="75000"/>
              <a:buChar char="•"/>
              <a:defRPr sz="4800" b="1">
                <a:latin typeface="Arial"/>
                <a:ea typeface="Arial"/>
                <a:cs typeface="Arial"/>
                <a:sym typeface="Arial"/>
              </a:defRPr>
            </a:pPr>
            <a:r>
              <a:t>Mahl, piim, keefir jne on hammaste jaoks söögikord</a:t>
            </a:r>
          </a:p>
          <a:p>
            <a:pPr marL="586152" indent="-586152" algn="l">
              <a:lnSpc>
                <a:spcPct val="100000"/>
              </a:lnSpc>
              <a:spcBef>
                <a:spcPts val="2000"/>
              </a:spcBef>
              <a:buSzPct val="75000"/>
              <a:buChar char="•"/>
              <a:defRPr sz="4800" b="1">
                <a:latin typeface="Arial"/>
                <a:ea typeface="Arial"/>
                <a:cs typeface="Arial"/>
                <a:sym typeface="Arial"/>
              </a:defRPr>
            </a:pPr>
            <a:r>
              <a:t>Maitsevesi ei ole pidevaks joomiseks</a:t>
            </a:r>
          </a:p>
          <a:p>
            <a:pPr marL="586152" indent="-586152" algn="l">
              <a:lnSpc>
                <a:spcPct val="100000"/>
              </a:lnSpc>
              <a:spcBef>
                <a:spcPts val="2000"/>
              </a:spcBef>
              <a:buSzPct val="75000"/>
              <a:buChar char="•"/>
              <a:defRPr sz="4800" b="1">
                <a:latin typeface="Arial"/>
                <a:ea typeface="Arial"/>
                <a:cs typeface="Arial"/>
                <a:sym typeface="Arial"/>
              </a:defRPr>
            </a:pPr>
            <a:r>
              <a:t>Eelista kraanivett mulliveele</a:t>
            </a:r>
          </a:p>
          <a:p>
            <a:pPr marL="586152" indent="-586152" algn="l">
              <a:lnSpc>
                <a:spcPct val="100000"/>
              </a:lnSpc>
              <a:spcBef>
                <a:spcPts val="2000"/>
              </a:spcBef>
              <a:buSzPct val="75000"/>
              <a:buChar char="•"/>
              <a:defRPr sz="4800" b="1">
                <a:latin typeface="Arial"/>
                <a:ea typeface="Arial"/>
                <a:cs typeface="Arial"/>
                <a:sym typeface="Arial"/>
              </a:defRPr>
            </a:pPr>
            <a:r>
              <a:t>Pärast sööki loputa suud veega</a:t>
            </a:r>
          </a:p>
        </p:txBody>
      </p:sp>
      <p:pic>
        <p:nvPicPr>
          <p:cNvPr id="149" name="Image" descr="Image"/>
          <p:cNvPicPr>
            <a:picLocks noChangeAspect="1"/>
          </p:cNvPicPr>
          <p:nvPr/>
        </p:nvPicPr>
        <p:blipFill>
          <a:blip r:embed="rId3">
            <a:extLst/>
          </a:blip>
          <a:stretch>
            <a:fillRect/>
          </a:stretch>
        </p:blipFill>
        <p:spPr>
          <a:xfrm>
            <a:off x="1593404" y="3272829"/>
            <a:ext cx="8858561" cy="9507142"/>
          </a:xfrm>
          <a:prstGeom prst="rect">
            <a:avLst/>
          </a:prstGeom>
          <a:ln w="12700">
            <a:miter lim="400000"/>
          </a:ln>
        </p:spPr>
      </p:pic>
      <p:sp>
        <p:nvSpPr>
          <p:cNvPr id="150" name="Circle"/>
          <p:cNvSpPr/>
          <p:nvPr/>
        </p:nvSpPr>
        <p:spPr>
          <a:xfrm>
            <a:off x="7337713" y="1148643"/>
            <a:ext cx="2470928" cy="2470928"/>
          </a:xfrm>
          <a:prstGeom prst="ellipse">
            <a:avLst/>
          </a:prstGeom>
          <a:solidFill>
            <a:srgbClr val="B9CAF1"/>
          </a:solidFill>
          <a:ln w="12700">
            <a:miter lim="400000"/>
          </a:ln>
          <a:effectLst>
            <a:outerShdw blurRad="165100" dist="172209" dir="5400000" rotWithShape="0">
              <a:srgbClr val="000000">
                <a:alpha val="17155"/>
              </a:srgbClr>
            </a:outerShdw>
          </a:effectLst>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51" name="Image" descr="Image"/>
          <p:cNvPicPr>
            <a:picLocks noChangeAspect="1"/>
          </p:cNvPicPr>
          <p:nvPr/>
        </p:nvPicPr>
        <p:blipFill>
          <a:blip r:embed="rId4">
            <a:extLst/>
          </a:blip>
          <a:stretch>
            <a:fillRect/>
          </a:stretch>
        </p:blipFill>
        <p:spPr>
          <a:xfrm>
            <a:off x="7996873" y="1675138"/>
            <a:ext cx="1178009" cy="1549402"/>
          </a:xfrm>
          <a:prstGeom prst="rect">
            <a:avLst/>
          </a:prstGeom>
          <a:ln w="12700">
            <a:miter lim="400000"/>
          </a:ln>
        </p:spPr>
      </p:pic>
      <p:sp>
        <p:nvSpPr>
          <p:cNvPr id="152" name="Joo vett"/>
          <p:cNvSpPr txBox="1"/>
          <p:nvPr/>
        </p:nvSpPr>
        <p:spPr>
          <a:xfrm>
            <a:off x="11887200" y="2450578"/>
            <a:ext cx="10606881" cy="1549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8100"/>
            </a:lvl1pPr>
          </a:lstStyle>
          <a:p>
            <a:r>
              <a:t>Joo puhast vett</a:t>
            </a:r>
          </a:p>
        </p:txBody>
      </p:sp>
      <p:pic>
        <p:nvPicPr>
          <p:cNvPr id="153" name="Image" descr="Image"/>
          <p:cNvPicPr>
            <a:picLocks noChangeAspect="1"/>
          </p:cNvPicPr>
          <p:nvPr/>
        </p:nvPicPr>
        <p:blipFill>
          <a:blip r:embed="rId5">
            <a:extLst/>
          </a:blip>
          <a:stretch>
            <a:fillRect/>
          </a:stretch>
        </p:blipFill>
        <p:spPr>
          <a:xfrm>
            <a:off x="343101" y="338959"/>
            <a:ext cx="1786825" cy="505236"/>
          </a:xfrm>
          <a:prstGeom prst="rect">
            <a:avLst/>
          </a:prstGeom>
          <a:ln w="12700">
            <a:miter lim="400000"/>
          </a:ln>
        </p:spPr>
      </p:pic>
      <p:sp>
        <p:nvSpPr>
          <p:cNvPr id="154"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Circle"/>
          <p:cNvSpPr/>
          <p:nvPr/>
        </p:nvSpPr>
        <p:spPr>
          <a:xfrm>
            <a:off x="11802743" y="-1266380"/>
            <a:ext cx="17253352" cy="17253352"/>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57" name="Image" descr="Image"/>
          <p:cNvPicPr>
            <a:picLocks noChangeAspect="1"/>
          </p:cNvPicPr>
          <p:nvPr/>
        </p:nvPicPr>
        <p:blipFill>
          <a:blip r:embed="rId3">
            <a:extLst/>
          </a:blip>
          <a:stretch>
            <a:fillRect/>
          </a:stretch>
        </p:blipFill>
        <p:spPr>
          <a:xfrm>
            <a:off x="12286439" y="500556"/>
            <a:ext cx="11992361" cy="13215444"/>
          </a:xfrm>
          <a:prstGeom prst="rect">
            <a:avLst/>
          </a:prstGeom>
          <a:ln w="12700">
            <a:miter lim="400000"/>
          </a:ln>
        </p:spPr>
      </p:pic>
      <p:sp>
        <p:nvSpPr>
          <p:cNvPr id="158" name="Circle"/>
          <p:cNvSpPr/>
          <p:nvPr/>
        </p:nvSpPr>
        <p:spPr>
          <a:xfrm>
            <a:off x="11050975" y="8282333"/>
            <a:ext cx="2470929" cy="2470929"/>
          </a:xfrm>
          <a:prstGeom prst="ellipse">
            <a:avLst/>
          </a:prstGeom>
          <a:solidFill>
            <a:srgbClr val="F4BBEC"/>
          </a:solidFill>
          <a:ln w="12700">
            <a:miter lim="400000"/>
          </a:ln>
          <a:effectLst>
            <a:outerShdw blurRad="165100" dist="172209" dir="5400000" rotWithShape="0">
              <a:srgbClr val="000000">
                <a:alpha val="17155"/>
              </a:srgbClr>
            </a:outerShdw>
          </a:effectLst>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159" name="Image" descr="Image"/>
          <p:cNvPicPr>
            <a:picLocks noChangeAspect="1"/>
          </p:cNvPicPr>
          <p:nvPr/>
        </p:nvPicPr>
        <p:blipFill>
          <a:blip r:embed="rId4">
            <a:extLst/>
          </a:blip>
          <a:stretch>
            <a:fillRect/>
          </a:stretch>
        </p:blipFill>
        <p:spPr>
          <a:xfrm>
            <a:off x="11580304" y="8850997"/>
            <a:ext cx="1412270" cy="1469115"/>
          </a:xfrm>
          <a:prstGeom prst="rect">
            <a:avLst/>
          </a:prstGeom>
          <a:ln w="12700">
            <a:miter lim="400000"/>
          </a:ln>
        </p:spPr>
      </p:pic>
      <p:sp>
        <p:nvSpPr>
          <p:cNvPr id="160" name="Toitu tervislikult"/>
          <p:cNvSpPr txBox="1"/>
          <p:nvPr/>
        </p:nvSpPr>
        <p:spPr>
          <a:xfrm>
            <a:off x="2245392" y="2399778"/>
            <a:ext cx="8623177" cy="279908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l">
              <a:defRPr sz="8400"/>
            </a:pPr>
            <a:r>
              <a:t>Pese hambaid</a:t>
            </a:r>
          </a:p>
          <a:p>
            <a:pPr algn="l">
              <a:defRPr sz="8400"/>
            </a:pPr>
            <a:r>
              <a:t>korralikult</a:t>
            </a:r>
          </a:p>
        </p:txBody>
      </p:sp>
      <p:sp>
        <p:nvSpPr>
          <p:cNvPr id="161" name="Mitmekülgne ja tasakaalustatud toit…"/>
          <p:cNvSpPr txBox="1"/>
          <p:nvPr/>
        </p:nvSpPr>
        <p:spPr>
          <a:xfrm>
            <a:off x="2245392" y="6250311"/>
            <a:ext cx="9483304" cy="332475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586152" indent="-586152" algn="l">
              <a:lnSpc>
                <a:spcPct val="120000"/>
              </a:lnSpc>
              <a:buSzPct val="75000"/>
              <a:buChar char="•"/>
              <a:defRPr sz="6000" b="1">
                <a:latin typeface="Arial"/>
                <a:ea typeface="Arial"/>
                <a:cs typeface="Arial"/>
                <a:sym typeface="Arial"/>
              </a:defRPr>
            </a:pPr>
            <a:r>
              <a:rPr lang="et-EE" dirty="0" smtClean="0"/>
              <a:t>Igal hambal on 5 pinda ja need on vaja puhtaks saada</a:t>
            </a:r>
          </a:p>
        </p:txBody>
      </p:sp>
      <p:sp>
        <p:nvSpPr>
          <p:cNvPr id="162" name="Circle"/>
          <p:cNvSpPr/>
          <p:nvPr/>
        </p:nvSpPr>
        <p:spPr>
          <a:xfrm>
            <a:off x="-2046279" y="10092597"/>
            <a:ext cx="6565584" cy="6565584"/>
          </a:xfrm>
          <a:prstGeom prst="ellipse">
            <a:avLst/>
          </a:prstGeom>
          <a:solidFill>
            <a:srgbClr val="F2E96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163" name="Image" descr="Image"/>
          <p:cNvPicPr>
            <a:picLocks noChangeAspect="1"/>
          </p:cNvPicPr>
          <p:nvPr/>
        </p:nvPicPr>
        <p:blipFill>
          <a:blip r:embed="rId5">
            <a:extLst/>
          </a:blip>
          <a:stretch>
            <a:fillRect/>
          </a:stretch>
        </p:blipFill>
        <p:spPr>
          <a:xfrm>
            <a:off x="343101" y="338959"/>
            <a:ext cx="1786825" cy="505236"/>
          </a:xfrm>
          <a:prstGeom prst="rect">
            <a:avLst/>
          </a:prstGeom>
          <a:ln w="12700">
            <a:miter lim="400000"/>
          </a:ln>
        </p:spPr>
      </p:pic>
      <p:sp>
        <p:nvSpPr>
          <p:cNvPr id="164"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Circle"/>
          <p:cNvSpPr/>
          <p:nvPr/>
        </p:nvSpPr>
        <p:spPr>
          <a:xfrm>
            <a:off x="-1623202" y="-12087142"/>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44" name="Circle"/>
          <p:cNvSpPr/>
          <p:nvPr/>
        </p:nvSpPr>
        <p:spPr>
          <a:xfrm>
            <a:off x="13622585" y="9600427"/>
            <a:ext cx="17253353"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45"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246"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
        <p:nvSpPr>
          <p:cNvPr id="247" name="Kuidas hoida hambad tervena?"/>
          <p:cNvSpPr txBox="1"/>
          <p:nvPr/>
        </p:nvSpPr>
        <p:spPr>
          <a:xfrm>
            <a:off x="3608325" y="2006078"/>
            <a:ext cx="17167350" cy="2387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7100"/>
            </a:pPr>
            <a:r>
              <a:t>Hambapesuga saab puhtaks ainult</a:t>
            </a:r>
            <a:br/>
            <a:r>
              <a:t>60% hammaste pindadest!</a:t>
            </a:r>
          </a:p>
        </p:txBody>
      </p:sp>
      <p:pic>
        <p:nvPicPr>
          <p:cNvPr id="248" name="Image" descr="Image"/>
          <p:cNvPicPr>
            <a:picLocks noChangeAspect="1"/>
          </p:cNvPicPr>
          <p:nvPr/>
        </p:nvPicPr>
        <p:blipFill>
          <a:blip r:embed="rId4">
            <a:extLst/>
          </a:blip>
          <a:stretch>
            <a:fillRect/>
          </a:stretch>
        </p:blipFill>
        <p:spPr>
          <a:xfrm>
            <a:off x="8493396" y="4804522"/>
            <a:ext cx="12282279" cy="8053433"/>
          </a:xfrm>
          <a:prstGeom prst="rect">
            <a:avLst/>
          </a:prstGeom>
          <a:ln w="12700">
            <a:miter lim="400000"/>
          </a:ln>
        </p:spPr>
      </p:pic>
      <p:pic>
        <p:nvPicPr>
          <p:cNvPr id="249" name="Image" descr="Image"/>
          <p:cNvPicPr>
            <a:picLocks noChangeAspect="1"/>
          </p:cNvPicPr>
          <p:nvPr/>
        </p:nvPicPr>
        <p:blipFill>
          <a:blip r:embed="rId5">
            <a:extLst/>
          </a:blip>
          <a:stretch>
            <a:fillRect/>
          </a:stretch>
        </p:blipFill>
        <p:spPr>
          <a:xfrm>
            <a:off x="1888831" y="4393678"/>
            <a:ext cx="6604566" cy="8115760"/>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ircle"/>
          <p:cNvSpPr/>
          <p:nvPr/>
        </p:nvSpPr>
        <p:spPr>
          <a:xfrm>
            <a:off x="-5631936" y="-8165600"/>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44" name="Mouth-Decay2.jpg" descr="Mouth-Decay2.jpg"/>
          <p:cNvPicPr>
            <a:picLocks noChangeAspect="1"/>
          </p:cNvPicPr>
          <p:nvPr/>
        </p:nvPicPr>
        <p:blipFill>
          <a:blip r:embed="rId3">
            <a:extLst/>
          </a:blip>
          <a:stretch>
            <a:fillRect/>
          </a:stretch>
        </p:blipFill>
        <p:spPr>
          <a:xfrm>
            <a:off x="4626316" y="2440892"/>
            <a:ext cx="14906777" cy="8834216"/>
          </a:xfrm>
          <a:prstGeom prst="rect">
            <a:avLst/>
          </a:prstGeom>
          <a:ln w="12700">
            <a:miter lim="400000"/>
          </a:ln>
        </p:spPr>
      </p:pic>
      <p:sp>
        <p:nvSpPr>
          <p:cNvPr id="45" name="Circle"/>
          <p:cNvSpPr/>
          <p:nvPr/>
        </p:nvSpPr>
        <p:spPr>
          <a:xfrm>
            <a:off x="11979074" y="9535396"/>
            <a:ext cx="19166823"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46" name="Image" descr="Image"/>
          <p:cNvPicPr>
            <a:picLocks noChangeAspect="1"/>
          </p:cNvPicPr>
          <p:nvPr/>
        </p:nvPicPr>
        <p:blipFill>
          <a:blip r:embed="rId4">
            <a:extLst/>
          </a:blip>
          <a:stretch>
            <a:fillRect/>
          </a:stretch>
        </p:blipFill>
        <p:spPr>
          <a:xfrm>
            <a:off x="343101" y="338959"/>
            <a:ext cx="1786825" cy="505236"/>
          </a:xfrm>
          <a:prstGeom prst="rect">
            <a:avLst/>
          </a:prstGeom>
          <a:ln w="12700">
            <a:miter lim="400000"/>
          </a:ln>
        </p:spPr>
      </p:pic>
      <p:sp>
        <p:nvSpPr>
          <p:cNvPr id="47"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Circle"/>
          <p:cNvSpPr/>
          <p:nvPr/>
        </p:nvSpPr>
        <p:spPr>
          <a:xfrm>
            <a:off x="-2826124" y="-11933479"/>
            <a:ext cx="17253352" cy="17253352"/>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09" name="Circle"/>
          <p:cNvSpPr/>
          <p:nvPr/>
        </p:nvSpPr>
        <p:spPr>
          <a:xfrm>
            <a:off x="12136761" y="9524037"/>
            <a:ext cx="17253353" cy="17253352"/>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10"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211"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12" name="Image" descr="Image"/>
          <p:cNvPicPr>
            <a:picLocks noChangeAspect="1"/>
          </p:cNvPicPr>
          <p:nvPr/>
        </p:nvPicPr>
        <p:blipFill>
          <a:blip r:embed="rId4">
            <a:extLst/>
          </a:blip>
          <a:stretch>
            <a:fillRect/>
          </a:stretch>
        </p:blipFill>
        <p:spPr>
          <a:xfrm>
            <a:off x="1789821" y="1449380"/>
            <a:ext cx="15752867" cy="10422592"/>
          </a:xfrm>
          <a:prstGeom prst="rect">
            <a:avLst/>
          </a:prstGeom>
          <a:ln w="12700">
            <a:miter lim="400000"/>
          </a:ln>
        </p:spPr>
      </p:pic>
      <p:pic>
        <p:nvPicPr>
          <p:cNvPr id="213" name="Image" descr="Image"/>
          <p:cNvPicPr>
            <a:picLocks noChangeAspect="1"/>
          </p:cNvPicPr>
          <p:nvPr/>
        </p:nvPicPr>
        <p:blipFill>
          <a:blip r:embed="rId5">
            <a:extLst/>
          </a:blip>
          <a:stretch>
            <a:fillRect/>
          </a:stretch>
        </p:blipFill>
        <p:spPr>
          <a:xfrm>
            <a:off x="15402622" y="2267035"/>
            <a:ext cx="6619343" cy="3863652"/>
          </a:xfrm>
          <a:prstGeom prst="rect">
            <a:avLst/>
          </a:prstGeom>
          <a:ln w="12700">
            <a:miter lim="400000"/>
          </a:ln>
        </p:spPr>
      </p:pic>
      <p:pic>
        <p:nvPicPr>
          <p:cNvPr id="214" name="Image" descr="Image"/>
          <p:cNvPicPr>
            <a:picLocks noChangeAspect="1"/>
          </p:cNvPicPr>
          <p:nvPr/>
        </p:nvPicPr>
        <p:blipFill>
          <a:blip r:embed="rId6">
            <a:extLst/>
          </a:blip>
          <a:stretch>
            <a:fillRect/>
          </a:stretch>
        </p:blipFill>
        <p:spPr>
          <a:xfrm>
            <a:off x="15402622" y="6408568"/>
            <a:ext cx="6619343" cy="4122188"/>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Circle"/>
          <p:cNvSpPr/>
          <p:nvPr/>
        </p:nvSpPr>
        <p:spPr>
          <a:xfrm>
            <a:off x="15757323" y="-9793559"/>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19" name="Picture 2" descr="Picture 2"/>
          <p:cNvPicPr>
            <a:picLocks noChangeAspect="1"/>
          </p:cNvPicPr>
          <p:nvPr/>
        </p:nvPicPr>
        <p:blipFill>
          <a:blip r:embed="rId3">
            <a:extLst/>
          </a:blip>
          <a:srcRect l="2634" t="4738" r="2634" b="4738"/>
          <a:stretch>
            <a:fillRect/>
          </a:stretch>
        </p:blipFill>
        <p:spPr>
          <a:xfrm>
            <a:off x="4651435" y="1979004"/>
            <a:ext cx="14856519" cy="8702763"/>
          </a:xfrm>
          <a:prstGeom prst="rect">
            <a:avLst/>
          </a:prstGeom>
          <a:ln w="12700">
            <a:miter lim="400000"/>
          </a:ln>
        </p:spPr>
      </p:pic>
      <p:sp>
        <p:nvSpPr>
          <p:cNvPr id="220" name="Circle"/>
          <p:cNvSpPr/>
          <p:nvPr/>
        </p:nvSpPr>
        <p:spPr>
          <a:xfrm>
            <a:off x="-7899622" y="6858000"/>
            <a:ext cx="17253352" cy="17253352"/>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21" name="bakterid"/>
          <p:cNvSpPr txBox="1"/>
          <p:nvPr/>
        </p:nvSpPr>
        <p:spPr>
          <a:xfrm>
            <a:off x="-685800" y="11300489"/>
            <a:ext cx="25331057" cy="1791831"/>
          </a:xfrm>
          <a:prstGeom prst="rect">
            <a:avLst/>
          </a:prstGeom>
          <a:ln w="12700">
            <a:miter lim="400000"/>
          </a:ln>
          <a:extLst>
            <a:ext uri="{C572A759-6A51-4108-AA02-DFA0A04FC94B}">
              <ma14:wrappingTextBoxFlag xmlns:ma14="http://schemas.microsoft.com/office/mac/drawingml/2011/main" val="1"/>
            </a:ext>
          </a:extLst>
        </p:spPr>
        <p:txBody>
          <a:bodyPr wrap="square" lIns="64291" tIns="64291" rIns="64291" bIns="64291">
            <a:spAutoFit/>
          </a:bodyPr>
          <a:lstStyle/>
          <a:p>
            <a:pPr>
              <a:lnSpc>
                <a:spcPct val="100000"/>
              </a:lnSpc>
              <a:defRPr sz="6000" b="1">
                <a:latin typeface="Arial"/>
                <a:ea typeface="Arial"/>
                <a:cs typeface="Arial"/>
                <a:sym typeface="Arial"/>
              </a:defRPr>
            </a:pPr>
            <a:r>
              <a:rPr lang="en-US" sz="5400" dirty="0" err="1" smtClean="0">
                <a:sym typeface="Arial"/>
              </a:rPr>
              <a:t>Korraliku</a:t>
            </a:r>
            <a:r>
              <a:rPr lang="en-US" sz="5400" dirty="0" smtClean="0">
                <a:sym typeface="Arial"/>
              </a:rPr>
              <a:t> </a:t>
            </a:r>
            <a:r>
              <a:rPr lang="en-US" sz="5400" dirty="0" err="1">
                <a:sym typeface="Arial"/>
              </a:rPr>
              <a:t>suuhügieeni</a:t>
            </a:r>
            <a:r>
              <a:rPr lang="en-US" sz="5400" dirty="0">
                <a:sym typeface="Arial"/>
              </a:rPr>
              <a:t> </a:t>
            </a:r>
            <a:r>
              <a:rPr lang="en-US" sz="5400" dirty="0" err="1">
                <a:sym typeface="Arial"/>
              </a:rPr>
              <a:t>puudumisel</a:t>
            </a:r>
            <a:r>
              <a:rPr lang="en-US" sz="5400" dirty="0">
                <a:sym typeface="Arial"/>
              </a:rPr>
              <a:t> </a:t>
            </a:r>
            <a:r>
              <a:rPr lang="en-US" sz="5400" dirty="0" err="1">
                <a:sym typeface="Arial"/>
              </a:rPr>
              <a:t>võivad</a:t>
            </a:r>
            <a:r>
              <a:rPr lang="en-US" sz="5400" dirty="0">
                <a:sym typeface="Arial"/>
              </a:rPr>
              <a:t> olla </a:t>
            </a:r>
            <a:r>
              <a:rPr lang="en-US" sz="5400" dirty="0" err="1">
                <a:sym typeface="Arial"/>
              </a:rPr>
              <a:t>väga</a:t>
            </a:r>
            <a:r>
              <a:rPr lang="en-US" sz="5400" dirty="0">
                <a:sym typeface="Arial"/>
              </a:rPr>
              <a:t> </a:t>
            </a:r>
            <a:r>
              <a:rPr lang="en-US" sz="5400" dirty="0" err="1">
                <a:sym typeface="Arial"/>
              </a:rPr>
              <a:t>halvad</a:t>
            </a:r>
            <a:r>
              <a:rPr lang="en-US" sz="5400" dirty="0">
                <a:sym typeface="Arial"/>
              </a:rPr>
              <a:t> </a:t>
            </a:r>
            <a:r>
              <a:rPr lang="en-US" sz="5400" dirty="0" err="1" smtClean="0">
                <a:sym typeface="Arial"/>
              </a:rPr>
              <a:t>tagajärjed</a:t>
            </a:r>
            <a:r>
              <a:rPr lang="en-US" sz="5400" dirty="0" smtClean="0">
                <a:sym typeface="Arial"/>
              </a:rPr>
              <a:t>!</a:t>
            </a:r>
            <a:endParaRPr lang="et-EE" sz="5400" dirty="0"/>
          </a:p>
          <a:p>
            <a:pPr>
              <a:lnSpc>
                <a:spcPct val="100000"/>
              </a:lnSpc>
              <a:defRPr sz="6000" b="1">
                <a:latin typeface="Arial"/>
                <a:ea typeface="Arial"/>
                <a:cs typeface="Arial"/>
                <a:sym typeface="Arial"/>
              </a:defRPr>
            </a:pPr>
            <a:r>
              <a:rPr lang="et-EE" sz="5400" dirty="0" smtClean="0"/>
              <a:t> </a:t>
            </a:r>
            <a:endParaRPr sz="5400" dirty="0"/>
          </a:p>
        </p:txBody>
      </p:sp>
      <p:pic>
        <p:nvPicPr>
          <p:cNvPr id="222" name="Image" descr="Image"/>
          <p:cNvPicPr>
            <a:picLocks noChangeAspect="1"/>
          </p:cNvPicPr>
          <p:nvPr/>
        </p:nvPicPr>
        <p:blipFill>
          <a:blip r:embed="rId4">
            <a:extLst/>
          </a:blip>
          <a:stretch>
            <a:fillRect/>
          </a:stretch>
        </p:blipFill>
        <p:spPr>
          <a:xfrm>
            <a:off x="343101" y="338959"/>
            <a:ext cx="1786825" cy="505236"/>
          </a:xfrm>
          <a:prstGeom prst="rect">
            <a:avLst/>
          </a:prstGeom>
          <a:ln w="12700">
            <a:miter lim="400000"/>
          </a:ln>
        </p:spPr>
      </p:pic>
      <p:sp>
        <p:nvSpPr>
          <p:cNvPr id="223"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Circle"/>
          <p:cNvSpPr/>
          <p:nvPr/>
        </p:nvSpPr>
        <p:spPr>
          <a:xfrm>
            <a:off x="11766540" y="2812504"/>
            <a:ext cx="17253353"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26" name="Kasuta…"/>
          <p:cNvSpPr txBox="1"/>
          <p:nvPr/>
        </p:nvSpPr>
        <p:spPr>
          <a:xfrm>
            <a:off x="12192000" y="4859019"/>
            <a:ext cx="12192000" cy="399796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8400"/>
            </a:pPr>
            <a:r>
              <a:t>Doseeri </a:t>
            </a:r>
            <a:endParaRPr sz="8100"/>
          </a:p>
          <a:p>
            <a:pPr>
              <a:defRPr sz="8400"/>
            </a:pPr>
            <a:r>
              <a:t>hambapastat </a:t>
            </a:r>
            <a:endParaRPr sz="8100"/>
          </a:p>
          <a:p>
            <a:pPr>
              <a:defRPr sz="8400"/>
            </a:pPr>
            <a:r>
              <a:t>õigesti!</a:t>
            </a:r>
          </a:p>
        </p:txBody>
      </p:sp>
      <p:sp>
        <p:nvSpPr>
          <p:cNvPr id="227" name="Circle"/>
          <p:cNvSpPr/>
          <p:nvPr/>
        </p:nvSpPr>
        <p:spPr>
          <a:xfrm>
            <a:off x="2979965" y="-4955075"/>
            <a:ext cx="10404735" cy="10404736"/>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28"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229"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30" name="Image" descr="Image"/>
          <p:cNvPicPr>
            <a:picLocks noChangeAspect="1"/>
          </p:cNvPicPr>
          <p:nvPr/>
        </p:nvPicPr>
        <p:blipFill>
          <a:blip r:embed="rId4">
            <a:extLst/>
          </a:blip>
          <a:stretch>
            <a:fillRect/>
          </a:stretch>
        </p:blipFill>
        <p:spPr>
          <a:xfrm>
            <a:off x="-407414" y="2501755"/>
            <a:ext cx="14983266" cy="15722890"/>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 name="image50.jpeg" descr="image50.jpeg"/>
          <p:cNvPicPr>
            <a:picLocks noChangeAspect="1"/>
          </p:cNvPicPr>
          <p:nvPr/>
        </p:nvPicPr>
        <p:blipFill>
          <a:blip r:embed="rId3">
            <a:extLst/>
          </a:blip>
          <a:srcRect l="7542" t="6385" r="73209" b="41215"/>
          <a:stretch>
            <a:fillRect/>
          </a:stretch>
        </p:blipFill>
        <p:spPr>
          <a:xfrm rot="21268447" flipH="1">
            <a:off x="10844131" y="2312056"/>
            <a:ext cx="5638332" cy="10232888"/>
          </a:xfrm>
          <a:prstGeom prst="rect">
            <a:avLst/>
          </a:prstGeom>
          <a:ln w="12700">
            <a:miter lim="400000"/>
          </a:ln>
        </p:spPr>
      </p:pic>
      <p:pic>
        <p:nvPicPr>
          <p:cNvPr id="233" name="image46.png" descr="image46.png"/>
          <p:cNvPicPr>
            <a:picLocks noChangeAspect="1"/>
          </p:cNvPicPr>
          <p:nvPr/>
        </p:nvPicPr>
        <p:blipFill>
          <a:blip r:embed="rId4">
            <a:extLst/>
          </a:blip>
          <a:srcRect l="19531" r="21541"/>
          <a:stretch>
            <a:fillRect/>
          </a:stretch>
        </p:blipFill>
        <p:spPr>
          <a:xfrm rot="20788495">
            <a:off x="14956592" y="2065441"/>
            <a:ext cx="8915401" cy="891094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8"/>
                  <a:pt x="0" y="10805"/>
                </a:cubicBezTo>
                <a:cubicBezTo>
                  <a:pt x="0" y="16636"/>
                  <a:pt x="4617" y="21385"/>
                  <a:pt x="10392" y="21600"/>
                </a:cubicBezTo>
                <a:lnTo>
                  <a:pt x="11208" y="21600"/>
                </a:lnTo>
                <a:cubicBezTo>
                  <a:pt x="16983" y="21385"/>
                  <a:pt x="21600" y="16636"/>
                  <a:pt x="21600" y="10805"/>
                </a:cubicBezTo>
                <a:cubicBezTo>
                  <a:pt x="21600" y="4838"/>
                  <a:pt x="16765" y="0"/>
                  <a:pt x="10800" y="0"/>
                </a:cubicBezTo>
                <a:close/>
              </a:path>
            </a:pathLst>
          </a:custGeom>
          <a:ln w="12700">
            <a:miter lim="400000"/>
          </a:ln>
        </p:spPr>
      </p:pic>
      <p:sp>
        <p:nvSpPr>
          <p:cNvPr id="234" name="Line"/>
          <p:cNvSpPr/>
          <p:nvPr/>
        </p:nvSpPr>
        <p:spPr>
          <a:xfrm flipV="1">
            <a:off x="13161601" y="4047630"/>
            <a:ext cx="2574357" cy="3211971"/>
          </a:xfrm>
          <a:prstGeom prst="line">
            <a:avLst/>
          </a:prstGeom>
          <a:ln w="38100">
            <a:solidFill>
              <a:srgbClr val="000000"/>
            </a:solidFill>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235" name="Circle"/>
          <p:cNvSpPr/>
          <p:nvPr/>
        </p:nvSpPr>
        <p:spPr>
          <a:xfrm rot="20788495">
            <a:off x="13069123" y="7234089"/>
            <a:ext cx="387831" cy="387829"/>
          </a:xfrm>
          <a:prstGeom prst="ellipse">
            <a:avLst/>
          </a:prstGeom>
          <a:ln w="38100">
            <a:solidFill>
              <a:srgbClr val="000000"/>
            </a:solidFill>
          </a:ln>
        </p:spPr>
        <p:txBody>
          <a:bodyPr lIns="50800" tIns="50800" rIns="50800" bIns="50800" anchor="ctr"/>
          <a:lstStyle/>
          <a:p>
            <a:pPr algn="l" defTabSz="1285875">
              <a:lnSpc>
                <a:spcPct val="100000"/>
              </a:lnSpc>
              <a:defRPr sz="1800">
                <a:solidFill>
                  <a:srgbClr val="17505E"/>
                </a:solidFill>
                <a:latin typeface="Calibri"/>
                <a:ea typeface="Calibri"/>
                <a:cs typeface="Calibri"/>
                <a:sym typeface="Calibri"/>
              </a:defRPr>
            </a:pPr>
            <a:endParaRPr/>
          </a:p>
        </p:txBody>
      </p:sp>
      <p:sp>
        <p:nvSpPr>
          <p:cNvPr id="236" name="Line"/>
          <p:cNvSpPr/>
          <p:nvPr/>
        </p:nvSpPr>
        <p:spPr>
          <a:xfrm flipH="1" flipV="1">
            <a:off x="13133406" y="7569027"/>
            <a:ext cx="3859755" cy="2621899"/>
          </a:xfrm>
          <a:prstGeom prst="line">
            <a:avLst/>
          </a:prstGeom>
          <a:ln w="38100">
            <a:solidFill>
              <a:srgbClr val="000000"/>
            </a:solidFill>
          </a:ln>
        </p:spPr>
        <p:txBody>
          <a:bodyPr lIns="45718" tIns="45718" rIns="45718" bIns="45718"/>
          <a:lstStyle/>
          <a:p>
            <a:pPr algn="l">
              <a:lnSpc>
                <a:spcPct val="100000"/>
              </a:lnSpc>
              <a:spcBef>
                <a:spcPts val="3600"/>
              </a:spcBef>
              <a:defRPr sz="7200">
                <a:latin typeface="Helvetica Light"/>
                <a:ea typeface="Helvetica Light"/>
                <a:cs typeface="Helvetica Light"/>
                <a:sym typeface="Helvetica Light"/>
              </a:defRPr>
            </a:pPr>
            <a:endParaRPr/>
          </a:p>
        </p:txBody>
      </p:sp>
      <p:sp>
        <p:nvSpPr>
          <p:cNvPr id="237" name="Circle"/>
          <p:cNvSpPr/>
          <p:nvPr/>
        </p:nvSpPr>
        <p:spPr>
          <a:xfrm>
            <a:off x="-5694331" y="-9557274"/>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38" name="Kasuta…"/>
          <p:cNvSpPr txBox="1"/>
          <p:nvPr/>
        </p:nvSpPr>
        <p:spPr>
          <a:xfrm>
            <a:off x="0" y="4259579"/>
            <a:ext cx="12192001" cy="51968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8400"/>
            </a:pPr>
            <a:r>
              <a:t>Vaheta</a:t>
            </a:r>
          </a:p>
          <a:p>
            <a:pPr>
              <a:defRPr sz="8400"/>
            </a:pPr>
            <a:r>
              <a:t>hambaharja</a:t>
            </a:r>
          </a:p>
          <a:p>
            <a:pPr>
              <a:defRPr sz="8400"/>
            </a:pPr>
            <a:r>
              <a:t>iga 3 kuu</a:t>
            </a:r>
          </a:p>
          <a:p>
            <a:pPr>
              <a:defRPr sz="8400"/>
            </a:pPr>
            <a:r>
              <a:t>tagant</a:t>
            </a:r>
          </a:p>
        </p:txBody>
      </p:sp>
      <p:sp>
        <p:nvSpPr>
          <p:cNvPr id="239" name="Circle"/>
          <p:cNvSpPr/>
          <p:nvPr/>
        </p:nvSpPr>
        <p:spPr>
          <a:xfrm>
            <a:off x="2269206" y="10769865"/>
            <a:ext cx="15131778" cy="15131779"/>
          </a:xfrm>
          <a:prstGeom prst="ellipse">
            <a:avLst/>
          </a:prstGeom>
          <a:solidFill>
            <a:srgbClr val="B4A4E2"/>
          </a:solidFill>
          <a:ln w="12700">
            <a:miter lim="400000"/>
          </a:ln>
        </p:spPr>
        <p:txBody>
          <a:bodyPr lIns="50800" tIns="50800" rIns="50800" bIns="50800" anchor="ctr"/>
          <a:lstStyle/>
          <a:p>
            <a:pPr lvl="2">
              <a:lnSpc>
                <a:spcPct val="100000"/>
              </a:lnSpc>
              <a:defRPr sz="3200">
                <a:solidFill>
                  <a:srgbClr val="FFFFFF"/>
                </a:solidFill>
                <a:latin typeface="Helvetica Light"/>
                <a:ea typeface="Helvetica Light"/>
                <a:cs typeface="Helvetica Light"/>
                <a:sym typeface="Helvetica Light"/>
              </a:defRPr>
            </a:pPr>
            <a:endParaRPr/>
          </a:p>
        </p:txBody>
      </p:sp>
      <p:pic>
        <p:nvPicPr>
          <p:cNvPr id="240" name="Image" descr="Image"/>
          <p:cNvPicPr>
            <a:picLocks noChangeAspect="1"/>
          </p:cNvPicPr>
          <p:nvPr/>
        </p:nvPicPr>
        <p:blipFill>
          <a:blip r:embed="rId5">
            <a:extLst/>
          </a:blip>
          <a:stretch>
            <a:fillRect/>
          </a:stretch>
        </p:blipFill>
        <p:spPr>
          <a:xfrm>
            <a:off x="343101" y="338959"/>
            <a:ext cx="1786825" cy="505236"/>
          </a:xfrm>
          <a:prstGeom prst="rect">
            <a:avLst/>
          </a:prstGeom>
          <a:ln w="12700">
            <a:miter lim="400000"/>
          </a:ln>
        </p:spPr>
      </p:pic>
      <p:sp>
        <p:nvSpPr>
          <p:cNvPr id="241"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Circle"/>
          <p:cNvSpPr/>
          <p:nvPr/>
        </p:nvSpPr>
        <p:spPr>
          <a:xfrm>
            <a:off x="-5267619" y="1807918"/>
            <a:ext cx="17253353"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52" name="Circle"/>
          <p:cNvSpPr/>
          <p:nvPr/>
        </p:nvSpPr>
        <p:spPr>
          <a:xfrm>
            <a:off x="15565169" y="1807918"/>
            <a:ext cx="7834515" cy="7834515"/>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53" name="Image" descr="Image"/>
          <p:cNvPicPr>
            <a:picLocks noChangeAspect="1"/>
          </p:cNvPicPr>
          <p:nvPr/>
        </p:nvPicPr>
        <p:blipFill>
          <a:blip r:embed="rId3">
            <a:extLst/>
          </a:blip>
          <a:stretch>
            <a:fillRect/>
          </a:stretch>
        </p:blipFill>
        <p:spPr>
          <a:xfrm>
            <a:off x="1407493" y="2678911"/>
            <a:ext cx="10048478" cy="9098581"/>
          </a:xfrm>
          <a:prstGeom prst="rect">
            <a:avLst/>
          </a:prstGeom>
          <a:ln w="12700">
            <a:miter lim="400000"/>
          </a:ln>
        </p:spPr>
      </p:pic>
      <p:sp>
        <p:nvSpPr>
          <p:cNvPr id="254" name="Kasuta…"/>
          <p:cNvSpPr txBox="1"/>
          <p:nvPr/>
        </p:nvSpPr>
        <p:spPr>
          <a:xfrm>
            <a:off x="11649250" y="5458459"/>
            <a:ext cx="12192001" cy="27990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8400"/>
            </a:pPr>
            <a:r>
              <a:t>Käi kord aastas hambaarsti juures</a:t>
            </a:r>
          </a:p>
        </p:txBody>
      </p:sp>
      <p:pic>
        <p:nvPicPr>
          <p:cNvPr id="255" name="Image" descr="Image"/>
          <p:cNvPicPr>
            <a:picLocks noChangeAspect="1"/>
          </p:cNvPicPr>
          <p:nvPr/>
        </p:nvPicPr>
        <p:blipFill>
          <a:blip r:embed="rId4">
            <a:extLst/>
          </a:blip>
          <a:stretch>
            <a:fillRect/>
          </a:stretch>
        </p:blipFill>
        <p:spPr>
          <a:xfrm>
            <a:off x="343101" y="338959"/>
            <a:ext cx="1786825" cy="505236"/>
          </a:xfrm>
          <a:prstGeom prst="rect">
            <a:avLst/>
          </a:prstGeom>
          <a:ln w="12700">
            <a:miter lim="400000"/>
          </a:ln>
        </p:spPr>
      </p:pic>
      <p:sp>
        <p:nvSpPr>
          <p:cNvPr id="256"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Circle"/>
          <p:cNvSpPr/>
          <p:nvPr/>
        </p:nvSpPr>
        <p:spPr>
          <a:xfrm>
            <a:off x="4309133" y="-5829198"/>
            <a:ext cx="17253353" cy="17253352"/>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59" name="Circle"/>
          <p:cNvSpPr/>
          <p:nvPr/>
        </p:nvSpPr>
        <p:spPr>
          <a:xfrm>
            <a:off x="15565169" y="1807918"/>
            <a:ext cx="7834515" cy="7834515"/>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60" name="Kasuta…"/>
          <p:cNvSpPr txBox="1"/>
          <p:nvPr/>
        </p:nvSpPr>
        <p:spPr>
          <a:xfrm>
            <a:off x="11649250" y="5458459"/>
            <a:ext cx="12192001" cy="27990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8400"/>
            </a:pPr>
            <a:r>
              <a:t>Käi kord aastas hambaarsti juures</a:t>
            </a:r>
          </a:p>
        </p:txBody>
      </p:sp>
      <p:sp>
        <p:nvSpPr>
          <p:cNvPr id="261" name="Circle"/>
          <p:cNvSpPr/>
          <p:nvPr/>
        </p:nvSpPr>
        <p:spPr>
          <a:xfrm rot="20762838">
            <a:off x="3689175" y="4747290"/>
            <a:ext cx="7959480" cy="7959480"/>
          </a:xfrm>
          <a:prstGeom prst="ellipse">
            <a:avLst/>
          </a:prstGeom>
          <a:blipFill>
            <a:blip r:embed="rId3"/>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62" name="Circle"/>
          <p:cNvSpPr/>
          <p:nvPr/>
        </p:nvSpPr>
        <p:spPr>
          <a:xfrm rot="853757">
            <a:off x="2130399" y="1240164"/>
            <a:ext cx="6144662" cy="6144662"/>
          </a:xfrm>
          <a:prstGeom prst="ellipse">
            <a:avLst/>
          </a:prstGeom>
          <a:blipFill>
            <a:blip r:embed="rId4"/>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63" name="Image" descr="Image"/>
          <p:cNvPicPr>
            <a:picLocks noChangeAspect="1"/>
          </p:cNvPicPr>
          <p:nvPr/>
        </p:nvPicPr>
        <p:blipFill>
          <a:blip r:embed="rId5">
            <a:extLst/>
          </a:blip>
          <a:stretch>
            <a:fillRect/>
          </a:stretch>
        </p:blipFill>
        <p:spPr>
          <a:xfrm>
            <a:off x="343101" y="338959"/>
            <a:ext cx="1786825" cy="505236"/>
          </a:xfrm>
          <a:prstGeom prst="rect">
            <a:avLst/>
          </a:prstGeom>
          <a:ln w="12700">
            <a:miter lim="400000"/>
          </a:ln>
        </p:spPr>
      </p:pic>
      <p:sp>
        <p:nvSpPr>
          <p:cNvPr id="264"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Circle"/>
          <p:cNvSpPr/>
          <p:nvPr/>
        </p:nvSpPr>
        <p:spPr>
          <a:xfrm>
            <a:off x="3040775" y="-7117989"/>
            <a:ext cx="12069937" cy="12069938"/>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67" name="Circle"/>
          <p:cNvSpPr/>
          <p:nvPr/>
        </p:nvSpPr>
        <p:spPr>
          <a:xfrm>
            <a:off x="6484036" y="8913201"/>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268" name="Image" descr="Image"/>
          <p:cNvPicPr>
            <a:picLocks noChangeAspect="1"/>
          </p:cNvPicPr>
          <p:nvPr/>
        </p:nvPicPr>
        <p:blipFill>
          <a:blip r:embed="rId3">
            <a:extLst/>
          </a:blip>
          <a:stretch>
            <a:fillRect/>
          </a:stretch>
        </p:blipFill>
        <p:spPr>
          <a:xfrm>
            <a:off x="3040775" y="5744718"/>
            <a:ext cx="1801741" cy="2369780"/>
          </a:xfrm>
          <a:prstGeom prst="rect">
            <a:avLst/>
          </a:prstGeom>
          <a:ln w="12700">
            <a:miter lim="400000"/>
          </a:ln>
        </p:spPr>
      </p:pic>
      <p:pic>
        <p:nvPicPr>
          <p:cNvPr id="269" name="Image" descr="Image"/>
          <p:cNvPicPr>
            <a:picLocks noChangeAspect="1"/>
          </p:cNvPicPr>
          <p:nvPr/>
        </p:nvPicPr>
        <p:blipFill>
          <a:blip r:embed="rId4">
            <a:extLst/>
          </a:blip>
          <a:stretch>
            <a:fillRect/>
          </a:stretch>
        </p:blipFill>
        <p:spPr>
          <a:xfrm>
            <a:off x="10803056" y="5750652"/>
            <a:ext cx="2533760" cy="2363846"/>
          </a:xfrm>
          <a:prstGeom prst="rect">
            <a:avLst/>
          </a:prstGeom>
          <a:ln w="12700">
            <a:miter lim="400000"/>
          </a:ln>
        </p:spPr>
      </p:pic>
      <p:pic>
        <p:nvPicPr>
          <p:cNvPr id="270" name="Image" descr="Image"/>
          <p:cNvPicPr>
            <a:picLocks noChangeAspect="1"/>
          </p:cNvPicPr>
          <p:nvPr/>
        </p:nvPicPr>
        <p:blipFill>
          <a:blip r:embed="rId5">
            <a:extLst/>
          </a:blip>
          <a:stretch>
            <a:fillRect/>
          </a:stretch>
        </p:blipFill>
        <p:spPr>
          <a:xfrm>
            <a:off x="6850775" y="5742820"/>
            <a:ext cx="2279910" cy="2371678"/>
          </a:xfrm>
          <a:prstGeom prst="rect">
            <a:avLst/>
          </a:prstGeom>
          <a:ln w="12700">
            <a:miter lim="400000"/>
          </a:ln>
        </p:spPr>
      </p:pic>
      <p:pic>
        <p:nvPicPr>
          <p:cNvPr id="271" name="Image" descr="Image"/>
          <p:cNvPicPr>
            <a:picLocks noChangeAspect="1"/>
          </p:cNvPicPr>
          <p:nvPr/>
        </p:nvPicPr>
        <p:blipFill>
          <a:blip r:embed="rId6">
            <a:extLst/>
          </a:blip>
          <a:stretch>
            <a:fillRect/>
          </a:stretch>
        </p:blipFill>
        <p:spPr>
          <a:xfrm>
            <a:off x="18904049" y="5601502"/>
            <a:ext cx="2439177" cy="2512996"/>
          </a:xfrm>
          <a:prstGeom prst="rect">
            <a:avLst/>
          </a:prstGeom>
          <a:ln w="12700">
            <a:miter lim="400000"/>
          </a:ln>
        </p:spPr>
      </p:pic>
      <p:sp>
        <p:nvSpPr>
          <p:cNvPr id="272" name="Selleks, et hambad oleksid terved, peaks kõiki reegleid järgima"/>
          <p:cNvSpPr txBox="1"/>
          <p:nvPr/>
        </p:nvSpPr>
        <p:spPr>
          <a:xfrm>
            <a:off x="3389910" y="2274497"/>
            <a:ext cx="17604178" cy="185076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7100"/>
            </a:pPr>
            <a:r>
              <a:rPr dirty="0"/>
              <a:t>Selleks, et hambad oleksid terved, </a:t>
            </a:r>
          </a:p>
          <a:p>
            <a:pPr>
              <a:defRPr sz="7100"/>
            </a:pPr>
            <a:r>
              <a:rPr dirty="0"/>
              <a:t>peab </a:t>
            </a:r>
            <a:r>
              <a:rPr dirty="0" smtClean="0"/>
              <a:t>järgima</a:t>
            </a:r>
            <a:r>
              <a:rPr lang="et-EE" dirty="0" smtClean="0"/>
              <a:t> kõiki reegleid</a:t>
            </a:r>
            <a:r>
              <a:rPr dirty="0" smtClean="0"/>
              <a:t>:</a:t>
            </a:r>
            <a:endParaRPr dirty="0"/>
          </a:p>
        </p:txBody>
      </p:sp>
      <p:pic>
        <p:nvPicPr>
          <p:cNvPr id="273" name="Image" descr="Image"/>
          <p:cNvPicPr>
            <a:picLocks noChangeAspect="1"/>
          </p:cNvPicPr>
          <p:nvPr/>
        </p:nvPicPr>
        <p:blipFill>
          <a:blip r:embed="rId7">
            <a:extLst/>
          </a:blip>
          <a:stretch>
            <a:fillRect/>
          </a:stretch>
        </p:blipFill>
        <p:spPr>
          <a:xfrm>
            <a:off x="343101" y="338959"/>
            <a:ext cx="1786825" cy="505236"/>
          </a:xfrm>
          <a:prstGeom prst="rect">
            <a:avLst/>
          </a:prstGeom>
          <a:ln w="12700">
            <a:miter lim="400000"/>
          </a:ln>
        </p:spPr>
      </p:pic>
      <p:sp>
        <p:nvSpPr>
          <p:cNvPr id="274"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75" name="Image" descr="Image"/>
          <p:cNvPicPr>
            <a:picLocks noChangeAspect="1"/>
          </p:cNvPicPr>
          <p:nvPr/>
        </p:nvPicPr>
        <p:blipFill>
          <a:blip r:embed="rId8">
            <a:extLst/>
          </a:blip>
          <a:stretch>
            <a:fillRect/>
          </a:stretch>
        </p:blipFill>
        <p:spPr>
          <a:xfrm>
            <a:off x="14980477" y="5701856"/>
            <a:ext cx="2279911" cy="2312288"/>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Circle"/>
          <p:cNvSpPr/>
          <p:nvPr/>
        </p:nvSpPr>
        <p:spPr>
          <a:xfrm>
            <a:off x="16980904" y="-2773538"/>
            <a:ext cx="8904120" cy="8904120"/>
          </a:xfrm>
          <a:prstGeom prst="ellipse">
            <a:avLst/>
          </a:prstGeom>
          <a:solidFill>
            <a:srgbClr val="F2E96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78" name="Circle"/>
          <p:cNvSpPr/>
          <p:nvPr/>
        </p:nvSpPr>
        <p:spPr>
          <a:xfrm>
            <a:off x="-1185163" y="6447603"/>
            <a:ext cx="10229231" cy="10229231"/>
          </a:xfrm>
          <a:prstGeom prst="ellipse">
            <a:avLst/>
          </a:prstGeom>
          <a:solidFill>
            <a:srgbClr val="F6E1CB"/>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79" name="Üks väga suur lause"/>
          <p:cNvSpPr txBox="1"/>
          <p:nvPr/>
        </p:nvSpPr>
        <p:spPr>
          <a:xfrm>
            <a:off x="-109697" y="4849244"/>
            <a:ext cx="24603395" cy="401751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60000"/>
              </a:lnSpc>
            </a:pPr>
            <a:r>
              <a:rPr dirty="0"/>
              <a:t>Mis </a:t>
            </a:r>
            <a:r>
              <a:rPr dirty="0" smtClean="0"/>
              <a:t>kahjustab</a:t>
            </a:r>
            <a:endParaRPr lang="et-EE" dirty="0" smtClean="0"/>
          </a:p>
          <a:p>
            <a:pPr>
              <a:lnSpc>
                <a:spcPct val="60000"/>
              </a:lnSpc>
            </a:pPr>
            <a:endParaRPr dirty="0"/>
          </a:p>
          <a:p>
            <a:pPr>
              <a:lnSpc>
                <a:spcPct val="60000"/>
              </a:lnSpc>
            </a:pPr>
            <a:r>
              <a:rPr lang="et-EE" sz="20000" dirty="0" smtClean="0"/>
              <a:t>  </a:t>
            </a:r>
            <a:r>
              <a:rPr sz="20000" dirty="0" smtClean="0"/>
              <a:t>VEEL</a:t>
            </a:r>
            <a:r>
              <a:rPr dirty="0" smtClean="0"/>
              <a:t> </a:t>
            </a:r>
            <a:r>
              <a:rPr dirty="0"/>
              <a:t>hambaid?</a:t>
            </a:r>
          </a:p>
        </p:txBody>
      </p:sp>
      <p:pic>
        <p:nvPicPr>
          <p:cNvPr id="280"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281"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82" name="Image" descr="Image"/>
          <p:cNvPicPr>
            <a:picLocks noChangeAspect="1"/>
          </p:cNvPicPr>
          <p:nvPr/>
        </p:nvPicPr>
        <p:blipFill>
          <a:blip r:embed="rId4">
            <a:extLst/>
          </a:blip>
          <a:stretch>
            <a:fillRect/>
          </a:stretch>
        </p:blipFill>
        <p:spPr>
          <a:xfrm>
            <a:off x="-211298" y="6388822"/>
            <a:ext cx="9963291" cy="10346793"/>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Circle"/>
          <p:cNvSpPr/>
          <p:nvPr/>
        </p:nvSpPr>
        <p:spPr>
          <a:xfrm>
            <a:off x="-5061352" y="-10008793"/>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87" name="Circle"/>
          <p:cNvSpPr/>
          <p:nvPr/>
        </p:nvSpPr>
        <p:spPr>
          <a:xfrm>
            <a:off x="15170553" y="9312613"/>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88" name="Kuidas hoida hambad tervena?"/>
          <p:cNvSpPr txBox="1"/>
          <p:nvPr/>
        </p:nvSpPr>
        <p:spPr>
          <a:xfrm rot="21046196">
            <a:off x="641412" y="2813522"/>
            <a:ext cx="9064378" cy="160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8400"/>
            </a:lvl1pPr>
          </a:lstStyle>
          <a:p>
            <a:r>
              <a:t>Hambatraumad</a:t>
            </a:r>
          </a:p>
        </p:txBody>
      </p:sp>
      <p:pic>
        <p:nvPicPr>
          <p:cNvPr id="289"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290"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91" name="Image" descr="Image"/>
          <p:cNvPicPr>
            <a:picLocks noChangeAspect="1"/>
          </p:cNvPicPr>
          <p:nvPr/>
        </p:nvPicPr>
        <p:blipFill>
          <a:blip r:embed="rId4">
            <a:extLst/>
          </a:blip>
          <a:stretch>
            <a:fillRect/>
          </a:stretch>
        </p:blipFill>
        <p:spPr>
          <a:xfrm rot="20838016">
            <a:off x="1526373" y="4545697"/>
            <a:ext cx="6148675" cy="6148674"/>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Circle"/>
          <p:cNvSpPr/>
          <p:nvPr/>
        </p:nvSpPr>
        <p:spPr>
          <a:xfrm>
            <a:off x="-5061352" y="-10008793"/>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294" name="Circle"/>
          <p:cNvSpPr/>
          <p:nvPr/>
        </p:nvSpPr>
        <p:spPr>
          <a:xfrm>
            <a:off x="15170553" y="9312613"/>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295" name="Selleks, et hambad oleksid terved, peaks kõiki reegleid järgima"/>
          <p:cNvSpPr txBox="1"/>
          <p:nvPr/>
        </p:nvSpPr>
        <p:spPr>
          <a:xfrm rot="391921">
            <a:off x="7430313" y="9173923"/>
            <a:ext cx="7818388" cy="160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8400"/>
            </a:lvl1pPr>
          </a:lstStyle>
          <a:p>
            <a:r>
              <a:t>Suitsetamine</a:t>
            </a:r>
          </a:p>
        </p:txBody>
      </p:sp>
      <p:pic>
        <p:nvPicPr>
          <p:cNvPr id="296"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297"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298" name="Image" descr="Image"/>
          <p:cNvPicPr>
            <a:picLocks noChangeAspect="1"/>
          </p:cNvPicPr>
          <p:nvPr/>
        </p:nvPicPr>
        <p:blipFill>
          <a:blip r:embed="rId4">
            <a:extLst/>
          </a:blip>
          <a:stretch>
            <a:fillRect/>
          </a:stretch>
        </p:blipFill>
        <p:spPr>
          <a:xfrm rot="20838016">
            <a:off x="1526373" y="4545697"/>
            <a:ext cx="6148675" cy="6148674"/>
          </a:xfrm>
          <a:prstGeom prst="rect">
            <a:avLst/>
          </a:prstGeom>
          <a:ln w="12700">
            <a:miter lim="400000"/>
          </a:ln>
        </p:spPr>
      </p:pic>
      <p:sp>
        <p:nvSpPr>
          <p:cNvPr id="299" name="Circle"/>
          <p:cNvSpPr/>
          <p:nvPr/>
        </p:nvSpPr>
        <p:spPr>
          <a:xfrm rot="20762838">
            <a:off x="6128506" y="768589"/>
            <a:ext cx="7959481" cy="7959481"/>
          </a:xfrm>
          <a:prstGeom prst="ellipse">
            <a:avLst/>
          </a:prstGeom>
          <a:blipFill>
            <a:blip r:embed="rId5"/>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ircle"/>
          <p:cNvSpPr/>
          <p:nvPr/>
        </p:nvSpPr>
        <p:spPr>
          <a:xfrm>
            <a:off x="-5631936" y="-8165600"/>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50" name="Mouth-Decay2.jpg" descr="Mouth-Decay2.jpg"/>
          <p:cNvPicPr>
            <a:picLocks noChangeAspect="1"/>
          </p:cNvPicPr>
          <p:nvPr/>
        </p:nvPicPr>
        <p:blipFill>
          <a:blip r:embed="rId3">
            <a:extLst/>
          </a:blip>
          <a:stretch>
            <a:fillRect/>
          </a:stretch>
        </p:blipFill>
        <p:spPr>
          <a:xfrm>
            <a:off x="4626316" y="2440892"/>
            <a:ext cx="14906777" cy="8834216"/>
          </a:xfrm>
          <a:prstGeom prst="rect">
            <a:avLst/>
          </a:prstGeom>
          <a:ln w="12700">
            <a:miter lim="400000"/>
          </a:ln>
        </p:spPr>
      </p:pic>
      <p:sp>
        <p:nvSpPr>
          <p:cNvPr id="51" name="Circle"/>
          <p:cNvSpPr/>
          <p:nvPr/>
        </p:nvSpPr>
        <p:spPr>
          <a:xfrm>
            <a:off x="12268681" y="3251752"/>
            <a:ext cx="1599311" cy="1599312"/>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2" name="Circle"/>
          <p:cNvSpPr/>
          <p:nvPr/>
        </p:nvSpPr>
        <p:spPr>
          <a:xfrm>
            <a:off x="14176162" y="3361267"/>
            <a:ext cx="1599312" cy="1599311"/>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3" name="Circle"/>
          <p:cNvSpPr/>
          <p:nvPr/>
        </p:nvSpPr>
        <p:spPr>
          <a:xfrm>
            <a:off x="16083644" y="3570978"/>
            <a:ext cx="1599312" cy="1599311"/>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4" name="Circle"/>
          <p:cNvSpPr/>
          <p:nvPr/>
        </p:nvSpPr>
        <p:spPr>
          <a:xfrm>
            <a:off x="17771854" y="4415083"/>
            <a:ext cx="1599312" cy="1599312"/>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5" name="Circle"/>
          <p:cNvSpPr/>
          <p:nvPr/>
        </p:nvSpPr>
        <p:spPr>
          <a:xfrm>
            <a:off x="15694823" y="7998569"/>
            <a:ext cx="1599312" cy="1599312"/>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6" name="Circle"/>
          <p:cNvSpPr/>
          <p:nvPr/>
        </p:nvSpPr>
        <p:spPr>
          <a:xfrm>
            <a:off x="11392344" y="8779174"/>
            <a:ext cx="1599312" cy="1599312"/>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7" name="Circle"/>
          <p:cNvSpPr/>
          <p:nvPr/>
        </p:nvSpPr>
        <p:spPr>
          <a:xfrm>
            <a:off x="10821761" y="4924712"/>
            <a:ext cx="1599311" cy="1599311"/>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8" name="Circle"/>
          <p:cNvSpPr/>
          <p:nvPr/>
        </p:nvSpPr>
        <p:spPr>
          <a:xfrm>
            <a:off x="4670766" y="4924712"/>
            <a:ext cx="1599311" cy="1599311"/>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59" name="Circle"/>
          <p:cNvSpPr/>
          <p:nvPr/>
        </p:nvSpPr>
        <p:spPr>
          <a:xfrm>
            <a:off x="6358976" y="8225432"/>
            <a:ext cx="2153055" cy="2153054"/>
          </a:xfrm>
          <a:prstGeom prst="ellipse">
            <a:avLst/>
          </a:prstGeom>
          <a:ln w="88900">
            <a:solidFill>
              <a:srgbClr val="FFFFFF"/>
            </a:solidFill>
          </a:ln>
          <a:effectLst>
            <a:outerShdw blurRad="38100" dist="25400" dir="5400000" rotWithShape="0">
              <a:srgbClr val="000000">
                <a:alpha val="50000"/>
              </a:srgbClr>
            </a:outerShdw>
          </a:effectLst>
        </p:spPr>
        <p:txBody>
          <a:bodyPr lIns="50800" tIns="50800" rIns="50800" bIns="50800" anchor="ctr"/>
          <a:lstStyle/>
          <a:p>
            <a:pPr algn="l">
              <a:lnSpc>
                <a:spcPct val="100000"/>
              </a:lnSpc>
              <a:spcBef>
                <a:spcPts val="3600"/>
              </a:spcBef>
              <a:defRPr sz="7200">
                <a:solidFill>
                  <a:srgbClr val="878650"/>
                </a:solidFill>
                <a:latin typeface="Helvetica Light"/>
                <a:ea typeface="Helvetica Light"/>
                <a:cs typeface="Helvetica Light"/>
                <a:sym typeface="Helvetica Light"/>
              </a:defRPr>
            </a:pPr>
            <a:endParaRPr/>
          </a:p>
        </p:txBody>
      </p:sp>
      <p:sp>
        <p:nvSpPr>
          <p:cNvPr id="60" name="Circle"/>
          <p:cNvSpPr/>
          <p:nvPr/>
        </p:nvSpPr>
        <p:spPr>
          <a:xfrm>
            <a:off x="11979074" y="9535396"/>
            <a:ext cx="19166823"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61" name="Image" descr="Image"/>
          <p:cNvPicPr>
            <a:picLocks noChangeAspect="1"/>
          </p:cNvPicPr>
          <p:nvPr/>
        </p:nvPicPr>
        <p:blipFill>
          <a:blip r:embed="rId4">
            <a:extLst/>
          </a:blip>
          <a:stretch>
            <a:fillRect/>
          </a:stretch>
        </p:blipFill>
        <p:spPr>
          <a:xfrm>
            <a:off x="343101" y="338959"/>
            <a:ext cx="1786825" cy="505236"/>
          </a:xfrm>
          <a:prstGeom prst="rect">
            <a:avLst/>
          </a:prstGeom>
          <a:ln w="12700">
            <a:miter lim="400000"/>
          </a:ln>
        </p:spPr>
      </p:pic>
      <p:sp>
        <p:nvSpPr>
          <p:cNvPr id="62"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Circle"/>
          <p:cNvSpPr/>
          <p:nvPr/>
        </p:nvSpPr>
        <p:spPr>
          <a:xfrm>
            <a:off x="-5061352" y="-10008793"/>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302" name="Circle"/>
          <p:cNvSpPr/>
          <p:nvPr/>
        </p:nvSpPr>
        <p:spPr>
          <a:xfrm>
            <a:off x="15170553" y="9312613"/>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03" name="Selleks, et hambad oleksid terved, peaks kõiki reegleid järgima"/>
          <p:cNvSpPr txBox="1"/>
          <p:nvPr/>
        </p:nvSpPr>
        <p:spPr>
          <a:xfrm rot="1211177">
            <a:off x="14121420" y="6821785"/>
            <a:ext cx="7920485" cy="160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8400"/>
            </a:lvl1pPr>
          </a:lstStyle>
          <a:p>
            <a:r>
              <a:t>Mokatubakas</a:t>
            </a:r>
          </a:p>
        </p:txBody>
      </p:sp>
      <p:sp>
        <p:nvSpPr>
          <p:cNvPr id="304" name="Circle"/>
          <p:cNvSpPr/>
          <p:nvPr/>
        </p:nvSpPr>
        <p:spPr>
          <a:xfrm rot="20762838">
            <a:off x="11788513" y="7681221"/>
            <a:ext cx="5677106" cy="5677106"/>
          </a:xfrm>
          <a:prstGeom prst="ellipse">
            <a:avLst/>
          </a:prstGeom>
          <a:blipFill>
            <a:blip r:embed="rId3"/>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305" name="Image" descr="Image"/>
          <p:cNvPicPr>
            <a:picLocks noChangeAspect="1"/>
          </p:cNvPicPr>
          <p:nvPr/>
        </p:nvPicPr>
        <p:blipFill>
          <a:blip r:embed="rId4">
            <a:extLst/>
          </a:blip>
          <a:stretch>
            <a:fillRect/>
          </a:stretch>
        </p:blipFill>
        <p:spPr>
          <a:xfrm>
            <a:off x="343101" y="338959"/>
            <a:ext cx="1786825" cy="505236"/>
          </a:xfrm>
          <a:prstGeom prst="rect">
            <a:avLst/>
          </a:prstGeom>
          <a:ln w="12700">
            <a:miter lim="400000"/>
          </a:ln>
        </p:spPr>
      </p:pic>
      <p:sp>
        <p:nvSpPr>
          <p:cNvPr id="306"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307" name="Image" descr="Image"/>
          <p:cNvPicPr>
            <a:picLocks noChangeAspect="1"/>
          </p:cNvPicPr>
          <p:nvPr/>
        </p:nvPicPr>
        <p:blipFill>
          <a:blip r:embed="rId5">
            <a:extLst/>
          </a:blip>
          <a:stretch>
            <a:fillRect/>
          </a:stretch>
        </p:blipFill>
        <p:spPr>
          <a:xfrm rot="20838016">
            <a:off x="1526373" y="4545697"/>
            <a:ext cx="6148675" cy="6148674"/>
          </a:xfrm>
          <a:prstGeom prst="rect">
            <a:avLst/>
          </a:prstGeom>
          <a:ln w="12700">
            <a:miter lim="400000"/>
          </a:ln>
        </p:spPr>
      </p:pic>
      <p:sp>
        <p:nvSpPr>
          <p:cNvPr id="308" name="Circle"/>
          <p:cNvSpPr/>
          <p:nvPr/>
        </p:nvSpPr>
        <p:spPr>
          <a:xfrm rot="20762838">
            <a:off x="6128506" y="768589"/>
            <a:ext cx="7959481" cy="7959481"/>
          </a:xfrm>
          <a:prstGeom prst="ellipse">
            <a:avLst/>
          </a:prstGeom>
          <a:blipFill>
            <a:blip r:embed="rId6"/>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Circle"/>
          <p:cNvSpPr/>
          <p:nvPr/>
        </p:nvSpPr>
        <p:spPr>
          <a:xfrm>
            <a:off x="-5061352" y="-10008793"/>
            <a:ext cx="17253352" cy="17253353"/>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311" name="Circle"/>
          <p:cNvSpPr/>
          <p:nvPr/>
        </p:nvSpPr>
        <p:spPr>
          <a:xfrm>
            <a:off x="15170553" y="9312613"/>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12" name="Circle"/>
          <p:cNvSpPr/>
          <p:nvPr/>
        </p:nvSpPr>
        <p:spPr>
          <a:xfrm rot="20762838">
            <a:off x="11788513" y="7681221"/>
            <a:ext cx="5677106" cy="5677106"/>
          </a:xfrm>
          <a:prstGeom prst="ellipse">
            <a:avLst/>
          </a:prstGeom>
          <a:blipFill>
            <a:blip r:embed="rId3"/>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313" name="38662_sil-regularlemon-03.png" descr="38662_sil-regularlemon-03.png"/>
          <p:cNvPicPr>
            <a:picLocks noChangeAspect="1"/>
          </p:cNvPicPr>
          <p:nvPr/>
        </p:nvPicPr>
        <p:blipFill>
          <a:blip r:embed="rId4">
            <a:extLst/>
          </a:blip>
          <a:stretch>
            <a:fillRect/>
          </a:stretch>
        </p:blipFill>
        <p:spPr>
          <a:xfrm>
            <a:off x="15494000" y="1616665"/>
            <a:ext cx="8890000" cy="7112001"/>
          </a:xfrm>
          <a:prstGeom prst="rect">
            <a:avLst/>
          </a:prstGeom>
          <a:ln w="12700">
            <a:miter lim="400000"/>
          </a:ln>
        </p:spPr>
      </p:pic>
      <p:sp>
        <p:nvSpPr>
          <p:cNvPr id="314" name="Selleks, et hambad oleksid terved, peaks kõiki reegleid järgima"/>
          <p:cNvSpPr txBox="1"/>
          <p:nvPr/>
        </p:nvSpPr>
        <p:spPr>
          <a:xfrm rot="609769">
            <a:off x="14702635" y="1493225"/>
            <a:ext cx="8362728" cy="160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8400"/>
            </a:lvl1pPr>
          </a:lstStyle>
          <a:p>
            <a:r>
              <a:t>Happeline toit</a:t>
            </a:r>
          </a:p>
        </p:txBody>
      </p:sp>
      <p:pic>
        <p:nvPicPr>
          <p:cNvPr id="315" name="Image" descr="Image"/>
          <p:cNvPicPr>
            <a:picLocks noChangeAspect="1"/>
          </p:cNvPicPr>
          <p:nvPr/>
        </p:nvPicPr>
        <p:blipFill>
          <a:blip r:embed="rId5">
            <a:extLst/>
          </a:blip>
          <a:stretch>
            <a:fillRect/>
          </a:stretch>
        </p:blipFill>
        <p:spPr>
          <a:xfrm>
            <a:off x="343101" y="338959"/>
            <a:ext cx="1786825" cy="505236"/>
          </a:xfrm>
          <a:prstGeom prst="rect">
            <a:avLst/>
          </a:prstGeom>
          <a:ln w="12700">
            <a:miter lim="400000"/>
          </a:ln>
        </p:spPr>
      </p:pic>
      <p:sp>
        <p:nvSpPr>
          <p:cNvPr id="316"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317" name="Image" descr="Image"/>
          <p:cNvPicPr>
            <a:picLocks noChangeAspect="1"/>
          </p:cNvPicPr>
          <p:nvPr/>
        </p:nvPicPr>
        <p:blipFill>
          <a:blip r:embed="rId6">
            <a:extLst/>
          </a:blip>
          <a:stretch>
            <a:fillRect/>
          </a:stretch>
        </p:blipFill>
        <p:spPr>
          <a:xfrm rot="20838016">
            <a:off x="1526373" y="4545697"/>
            <a:ext cx="6148675" cy="6148674"/>
          </a:xfrm>
          <a:prstGeom prst="rect">
            <a:avLst/>
          </a:prstGeom>
          <a:ln w="12700">
            <a:miter lim="400000"/>
          </a:ln>
        </p:spPr>
      </p:pic>
      <p:sp>
        <p:nvSpPr>
          <p:cNvPr id="318" name="Circle"/>
          <p:cNvSpPr/>
          <p:nvPr/>
        </p:nvSpPr>
        <p:spPr>
          <a:xfrm rot="20762838">
            <a:off x="6128506" y="768589"/>
            <a:ext cx="7959481" cy="7959481"/>
          </a:xfrm>
          <a:prstGeom prst="ellipse">
            <a:avLst/>
          </a:prstGeom>
          <a:blipFill>
            <a:blip r:embed="rId7"/>
            <a:stretch>
              <a:fillRect/>
            </a:stretch>
          </a:blip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Circle"/>
          <p:cNvSpPr/>
          <p:nvPr/>
        </p:nvSpPr>
        <p:spPr>
          <a:xfrm>
            <a:off x="9976937" y="1816811"/>
            <a:ext cx="17253353" cy="17253353"/>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28" name="Facebooki postituste jagamine…"/>
          <p:cNvSpPr txBox="1"/>
          <p:nvPr/>
        </p:nvSpPr>
        <p:spPr>
          <a:xfrm>
            <a:off x="2734491" y="7378464"/>
            <a:ext cx="6723018" cy="95297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6000" b="1">
                <a:latin typeface="Arial"/>
                <a:ea typeface="Arial"/>
                <a:cs typeface="Arial"/>
                <a:sym typeface="Arial"/>
                <a:hlinkClick r:id="rId3"/>
              </a:defRPr>
            </a:lvl1pPr>
          </a:lstStyle>
          <a:p>
            <a:r>
              <a:rPr>
                <a:hlinkClick r:id="rId3"/>
              </a:rPr>
              <a:t>fb.com/suukool</a:t>
            </a:r>
          </a:p>
        </p:txBody>
      </p:sp>
      <p:sp>
        <p:nvSpPr>
          <p:cNvPr id="329" name="Meie kõigi südameasi:"/>
          <p:cNvSpPr txBox="1"/>
          <p:nvPr/>
        </p:nvSpPr>
        <p:spPr>
          <a:xfrm>
            <a:off x="1874918" y="5384564"/>
            <a:ext cx="8442164" cy="1993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0500"/>
            </a:lvl1pPr>
          </a:lstStyle>
          <a:p>
            <a:r>
              <a:t>suukool.ee </a:t>
            </a:r>
          </a:p>
        </p:txBody>
      </p:sp>
      <p:pic>
        <p:nvPicPr>
          <p:cNvPr id="330" name="Image" descr="Image"/>
          <p:cNvPicPr>
            <a:picLocks noChangeAspect="1"/>
          </p:cNvPicPr>
          <p:nvPr/>
        </p:nvPicPr>
        <p:blipFill>
          <a:blip r:embed="rId4">
            <a:extLst/>
          </a:blip>
          <a:stretch>
            <a:fillRect/>
          </a:stretch>
        </p:blipFill>
        <p:spPr>
          <a:xfrm>
            <a:off x="14220457" y="4175080"/>
            <a:ext cx="10966153" cy="10629197"/>
          </a:xfrm>
          <a:prstGeom prst="rect">
            <a:avLst/>
          </a:prstGeom>
          <a:ln w="12700">
            <a:miter lim="400000"/>
          </a:ln>
        </p:spPr>
      </p:pic>
      <p:sp>
        <p:nvSpPr>
          <p:cNvPr id="331" name="Circle"/>
          <p:cNvSpPr/>
          <p:nvPr/>
        </p:nvSpPr>
        <p:spPr>
          <a:xfrm>
            <a:off x="-2577142" y="-4204767"/>
            <a:ext cx="8904120" cy="8904120"/>
          </a:xfrm>
          <a:prstGeom prst="ellipse">
            <a:avLst/>
          </a:prstGeom>
          <a:solidFill>
            <a:srgbClr val="F2E96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332" name="Image" descr="Image"/>
          <p:cNvPicPr>
            <a:picLocks noChangeAspect="1"/>
          </p:cNvPicPr>
          <p:nvPr/>
        </p:nvPicPr>
        <p:blipFill>
          <a:blip r:embed="rId5">
            <a:extLst/>
          </a:blip>
          <a:stretch>
            <a:fillRect/>
          </a:stretch>
        </p:blipFill>
        <p:spPr>
          <a:xfrm>
            <a:off x="343101" y="338959"/>
            <a:ext cx="1786825" cy="505236"/>
          </a:xfrm>
          <a:prstGeom prst="rect">
            <a:avLst/>
          </a:prstGeom>
          <a:ln w="12700">
            <a:miter lim="400000"/>
          </a:ln>
        </p:spPr>
      </p:pic>
      <p:sp>
        <p:nvSpPr>
          <p:cNvPr id="333"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Circle"/>
          <p:cNvSpPr/>
          <p:nvPr/>
        </p:nvSpPr>
        <p:spPr>
          <a:xfrm>
            <a:off x="-5267619" y="1807918"/>
            <a:ext cx="17253353"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21" name="Circle"/>
          <p:cNvSpPr/>
          <p:nvPr/>
        </p:nvSpPr>
        <p:spPr>
          <a:xfrm>
            <a:off x="15565169" y="1807918"/>
            <a:ext cx="7834515" cy="7834515"/>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322"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323"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324" name="Image" descr="Image"/>
          <p:cNvPicPr>
            <a:picLocks noChangeAspect="1"/>
          </p:cNvPicPr>
          <p:nvPr/>
        </p:nvPicPr>
        <p:blipFill>
          <a:blip r:embed="rId4">
            <a:extLst/>
          </a:blip>
          <a:stretch>
            <a:fillRect/>
          </a:stretch>
        </p:blipFill>
        <p:spPr>
          <a:xfrm>
            <a:off x="-4590070" y="2998762"/>
            <a:ext cx="23168152" cy="15848038"/>
          </a:xfrm>
          <a:prstGeom prst="rect">
            <a:avLst/>
          </a:prstGeom>
          <a:ln w="12700">
            <a:miter lim="400000"/>
          </a:ln>
        </p:spPr>
      </p:pic>
      <p:sp>
        <p:nvSpPr>
          <p:cNvPr id="325" name="Suukooli laul:…"/>
          <p:cNvSpPr txBox="1"/>
          <p:nvPr/>
        </p:nvSpPr>
        <p:spPr>
          <a:xfrm>
            <a:off x="4161759" y="1025108"/>
            <a:ext cx="16060487" cy="231858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90000"/>
              </a:lnSpc>
              <a:defRPr sz="8000"/>
            </a:pPr>
            <a:r>
              <a:rPr dirty="0"/>
              <a:t>Suukooli laul:</a:t>
            </a:r>
          </a:p>
          <a:p>
            <a:pPr>
              <a:lnSpc>
                <a:spcPct val="90000"/>
              </a:lnSpc>
              <a:defRPr sz="8000"/>
            </a:pPr>
            <a:r>
              <a:rPr dirty="0"/>
              <a:t>eesti, vene ja </a:t>
            </a:r>
            <a:r>
              <a:rPr dirty="0" smtClean="0"/>
              <a:t>inglise</a:t>
            </a:r>
            <a:r>
              <a:rPr lang="et-EE" dirty="0" smtClean="0"/>
              <a:t> keeles</a:t>
            </a:r>
            <a:r>
              <a:rPr dirty="0" smtClean="0"/>
              <a:t>!</a:t>
            </a:r>
            <a:endParaRPr dirty="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8E2CB"/>
        </a:solidFill>
        <a:effectLst/>
      </p:bgPr>
    </p:bg>
    <p:spTree>
      <p:nvGrpSpPr>
        <p:cNvPr id="1" name=""/>
        <p:cNvGrpSpPr/>
        <p:nvPr/>
      </p:nvGrpSpPr>
      <p:grpSpPr>
        <a:xfrm>
          <a:off x="0" y="0"/>
          <a:ext cx="0" cy="0"/>
          <a:chOff x="0" y="0"/>
          <a:chExt cx="0" cy="0"/>
        </a:xfrm>
      </p:grpSpPr>
      <p:sp>
        <p:nvSpPr>
          <p:cNvPr id="335" name="Circle"/>
          <p:cNvSpPr/>
          <p:nvPr/>
        </p:nvSpPr>
        <p:spPr>
          <a:xfrm>
            <a:off x="7351472" y="2559256"/>
            <a:ext cx="2568281" cy="2568281"/>
          </a:xfrm>
          <a:prstGeom prst="ellipse">
            <a:avLst/>
          </a:prstGeom>
          <a:solidFill>
            <a:srgbClr val="F2E96B"/>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336" name="Image" descr="Image"/>
          <p:cNvPicPr>
            <a:picLocks noChangeAspect="1"/>
          </p:cNvPicPr>
          <p:nvPr/>
        </p:nvPicPr>
        <p:blipFill>
          <a:blip r:embed="rId3">
            <a:extLst/>
          </a:blip>
          <a:stretch>
            <a:fillRect/>
          </a:stretch>
        </p:blipFill>
        <p:spPr>
          <a:xfrm rot="73282">
            <a:off x="6451070" y="6979175"/>
            <a:ext cx="11481860" cy="10515386"/>
          </a:xfrm>
          <a:prstGeom prst="rect">
            <a:avLst/>
          </a:prstGeom>
          <a:ln w="12700">
            <a:miter lim="400000"/>
          </a:ln>
        </p:spPr>
      </p:pic>
      <p:sp>
        <p:nvSpPr>
          <p:cNvPr id="337" name="Terved hambad…"/>
          <p:cNvSpPr txBox="1"/>
          <p:nvPr/>
        </p:nvSpPr>
        <p:spPr>
          <a:xfrm>
            <a:off x="1884217" y="2880465"/>
            <a:ext cx="20615566" cy="368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0000"/>
            </a:lvl1pPr>
          </a:lstStyle>
          <a:p>
            <a:r>
              <a:t>Suur aitäh!</a:t>
            </a:r>
          </a:p>
        </p:txBody>
      </p:sp>
      <p:sp>
        <p:nvSpPr>
          <p:cNvPr id="338" name="Circle"/>
          <p:cNvSpPr/>
          <p:nvPr/>
        </p:nvSpPr>
        <p:spPr>
          <a:xfrm>
            <a:off x="-1026025" y="-928587"/>
            <a:ext cx="5458920" cy="5458920"/>
          </a:xfrm>
          <a:prstGeom prst="ellipse">
            <a:avLst/>
          </a:prstGeom>
          <a:solidFill>
            <a:srgbClr val="B9CAF2"/>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sp>
        <p:nvSpPr>
          <p:cNvPr id="339" name="Circle"/>
          <p:cNvSpPr/>
          <p:nvPr/>
        </p:nvSpPr>
        <p:spPr>
          <a:xfrm>
            <a:off x="18043693" y="8813403"/>
            <a:ext cx="3423467" cy="3423466"/>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0" name="Circle"/>
          <p:cNvSpPr/>
          <p:nvPr/>
        </p:nvSpPr>
        <p:spPr>
          <a:xfrm>
            <a:off x="1502530" y="8269933"/>
            <a:ext cx="3229667" cy="3229666"/>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1" name="Circle"/>
          <p:cNvSpPr/>
          <p:nvPr/>
        </p:nvSpPr>
        <p:spPr>
          <a:xfrm>
            <a:off x="17738185" y="1690887"/>
            <a:ext cx="1320643" cy="1320643"/>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2" name="Circle"/>
          <p:cNvSpPr/>
          <p:nvPr/>
        </p:nvSpPr>
        <p:spPr>
          <a:xfrm>
            <a:off x="5019663" y="13055679"/>
            <a:ext cx="1320643" cy="1320643"/>
          </a:xfrm>
          <a:prstGeom prst="ellipse">
            <a:avLst/>
          </a:prstGeom>
          <a:solidFill>
            <a:srgbClr val="E6B0DE"/>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3" name="Circle"/>
          <p:cNvSpPr/>
          <p:nvPr/>
        </p:nvSpPr>
        <p:spPr>
          <a:xfrm>
            <a:off x="21402768" y="3515570"/>
            <a:ext cx="5297833" cy="5297834"/>
          </a:xfrm>
          <a:prstGeom prst="ellipse">
            <a:avLst/>
          </a:prstGeom>
          <a:solidFill>
            <a:srgbClr val="B4A4E2"/>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344" name="Circle"/>
          <p:cNvSpPr/>
          <p:nvPr/>
        </p:nvSpPr>
        <p:spPr>
          <a:xfrm>
            <a:off x="12444617" y="-439946"/>
            <a:ext cx="2568281" cy="2568280"/>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345" name="Image" descr="Image"/>
          <p:cNvPicPr>
            <a:picLocks noChangeAspect="1"/>
          </p:cNvPicPr>
          <p:nvPr/>
        </p:nvPicPr>
        <p:blipFill>
          <a:blip r:embed="rId4">
            <a:extLst/>
          </a:blip>
          <a:stretch>
            <a:fillRect/>
          </a:stretch>
        </p:blipFill>
        <p:spPr>
          <a:xfrm>
            <a:off x="343101" y="338959"/>
            <a:ext cx="1786825" cy="505236"/>
          </a:xfrm>
          <a:prstGeom prst="rect">
            <a:avLst/>
          </a:prstGeom>
          <a:ln w="12700">
            <a:miter lim="400000"/>
          </a:ln>
        </p:spPr>
      </p:pic>
      <p:sp>
        <p:nvSpPr>
          <p:cNvPr id="346"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Circle"/>
          <p:cNvSpPr/>
          <p:nvPr/>
        </p:nvSpPr>
        <p:spPr>
          <a:xfrm>
            <a:off x="11115474" y="402441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pic>
        <p:nvPicPr>
          <p:cNvPr id="65" name="Picture 1" descr="Picture 1"/>
          <p:cNvPicPr>
            <a:picLocks noChangeAspect="1"/>
          </p:cNvPicPr>
          <p:nvPr/>
        </p:nvPicPr>
        <p:blipFill>
          <a:blip r:embed="rId3">
            <a:extLst/>
          </a:blip>
          <a:srcRect l="2445" t="6726" r="2445" b="6726"/>
          <a:stretch>
            <a:fillRect/>
          </a:stretch>
        </p:blipFill>
        <p:spPr>
          <a:xfrm>
            <a:off x="3617260" y="1862732"/>
            <a:ext cx="16620108" cy="9990403"/>
          </a:xfrm>
          <a:prstGeom prst="rect">
            <a:avLst/>
          </a:prstGeom>
          <a:ln w="12700">
            <a:miter lim="400000"/>
          </a:ln>
        </p:spPr>
      </p:pic>
      <p:sp>
        <p:nvSpPr>
          <p:cNvPr id="66" name="bakterid"/>
          <p:cNvSpPr txBox="1"/>
          <p:nvPr/>
        </p:nvSpPr>
        <p:spPr>
          <a:xfrm>
            <a:off x="7544621" y="12161113"/>
            <a:ext cx="8765215" cy="868501"/>
          </a:xfrm>
          <a:prstGeom prst="rect">
            <a:avLst/>
          </a:prstGeom>
          <a:ln w="12700">
            <a:miter lim="400000"/>
          </a:ln>
          <a:extLst>
            <a:ext uri="{C572A759-6A51-4108-AA02-DFA0A04FC94B}">
              <ma14:wrappingTextBoxFlag xmlns:ma14="http://schemas.microsoft.com/office/mac/drawingml/2011/main" val="1"/>
            </a:ext>
          </a:extLst>
        </p:spPr>
        <p:txBody>
          <a:bodyPr wrap="none" lIns="64291" tIns="64291" rIns="64291" bIns="64291">
            <a:spAutoFit/>
          </a:bodyPr>
          <a:lstStyle>
            <a:lvl1pPr>
              <a:defRPr sz="6000" b="1">
                <a:latin typeface="Arial"/>
                <a:ea typeface="Arial"/>
                <a:cs typeface="Arial"/>
                <a:sym typeface="Arial"/>
              </a:defRPr>
            </a:lvl1pPr>
          </a:lstStyle>
          <a:p>
            <a:r>
              <a:rPr dirty="0" smtClean="0"/>
              <a:t>1000</a:t>
            </a:r>
            <a:r>
              <a:rPr lang="et-EE" dirty="0" smtClean="0"/>
              <a:t> kordne suurendus</a:t>
            </a:r>
            <a:endParaRPr dirty="0"/>
          </a:p>
        </p:txBody>
      </p:sp>
      <p:pic>
        <p:nvPicPr>
          <p:cNvPr id="67" name="Image" descr="Image"/>
          <p:cNvPicPr>
            <a:picLocks noChangeAspect="1"/>
          </p:cNvPicPr>
          <p:nvPr/>
        </p:nvPicPr>
        <p:blipFill>
          <a:blip r:embed="rId4">
            <a:extLst/>
          </a:blip>
          <a:stretch>
            <a:fillRect/>
          </a:stretch>
        </p:blipFill>
        <p:spPr>
          <a:xfrm>
            <a:off x="343101" y="338959"/>
            <a:ext cx="1786825" cy="505236"/>
          </a:xfrm>
          <a:prstGeom prst="rect">
            <a:avLst/>
          </a:prstGeom>
          <a:ln w="12700">
            <a:miter lim="400000"/>
          </a:ln>
        </p:spPr>
      </p:pic>
      <p:sp>
        <p:nvSpPr>
          <p:cNvPr id="68"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3">
            <a:extLst/>
          </a:blip>
          <a:stretch>
            <a:fillRect/>
          </a:stretch>
        </p:blipFill>
        <p:spPr>
          <a:xfrm>
            <a:off x="13883933" y="6824417"/>
            <a:ext cx="2744010" cy="2744010"/>
          </a:xfrm>
          <a:prstGeom prst="rect">
            <a:avLst/>
          </a:prstGeom>
          <a:ln w="12700">
            <a:miter lim="400000"/>
          </a:ln>
        </p:spPr>
      </p:pic>
      <p:sp>
        <p:nvSpPr>
          <p:cNvPr id="71" name="bakterid"/>
          <p:cNvSpPr txBox="1"/>
          <p:nvPr/>
        </p:nvSpPr>
        <p:spPr>
          <a:xfrm>
            <a:off x="2329397" y="2841911"/>
            <a:ext cx="19725206" cy="979956"/>
          </a:xfrm>
          <a:prstGeom prst="rect">
            <a:avLst/>
          </a:prstGeom>
          <a:ln w="12700">
            <a:miter lim="400000"/>
          </a:ln>
          <a:extLst>
            <a:ext uri="{C572A759-6A51-4108-AA02-DFA0A04FC94B}">
              <ma14:wrappingTextBoxFlag xmlns:ma14="http://schemas.microsoft.com/office/mac/drawingml/2011/main" val="1"/>
            </a:ext>
          </a:extLst>
        </p:spPr>
        <p:txBody>
          <a:bodyPr wrap="none" lIns="64291" tIns="64291" rIns="64291" bIns="64291" anchor="b">
            <a:spAutoFit/>
          </a:bodyPr>
          <a:lstStyle/>
          <a:p>
            <a:pPr lvl="8" algn="l">
              <a:defRPr sz="6000" b="1">
                <a:latin typeface="Arial"/>
                <a:ea typeface="Arial"/>
                <a:cs typeface="Arial"/>
                <a:sym typeface="Arial"/>
              </a:defRPr>
            </a:pPr>
            <a:r>
              <a:t>mikroobid     +     söök/jook     +      ?      =    </a:t>
            </a:r>
            <a:r>
              <a:rPr>
                <a:solidFill>
                  <a:srgbClr val="F57B70"/>
                </a:solidFill>
              </a:rPr>
              <a:t> hambaauk</a:t>
            </a:r>
          </a:p>
        </p:txBody>
      </p:sp>
      <p:sp>
        <p:nvSpPr>
          <p:cNvPr id="72" name="?"/>
          <p:cNvSpPr txBox="1"/>
          <p:nvPr/>
        </p:nvSpPr>
        <p:spPr>
          <a:xfrm>
            <a:off x="14966058" y="7719936"/>
            <a:ext cx="579761" cy="95297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8" algn="l">
              <a:defRPr sz="6000" b="1">
                <a:solidFill>
                  <a:srgbClr val="111E8E"/>
                </a:solidFill>
                <a:latin typeface="Arial"/>
                <a:ea typeface="Arial"/>
                <a:cs typeface="Arial"/>
                <a:sym typeface="Arial"/>
              </a:defRPr>
            </a:pPr>
            <a:r>
              <a:t>?</a:t>
            </a:r>
          </a:p>
        </p:txBody>
      </p:sp>
      <p:pic>
        <p:nvPicPr>
          <p:cNvPr id="73" name="Image" descr="Image"/>
          <p:cNvPicPr>
            <a:picLocks noChangeAspect="1"/>
          </p:cNvPicPr>
          <p:nvPr/>
        </p:nvPicPr>
        <p:blipFill>
          <a:blip r:embed="rId4">
            <a:extLst/>
          </a:blip>
          <a:stretch>
            <a:fillRect/>
          </a:stretch>
        </p:blipFill>
        <p:spPr>
          <a:xfrm>
            <a:off x="8541857" y="6583540"/>
            <a:ext cx="3757868" cy="3225763"/>
          </a:xfrm>
          <a:prstGeom prst="rect">
            <a:avLst/>
          </a:prstGeom>
          <a:ln w="12700">
            <a:miter lim="400000"/>
          </a:ln>
        </p:spPr>
      </p:pic>
      <p:pic>
        <p:nvPicPr>
          <p:cNvPr id="74" name="Image" descr="Image"/>
          <p:cNvPicPr>
            <a:picLocks noChangeAspect="1"/>
          </p:cNvPicPr>
          <p:nvPr/>
        </p:nvPicPr>
        <p:blipFill>
          <a:blip r:embed="rId5">
            <a:extLst/>
          </a:blip>
          <a:stretch>
            <a:fillRect/>
          </a:stretch>
        </p:blipFill>
        <p:spPr>
          <a:xfrm>
            <a:off x="2545764" y="6603412"/>
            <a:ext cx="3871256" cy="3186020"/>
          </a:xfrm>
          <a:prstGeom prst="rect">
            <a:avLst/>
          </a:prstGeom>
          <a:ln w="12700">
            <a:miter lim="400000"/>
          </a:ln>
        </p:spPr>
      </p:pic>
      <p:pic>
        <p:nvPicPr>
          <p:cNvPr id="75" name="Image" descr="Image"/>
          <p:cNvPicPr>
            <a:picLocks noChangeAspect="1"/>
          </p:cNvPicPr>
          <p:nvPr/>
        </p:nvPicPr>
        <p:blipFill>
          <a:blip r:embed="rId6">
            <a:extLst/>
          </a:blip>
          <a:stretch>
            <a:fillRect/>
          </a:stretch>
        </p:blipFill>
        <p:spPr>
          <a:xfrm>
            <a:off x="343101" y="338959"/>
            <a:ext cx="1786825" cy="505236"/>
          </a:xfrm>
          <a:prstGeom prst="rect">
            <a:avLst/>
          </a:prstGeom>
          <a:ln w="12700">
            <a:miter lim="400000"/>
          </a:ln>
        </p:spPr>
      </p:pic>
      <p:sp>
        <p:nvSpPr>
          <p:cNvPr id="76"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77" name="Image" descr="Image"/>
          <p:cNvPicPr>
            <a:picLocks noChangeAspect="1"/>
          </p:cNvPicPr>
          <p:nvPr/>
        </p:nvPicPr>
        <p:blipFill>
          <a:blip r:embed="rId7">
            <a:extLst/>
          </a:blip>
          <a:stretch>
            <a:fillRect/>
          </a:stretch>
        </p:blipFill>
        <p:spPr>
          <a:xfrm>
            <a:off x="18142469" y="6234741"/>
            <a:ext cx="4293681" cy="4765661"/>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dissolve/>
      </p:transition>
    </mc:Choice>
    <mc:Fallback xmlns:a14="http://schemas.microsoft.com/office/drawing/2010/main" xmlns:m="http://schemas.openxmlformats.org/officeDocument/2006/math"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bakterid"/>
          <p:cNvSpPr txBox="1"/>
          <p:nvPr/>
        </p:nvSpPr>
        <p:spPr>
          <a:xfrm>
            <a:off x="2329397" y="2841911"/>
            <a:ext cx="19725950" cy="979956"/>
          </a:xfrm>
          <a:prstGeom prst="rect">
            <a:avLst/>
          </a:prstGeom>
          <a:ln w="12700">
            <a:miter lim="400000"/>
          </a:ln>
          <a:extLst>
            <a:ext uri="{C572A759-6A51-4108-AA02-DFA0A04FC94B}">
              <ma14:wrappingTextBoxFlag xmlns:ma14="http://schemas.microsoft.com/office/mac/drawingml/2011/main" val="1"/>
            </a:ext>
          </a:extLst>
        </p:spPr>
        <p:txBody>
          <a:bodyPr wrap="none" lIns="64291" tIns="64291" rIns="64291" bIns="64291" anchor="b">
            <a:spAutoFit/>
          </a:bodyPr>
          <a:lstStyle/>
          <a:p>
            <a:pPr lvl="8" algn="l">
              <a:defRPr sz="6000" b="1">
                <a:latin typeface="Arial"/>
                <a:ea typeface="Arial"/>
                <a:cs typeface="Arial"/>
                <a:sym typeface="Arial"/>
              </a:defRPr>
            </a:pPr>
            <a:r>
              <a:t>mikroobid     +     söök/jook     +    aeg    =     </a:t>
            </a:r>
            <a:r>
              <a:rPr>
                <a:solidFill>
                  <a:srgbClr val="F57B70"/>
                </a:solidFill>
              </a:rPr>
              <a:t>hambaauk</a:t>
            </a:r>
          </a:p>
        </p:txBody>
      </p:sp>
      <p:pic>
        <p:nvPicPr>
          <p:cNvPr id="82" name="Image" descr="Image"/>
          <p:cNvPicPr>
            <a:picLocks noChangeAspect="1"/>
          </p:cNvPicPr>
          <p:nvPr/>
        </p:nvPicPr>
        <p:blipFill>
          <a:blip r:embed="rId3">
            <a:extLst/>
          </a:blip>
          <a:stretch>
            <a:fillRect/>
          </a:stretch>
        </p:blipFill>
        <p:spPr>
          <a:xfrm>
            <a:off x="13883933" y="6824417"/>
            <a:ext cx="2744010" cy="2744010"/>
          </a:xfrm>
          <a:prstGeom prst="rect">
            <a:avLst/>
          </a:prstGeom>
          <a:ln w="12700">
            <a:miter lim="400000"/>
          </a:ln>
        </p:spPr>
      </p:pic>
      <p:pic>
        <p:nvPicPr>
          <p:cNvPr id="83" name="Image" descr="Image"/>
          <p:cNvPicPr>
            <a:picLocks noChangeAspect="1"/>
          </p:cNvPicPr>
          <p:nvPr/>
        </p:nvPicPr>
        <p:blipFill>
          <a:blip r:embed="rId4">
            <a:extLst/>
          </a:blip>
          <a:stretch>
            <a:fillRect/>
          </a:stretch>
        </p:blipFill>
        <p:spPr>
          <a:xfrm>
            <a:off x="8541857" y="6583540"/>
            <a:ext cx="3757868" cy="3225763"/>
          </a:xfrm>
          <a:prstGeom prst="rect">
            <a:avLst/>
          </a:prstGeom>
          <a:ln w="12700">
            <a:miter lim="400000"/>
          </a:ln>
        </p:spPr>
      </p:pic>
      <p:pic>
        <p:nvPicPr>
          <p:cNvPr id="84" name="Image" descr="Image"/>
          <p:cNvPicPr>
            <a:picLocks noChangeAspect="1"/>
          </p:cNvPicPr>
          <p:nvPr/>
        </p:nvPicPr>
        <p:blipFill>
          <a:blip r:embed="rId5">
            <a:extLst/>
          </a:blip>
          <a:stretch>
            <a:fillRect/>
          </a:stretch>
        </p:blipFill>
        <p:spPr>
          <a:xfrm>
            <a:off x="2545764" y="6603412"/>
            <a:ext cx="3871256" cy="3186020"/>
          </a:xfrm>
          <a:prstGeom prst="rect">
            <a:avLst/>
          </a:prstGeom>
          <a:ln w="12700">
            <a:miter lim="400000"/>
          </a:ln>
        </p:spPr>
      </p:pic>
      <p:pic>
        <p:nvPicPr>
          <p:cNvPr id="85" name="Image" descr="Image"/>
          <p:cNvPicPr>
            <a:picLocks noChangeAspect="1"/>
          </p:cNvPicPr>
          <p:nvPr/>
        </p:nvPicPr>
        <p:blipFill>
          <a:blip r:embed="rId6">
            <a:extLst/>
          </a:blip>
          <a:stretch>
            <a:fillRect/>
          </a:stretch>
        </p:blipFill>
        <p:spPr>
          <a:xfrm>
            <a:off x="343101" y="338959"/>
            <a:ext cx="1786825" cy="505236"/>
          </a:xfrm>
          <a:prstGeom prst="rect">
            <a:avLst/>
          </a:prstGeom>
          <a:ln w="12700">
            <a:miter lim="400000"/>
          </a:ln>
        </p:spPr>
      </p:pic>
      <p:sp>
        <p:nvSpPr>
          <p:cNvPr id="86"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87" name="Image" descr="Image"/>
          <p:cNvPicPr>
            <a:picLocks noChangeAspect="1"/>
          </p:cNvPicPr>
          <p:nvPr/>
        </p:nvPicPr>
        <p:blipFill>
          <a:blip r:embed="rId7">
            <a:extLst/>
          </a:blip>
          <a:stretch>
            <a:fillRect/>
          </a:stretch>
        </p:blipFill>
        <p:spPr>
          <a:xfrm>
            <a:off x="18142469" y="6234741"/>
            <a:ext cx="4293681" cy="4765661"/>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dissolve/>
      </p:transition>
    </mc:Choice>
    <mc:Fallback xmlns:a14="http://schemas.microsoft.com/office/drawing/2010/main" xmlns:m="http://schemas.openxmlformats.org/officeDocument/2006/math"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92"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93"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94"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95" name="Image" descr="Image"/>
          <p:cNvPicPr>
            <a:picLocks noChangeAspect="1"/>
          </p:cNvPicPr>
          <p:nvPr/>
        </p:nvPicPr>
        <p:blipFill>
          <a:blip r:embed="rId4">
            <a:extLst/>
          </a:blip>
          <a:stretch>
            <a:fillRect/>
          </a:stretch>
        </p:blipFill>
        <p:spPr>
          <a:xfrm>
            <a:off x="5412792" y="2011709"/>
            <a:ext cx="13558416" cy="11318182"/>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98"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99"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100"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01" name="Image" descr="Image"/>
          <p:cNvPicPr>
            <a:picLocks noChangeAspect="1"/>
          </p:cNvPicPr>
          <p:nvPr/>
        </p:nvPicPr>
        <p:blipFill>
          <a:blip r:embed="rId4">
            <a:extLst/>
          </a:blip>
          <a:stretch>
            <a:fillRect/>
          </a:stretch>
        </p:blipFill>
        <p:spPr>
          <a:xfrm>
            <a:off x="5406144" y="383273"/>
            <a:ext cx="13571712" cy="12949454"/>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Circle"/>
          <p:cNvSpPr/>
          <p:nvPr/>
        </p:nvSpPr>
        <p:spPr>
          <a:xfrm>
            <a:off x="15067232" y="9078605"/>
            <a:ext cx="17253352" cy="17253353"/>
          </a:xfrm>
          <a:prstGeom prst="ellipse">
            <a:avLst/>
          </a:prstGeom>
          <a:solidFill>
            <a:srgbClr val="A9E2A7"/>
          </a:solidFill>
          <a:ln w="12700">
            <a:miter lim="400000"/>
          </a:ln>
        </p:spPr>
        <p:txBody>
          <a:bodyPr lIns="50800" tIns="50800" rIns="50800" bIns="50800" anchor="ctr"/>
          <a:lstStyle/>
          <a:p>
            <a:pPr>
              <a:lnSpc>
                <a:spcPct val="100000"/>
              </a:lnSpc>
              <a:defRPr sz="3200">
                <a:solidFill>
                  <a:srgbClr val="FFFFFF"/>
                </a:solidFill>
                <a:latin typeface="Helvetica Light"/>
                <a:ea typeface="Helvetica Light"/>
                <a:cs typeface="Helvetica Light"/>
                <a:sym typeface="Helvetica Light"/>
              </a:defRPr>
            </a:pPr>
            <a:endParaRPr/>
          </a:p>
        </p:txBody>
      </p:sp>
      <p:sp>
        <p:nvSpPr>
          <p:cNvPr id="104" name="Circle"/>
          <p:cNvSpPr/>
          <p:nvPr/>
        </p:nvSpPr>
        <p:spPr>
          <a:xfrm>
            <a:off x="-9583412" y="-13056757"/>
            <a:ext cx="19166824" cy="19166823"/>
          </a:xfrm>
          <a:prstGeom prst="ellipse">
            <a:avLst/>
          </a:prstGeom>
          <a:solidFill>
            <a:srgbClr val="F4BBEC"/>
          </a:solidFill>
          <a:ln w="12700">
            <a:miter lim="400000"/>
          </a:ln>
        </p:spPr>
        <p:txBody>
          <a:bodyPr lIns="50800" tIns="50800" rIns="50800" bIns="50800" anchor="ctr"/>
          <a:lstStyle/>
          <a:p>
            <a:pPr>
              <a:lnSpc>
                <a:spcPct val="100000"/>
              </a:lnSpc>
              <a:defRPr sz="3200">
                <a:solidFill>
                  <a:srgbClr val="F6E1CB"/>
                </a:solidFill>
                <a:latin typeface="Helvetica Light"/>
                <a:ea typeface="Helvetica Light"/>
                <a:cs typeface="Helvetica Light"/>
                <a:sym typeface="Helvetica Light"/>
              </a:defRPr>
            </a:pPr>
            <a:endParaRPr/>
          </a:p>
        </p:txBody>
      </p:sp>
      <p:pic>
        <p:nvPicPr>
          <p:cNvPr id="105" name="Image" descr="Image"/>
          <p:cNvPicPr>
            <a:picLocks noChangeAspect="1"/>
          </p:cNvPicPr>
          <p:nvPr/>
        </p:nvPicPr>
        <p:blipFill>
          <a:blip r:embed="rId3">
            <a:extLst/>
          </a:blip>
          <a:stretch>
            <a:fillRect/>
          </a:stretch>
        </p:blipFill>
        <p:spPr>
          <a:xfrm>
            <a:off x="343101" y="338959"/>
            <a:ext cx="1786825" cy="505236"/>
          </a:xfrm>
          <a:prstGeom prst="rect">
            <a:avLst/>
          </a:prstGeom>
          <a:ln w="12700">
            <a:miter lim="400000"/>
          </a:ln>
        </p:spPr>
      </p:pic>
      <p:sp>
        <p:nvSpPr>
          <p:cNvPr id="106" name="SUUKOOL.EE"/>
          <p:cNvSpPr txBox="1"/>
          <p:nvPr/>
        </p:nvSpPr>
        <p:spPr>
          <a:xfrm>
            <a:off x="21713147" y="247292"/>
            <a:ext cx="2338537"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lvl1pPr>
          </a:lstStyle>
          <a:p>
            <a:r>
              <a:t>SUUKOOL.EE</a:t>
            </a:r>
          </a:p>
        </p:txBody>
      </p:sp>
      <p:pic>
        <p:nvPicPr>
          <p:cNvPr id="107" name="Image" descr="Image"/>
          <p:cNvPicPr>
            <a:picLocks noChangeAspect="1"/>
          </p:cNvPicPr>
          <p:nvPr/>
        </p:nvPicPr>
        <p:blipFill>
          <a:blip r:embed="rId4">
            <a:extLst/>
          </a:blip>
          <a:stretch>
            <a:fillRect/>
          </a:stretch>
        </p:blipFill>
        <p:spPr>
          <a:xfrm>
            <a:off x="5418050" y="-124123"/>
            <a:ext cx="13547900" cy="13456246"/>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White">
  <a:themeElements>
    <a:clrScheme name="White">
      <a:dk1>
        <a:srgbClr val="B9CAF2"/>
      </a:dk1>
      <a:lt1>
        <a:srgbClr val="373887"/>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73887"/>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3600"/>
          </a:spcBef>
          <a:spcAft>
            <a:spcPts val="0"/>
          </a:spcAft>
          <a:buClrTx/>
          <a:buSzTx/>
          <a:buFontTx/>
          <a:buNone/>
          <a:tabLst/>
          <a:defRPr kumimoji="0" sz="7200" b="0" i="0" u="none" strike="noStrike" cap="none" spc="0" normalizeH="0" baseline="0">
            <a:ln>
              <a:noFill/>
            </a:ln>
            <a:solidFill>
              <a:srgbClr val="87865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73887"/>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3600"/>
          </a:spcBef>
          <a:spcAft>
            <a:spcPts val="0"/>
          </a:spcAft>
          <a:buClrTx/>
          <a:buSzTx/>
          <a:buFontTx/>
          <a:buNone/>
          <a:tabLst/>
          <a:defRPr kumimoji="0" sz="7200" b="0" i="0" u="none" strike="noStrike" cap="none" spc="0" normalizeH="0" baseline="0">
            <a:ln>
              <a:noFill/>
            </a:ln>
            <a:solidFill>
              <a:srgbClr val="87865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80000"/>
          </a:lnSpc>
          <a:spcBef>
            <a:spcPts val="0"/>
          </a:spcBef>
          <a:spcAft>
            <a:spcPts val="0"/>
          </a:spcAft>
          <a:buClrTx/>
          <a:buSzTx/>
          <a:buFontTx/>
          <a:buNone/>
          <a:tabLst/>
          <a:defRPr kumimoji="0" sz="11200" b="0" i="0" u="none" strike="noStrike" cap="none" spc="0" normalizeH="0" baseline="0">
            <a:ln>
              <a:noFill/>
            </a:ln>
            <a:solidFill>
              <a:srgbClr val="373887"/>
            </a:solidFill>
            <a:effectLst/>
            <a:uFillTx/>
            <a:latin typeface="Arial Black"/>
            <a:ea typeface="Arial Black"/>
            <a:cs typeface="Arial Black"/>
            <a:sym typeface="Arial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21753</TotalTime>
  <Words>998</Words>
  <Application>Microsoft Macintosh PowerPoint</Application>
  <PresentationFormat>Custom</PresentationFormat>
  <Paragraphs>148</Paragraphs>
  <Slides>34</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Arial Black</vt:lpstr>
      <vt:lpstr>Calibri</vt:lpstr>
      <vt:lpstr>Gill Sans</vt:lpstr>
      <vt:lpstr>Helvetica</vt:lpstr>
      <vt:lpstr>Helvetica Light</vt:lpstr>
      <vt:lpstr>Helvetica Neue</vt:lpstr>
      <vt:lpstr>Helvetica Neue Thin</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23</cp:revision>
  <dcterms:modified xsi:type="dcterms:W3CDTF">2020-08-16T08:07:05Z</dcterms:modified>
</cp:coreProperties>
</file>